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8"/>
  </p:notesMasterIdLst>
  <p:sldIdLst>
    <p:sldId id="261" r:id="rId2"/>
    <p:sldId id="263" r:id="rId3"/>
    <p:sldId id="262" r:id="rId4"/>
    <p:sldId id="267" r:id="rId5"/>
    <p:sldId id="265" r:id="rId6"/>
    <p:sldId id="266" r:id="rId7"/>
  </p:sldIdLst>
  <p:sldSz cx="17068800" cy="9601200"/>
  <p:notesSz cx="10234613" cy="7099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577" autoAdjust="0"/>
    <p:restoredTop sz="95332" autoAdjust="0"/>
  </p:normalViewPr>
  <p:slideViewPr>
    <p:cSldViewPr snapToGrid="0">
      <p:cViewPr varScale="1">
        <p:scale>
          <a:sx n="76" d="100"/>
          <a:sy n="76" d="100"/>
        </p:scale>
        <p:origin x="-684" y="-102"/>
      </p:cViewPr>
      <p:guideLst>
        <p:guide orient="horz" pos="3024"/>
        <p:guide pos="5376"/>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capçalera 1"/>
          <p:cNvSpPr>
            <a:spLocks noGrp="1"/>
          </p:cNvSpPr>
          <p:nvPr>
            <p:ph type="hdr" sz="quarter"/>
          </p:nvPr>
        </p:nvSpPr>
        <p:spPr>
          <a:xfrm>
            <a:off x="0" y="0"/>
            <a:ext cx="4434999" cy="356609"/>
          </a:xfrm>
          <a:prstGeom prst="rect">
            <a:avLst/>
          </a:prstGeom>
        </p:spPr>
        <p:txBody>
          <a:bodyPr vert="horz" lIns="99048" tIns="49524" rIns="99048" bIns="49524" rtlCol="0"/>
          <a:lstStyle>
            <a:lvl1pPr algn="l">
              <a:defRPr sz="1300"/>
            </a:lvl1pPr>
          </a:lstStyle>
          <a:p>
            <a:endParaRPr lang="ca-ES"/>
          </a:p>
        </p:txBody>
      </p:sp>
      <p:sp>
        <p:nvSpPr>
          <p:cNvPr id="3" name="Contenidor de data 2"/>
          <p:cNvSpPr>
            <a:spLocks noGrp="1"/>
          </p:cNvSpPr>
          <p:nvPr>
            <p:ph type="dt" idx="1"/>
          </p:nvPr>
        </p:nvSpPr>
        <p:spPr>
          <a:xfrm>
            <a:off x="5797838" y="0"/>
            <a:ext cx="4434999" cy="356609"/>
          </a:xfrm>
          <a:prstGeom prst="rect">
            <a:avLst/>
          </a:prstGeom>
        </p:spPr>
        <p:txBody>
          <a:bodyPr vert="horz" lIns="99048" tIns="49524" rIns="99048" bIns="49524" rtlCol="0"/>
          <a:lstStyle>
            <a:lvl1pPr algn="r">
              <a:defRPr sz="1300"/>
            </a:lvl1pPr>
          </a:lstStyle>
          <a:p>
            <a:fld id="{3F162824-733E-4A45-A71F-B7B9CDF7A1FB}" type="datetimeFigureOut">
              <a:rPr lang="ca-ES" smtClean="0"/>
              <a:pPr/>
              <a:t>8/5/2020</a:t>
            </a:fld>
            <a:endParaRPr lang="ca-ES"/>
          </a:p>
        </p:txBody>
      </p:sp>
      <p:sp>
        <p:nvSpPr>
          <p:cNvPr id="4" name="Contenidor d'imatge de diapositiva 3"/>
          <p:cNvSpPr>
            <a:spLocks noGrp="1" noRot="1" noChangeAspect="1"/>
          </p:cNvSpPr>
          <p:nvPr>
            <p:ph type="sldImg" idx="2"/>
          </p:nvPr>
        </p:nvSpPr>
        <p:spPr>
          <a:xfrm>
            <a:off x="2987675" y="887413"/>
            <a:ext cx="4259263" cy="2395537"/>
          </a:xfrm>
          <a:prstGeom prst="rect">
            <a:avLst/>
          </a:prstGeom>
          <a:noFill/>
          <a:ln w="12700">
            <a:solidFill>
              <a:prstClr val="black"/>
            </a:solidFill>
          </a:ln>
        </p:spPr>
        <p:txBody>
          <a:bodyPr vert="horz" lIns="99048" tIns="49524" rIns="99048" bIns="49524" rtlCol="0" anchor="ctr"/>
          <a:lstStyle/>
          <a:p>
            <a:endParaRPr lang="ca-ES"/>
          </a:p>
        </p:txBody>
      </p:sp>
      <p:sp>
        <p:nvSpPr>
          <p:cNvPr id="5" name="Contenidor de notes 4"/>
          <p:cNvSpPr>
            <a:spLocks noGrp="1"/>
          </p:cNvSpPr>
          <p:nvPr>
            <p:ph type="body" sz="quarter" idx="3"/>
          </p:nvPr>
        </p:nvSpPr>
        <p:spPr>
          <a:xfrm>
            <a:off x="1023462" y="3416539"/>
            <a:ext cx="8187690" cy="2795349"/>
          </a:xfrm>
          <a:prstGeom prst="rect">
            <a:avLst/>
          </a:prstGeom>
        </p:spPr>
        <p:txBody>
          <a:bodyPr vert="horz" lIns="99048" tIns="49524" rIns="99048" bIns="49524" rtlCol="0"/>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p>
        </p:txBody>
      </p:sp>
      <p:sp>
        <p:nvSpPr>
          <p:cNvPr id="6" name="Contenidor de peu de pàgina 5"/>
          <p:cNvSpPr>
            <a:spLocks noGrp="1"/>
          </p:cNvSpPr>
          <p:nvPr>
            <p:ph type="ftr" sz="quarter" idx="4"/>
          </p:nvPr>
        </p:nvSpPr>
        <p:spPr>
          <a:xfrm>
            <a:off x="0" y="6742693"/>
            <a:ext cx="4434999" cy="356608"/>
          </a:xfrm>
          <a:prstGeom prst="rect">
            <a:avLst/>
          </a:prstGeom>
        </p:spPr>
        <p:txBody>
          <a:bodyPr vert="horz" lIns="99048" tIns="49524" rIns="99048" bIns="49524" rtlCol="0" anchor="b"/>
          <a:lstStyle>
            <a:lvl1pPr algn="l">
              <a:defRPr sz="1300"/>
            </a:lvl1pPr>
          </a:lstStyle>
          <a:p>
            <a:endParaRPr lang="ca-ES"/>
          </a:p>
        </p:txBody>
      </p:sp>
      <p:sp>
        <p:nvSpPr>
          <p:cNvPr id="7" name="Contenidor de número de diapositiva 6"/>
          <p:cNvSpPr>
            <a:spLocks noGrp="1"/>
          </p:cNvSpPr>
          <p:nvPr>
            <p:ph type="sldNum" sz="quarter" idx="5"/>
          </p:nvPr>
        </p:nvSpPr>
        <p:spPr>
          <a:xfrm>
            <a:off x="5797838" y="6742693"/>
            <a:ext cx="4434999" cy="356608"/>
          </a:xfrm>
          <a:prstGeom prst="rect">
            <a:avLst/>
          </a:prstGeom>
        </p:spPr>
        <p:txBody>
          <a:bodyPr vert="horz" lIns="99048" tIns="49524" rIns="99048" bIns="49524" rtlCol="0" anchor="b"/>
          <a:lstStyle>
            <a:lvl1pPr algn="r">
              <a:defRPr sz="1300"/>
            </a:lvl1pPr>
          </a:lstStyle>
          <a:p>
            <a:fld id="{364CEB8E-1EC9-4170-A648-EBB0CFC61129}" type="slidenum">
              <a:rPr lang="ca-ES" smtClean="0"/>
              <a:pPr/>
              <a:t>‹Nº›</a:t>
            </a:fld>
            <a:endParaRPr lang="ca-ES"/>
          </a:p>
        </p:txBody>
      </p:sp>
    </p:spTree>
    <p:extLst>
      <p:ext uri="{BB962C8B-B14F-4D97-AF65-F5344CB8AC3E}">
        <p14:creationId xmlns:p14="http://schemas.microsoft.com/office/powerpoint/2010/main" xmlns="" val="2690425852"/>
      </p:ext>
    </p:extLst>
  </p:cSld>
  <p:clrMap bg1="lt1" tx1="dk1" bg2="lt2" tx2="dk2" accent1="accent1" accent2="accent2" accent3="accent3" accent4="accent4" accent5="accent5" accent6="accent6" hlink="hlink" folHlink="folHlink"/>
  <p:notesStyle>
    <a:lvl1pPr marL="0" algn="l" defTabSz="1075334" rtl="0" eaLnBrk="1" latinLnBrk="0" hangingPunct="1">
      <a:defRPr sz="1411" kern="1200">
        <a:solidFill>
          <a:schemeClr val="tx1"/>
        </a:solidFill>
        <a:latin typeface="+mn-lt"/>
        <a:ea typeface="+mn-ea"/>
        <a:cs typeface="+mn-cs"/>
      </a:defRPr>
    </a:lvl1pPr>
    <a:lvl2pPr marL="537667" algn="l" defTabSz="1075334" rtl="0" eaLnBrk="1" latinLnBrk="0" hangingPunct="1">
      <a:defRPr sz="1411" kern="1200">
        <a:solidFill>
          <a:schemeClr val="tx1"/>
        </a:solidFill>
        <a:latin typeface="+mn-lt"/>
        <a:ea typeface="+mn-ea"/>
        <a:cs typeface="+mn-cs"/>
      </a:defRPr>
    </a:lvl2pPr>
    <a:lvl3pPr marL="1075334" algn="l" defTabSz="1075334" rtl="0" eaLnBrk="1" latinLnBrk="0" hangingPunct="1">
      <a:defRPr sz="1411" kern="1200">
        <a:solidFill>
          <a:schemeClr val="tx1"/>
        </a:solidFill>
        <a:latin typeface="+mn-lt"/>
        <a:ea typeface="+mn-ea"/>
        <a:cs typeface="+mn-cs"/>
      </a:defRPr>
    </a:lvl3pPr>
    <a:lvl4pPr marL="1613002" algn="l" defTabSz="1075334" rtl="0" eaLnBrk="1" latinLnBrk="0" hangingPunct="1">
      <a:defRPr sz="1411" kern="1200">
        <a:solidFill>
          <a:schemeClr val="tx1"/>
        </a:solidFill>
        <a:latin typeface="+mn-lt"/>
        <a:ea typeface="+mn-ea"/>
        <a:cs typeface="+mn-cs"/>
      </a:defRPr>
    </a:lvl4pPr>
    <a:lvl5pPr marL="2150669" algn="l" defTabSz="1075334" rtl="0" eaLnBrk="1" latinLnBrk="0" hangingPunct="1">
      <a:defRPr sz="1411" kern="1200">
        <a:solidFill>
          <a:schemeClr val="tx1"/>
        </a:solidFill>
        <a:latin typeface="+mn-lt"/>
        <a:ea typeface="+mn-ea"/>
        <a:cs typeface="+mn-cs"/>
      </a:defRPr>
    </a:lvl5pPr>
    <a:lvl6pPr marL="2688336" algn="l" defTabSz="1075334" rtl="0" eaLnBrk="1" latinLnBrk="0" hangingPunct="1">
      <a:defRPr sz="1411" kern="1200">
        <a:solidFill>
          <a:schemeClr val="tx1"/>
        </a:solidFill>
        <a:latin typeface="+mn-lt"/>
        <a:ea typeface="+mn-ea"/>
        <a:cs typeface="+mn-cs"/>
      </a:defRPr>
    </a:lvl6pPr>
    <a:lvl7pPr marL="3226003" algn="l" defTabSz="1075334" rtl="0" eaLnBrk="1" latinLnBrk="0" hangingPunct="1">
      <a:defRPr sz="1411" kern="1200">
        <a:solidFill>
          <a:schemeClr val="tx1"/>
        </a:solidFill>
        <a:latin typeface="+mn-lt"/>
        <a:ea typeface="+mn-ea"/>
        <a:cs typeface="+mn-cs"/>
      </a:defRPr>
    </a:lvl7pPr>
    <a:lvl8pPr marL="3763670" algn="l" defTabSz="1075334" rtl="0" eaLnBrk="1" latinLnBrk="0" hangingPunct="1">
      <a:defRPr sz="1411" kern="1200">
        <a:solidFill>
          <a:schemeClr val="tx1"/>
        </a:solidFill>
        <a:latin typeface="+mn-lt"/>
        <a:ea typeface="+mn-ea"/>
        <a:cs typeface="+mn-cs"/>
      </a:defRPr>
    </a:lvl8pPr>
    <a:lvl9pPr marL="4301338" algn="l" defTabSz="1075334" rtl="0" eaLnBrk="1" latinLnBrk="0" hangingPunct="1">
      <a:defRPr sz="141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ca-ES" dirty="0"/>
          </a:p>
          <a:p>
            <a:r>
              <a:rPr lang="ca-ES" b="1" dirty="0"/>
              <a:t>Informació no inclosa</a:t>
            </a:r>
          </a:p>
          <a:p>
            <a:endParaRPr lang="ca-ES" dirty="0" smtClean="0"/>
          </a:p>
          <a:p>
            <a:pPr marL="309524" indent="-309524">
              <a:buFont typeface="Arial" panose="020B0604020202020204" pitchFamily="34" charset="0"/>
              <a:buChar char="•"/>
            </a:pPr>
            <a:r>
              <a:rPr lang="ca-ES" b="1" dirty="0" smtClean="0"/>
              <a:t>Detall beneficiaris</a:t>
            </a:r>
            <a:r>
              <a:rPr lang="ca-ES" dirty="0" smtClean="0"/>
              <a:t>:</a:t>
            </a:r>
            <a:r>
              <a:rPr lang="ca-ES" baseline="0" dirty="0" smtClean="0"/>
              <a:t> Les entitats beneficiàries d’aquests ajuts podran executar les actuacions subvencionades mitjançant els seus organismes autònoms o les entitats dependents o vinculades, amb competència en matèria de polítiques actives d'ocupació, desenvolupament local i de promoció de l'ocupació.</a:t>
            </a:r>
            <a:endParaRPr lang="ca-ES" dirty="0" smtClean="0"/>
          </a:p>
          <a:p>
            <a:endParaRPr lang="ca-ES" dirty="0"/>
          </a:p>
          <a:p>
            <a:pPr marL="309524" indent="-309524" defTabSz="1164802">
              <a:buFont typeface="Arial" panose="020B0604020202020204" pitchFamily="34" charset="0"/>
              <a:buChar char="•"/>
              <a:defRPr/>
            </a:pPr>
            <a:r>
              <a:rPr lang="ca-ES" b="1" dirty="0"/>
              <a:t>Explicació estesa dels plans</a:t>
            </a:r>
            <a:r>
              <a:rPr lang="ca-ES" dirty="0"/>
              <a:t>:</a:t>
            </a:r>
            <a:r>
              <a:rPr lang="ca-ES" baseline="0" dirty="0"/>
              <a:t> </a:t>
            </a:r>
            <a:r>
              <a:rPr lang="ca-ES" sz="1500" dirty="0"/>
              <a:t>Els Plans de reactivació socioeconòmica COVID19 són els instruments de planificació que han de permetre, des de l’àmbit local, identificar aquelles actuacions necessàries i urgents per contenir l’impacte socioeconòmic com a conseqüència de les mesures preventives i de contenció derivades de la situació del COVID19 i per millorar la situació d’ocupabilitat de les persones, així com la reactivació de les empreses en la seva activitat productiva.</a:t>
            </a:r>
          </a:p>
          <a:p>
            <a:pPr defTabSz="1164802">
              <a:defRPr/>
            </a:pPr>
            <a:endParaRPr lang="ca-ES" sz="1500" dirty="0"/>
          </a:p>
          <a:p>
            <a:pPr marL="309524" indent="-309524" defTabSz="1164802">
              <a:buFont typeface="Arial" panose="020B0604020202020204" pitchFamily="34" charset="0"/>
              <a:buChar char="•"/>
              <a:defRPr/>
            </a:pPr>
            <a:r>
              <a:rPr lang="ca-ES" b="1" dirty="0"/>
              <a:t>Llistat d’ens locals</a:t>
            </a:r>
            <a:r>
              <a:rPr lang="ca-ES" dirty="0"/>
              <a:t>: </a:t>
            </a:r>
            <a:r>
              <a:rPr lang="ca-ES" dirty="0" smtClean="0"/>
              <a:t>A</a:t>
            </a:r>
            <a:r>
              <a:rPr lang="ca-ES" baseline="0" dirty="0" smtClean="0"/>
              <a:t>l </a:t>
            </a:r>
            <a:r>
              <a:rPr lang="ca-ES" baseline="0" dirty="0"/>
              <a:t>document de “Criteris Generals” hi diu: </a:t>
            </a:r>
            <a:r>
              <a:rPr lang="ca-ES" sz="1500" dirty="0"/>
              <a:t>Les entitats que poden ser beneficiàries d’aquests ajuts són els ajuntaments de més de 50.000 habitants, per la seva capacitat econòmica i organitzativa per poder elaborar i executar els plans, així com tots els consells comarcals per garantir que aquesta mesura arriba a tot el territori (a l’Annex del Decret-llei es relacionen totes les possibles entitats beneficiàries). Excepcionalment en la Comarca del Barcelonès, ates que s’ha dissolt el Consell Comarcal, es preveu atorgament per l’únic municipi de la comarca que te menys de 50.000 habitants. Les entitats beneficiàries d’aquests ajuts podran executar les actuacions subvencionades mitjançant els seus organismes autònoms o les entitats dependents o vinculades, amb competència en matèria de polítiques actives d'ocupació, desenvolupament local i de promoció de l'ocupació</a:t>
            </a:r>
          </a:p>
          <a:p>
            <a:pPr defTabSz="1164802">
              <a:defRPr/>
            </a:pPr>
            <a:endParaRPr lang="ca-ES" sz="1500" dirty="0"/>
          </a:p>
          <a:p>
            <a:pPr marL="309524" indent="-309524" defTabSz="1164802">
              <a:buFont typeface="Arial" panose="020B0604020202020204" pitchFamily="34" charset="0"/>
              <a:buChar char="•"/>
              <a:defRPr/>
            </a:pPr>
            <a:r>
              <a:rPr lang="ca-ES" sz="1500" b="1" dirty="0" smtClean="0"/>
              <a:t>Requisits contractació dels tècnics</a:t>
            </a:r>
            <a:r>
              <a:rPr lang="ca-ES" sz="1500" dirty="0" smtClean="0"/>
              <a:t>: Les persones han d’haver estat inscrites com a demandants d’ocupació abans de la contractació, i tenir una titulació universitària oficial, la qual ha d’estar vinculada a la tasca a desenvolupar, o bé, malgrat no estigui vinculada, acreditin una experiència laboral relacionada amb la tasca, d’un mínim de 3 anys. La quantia subvencionada correspon a 12 mesos d’execució, per un contracte a jornada complerta. Té el caràcter de retribució mínima, i inclou el salari brut mensual, més el prorrateig de les pagues extraordinàries i les despeses de la cotització empresarial. La contractació s’ha de produir com a màxim dintre dels dos mesos següents a la data de notificació de l’atorgament de la subvenció. Pel que fa a les persones tècniques a contractar per a l’impuls, coordinació i execució dels Plans de reactivació econòmica, aquestes han d’estar en possessió d’una titulació universitària oficial (grau, llicenciatura o diplomatura) la qual ha d’estar vinculada a la tasca a desenvolupar, o bé, malgrat no estigui vinculada, acrediti una experiència laboral relacionada amb la tasca, d’un mínim de 3 anys, i han d’haver estat inscrites com a demandants d’ocupació abans de la seva contractació.</a:t>
            </a:r>
            <a:endParaRPr lang="ca-ES" sz="1500" dirty="0"/>
          </a:p>
          <a:p>
            <a:pPr defTabSz="1164802">
              <a:defRPr/>
            </a:pPr>
            <a:endParaRPr lang="ca-ES" sz="1500" dirty="0"/>
          </a:p>
          <a:p>
            <a:pPr marL="309524" indent="-309524" defTabSz="1164802">
              <a:buFont typeface="Arial" panose="020B0604020202020204" pitchFamily="34" charset="0"/>
              <a:buChar char="•"/>
              <a:defRPr/>
            </a:pPr>
            <a:r>
              <a:rPr lang="ca-ES" sz="1500" b="1" dirty="0" smtClean="0"/>
              <a:t>Requisits contractació del servei de consultoria</a:t>
            </a:r>
            <a:r>
              <a:rPr lang="ca-ES" sz="1500" dirty="0" smtClean="0"/>
              <a:t>: S’ha de valorar el coneixement del territori que aportin les empreses licitadores. S’ha de dur a terme d’acord amb el que estableix la Llei 9/2017, de 8 de novembre, de contractes del sector públic, per la qual es transposen a l'ordenament jurídic espanyol les directives del Parlament Europeu i del Consell 2014/23/UE i 2014/24/UE, de 26 de febrer de 2014.</a:t>
            </a:r>
          </a:p>
          <a:p>
            <a:pPr defTabSz="1164802">
              <a:defRPr/>
            </a:pPr>
            <a:endParaRPr lang="ca-ES" sz="1500" dirty="0"/>
          </a:p>
          <a:p>
            <a:pPr marL="309524" indent="-309524" defTabSz="1164802">
              <a:buFont typeface="Arial" panose="020B0604020202020204" pitchFamily="34" charset="0"/>
              <a:buChar char="•"/>
              <a:defRPr/>
            </a:pPr>
            <a:r>
              <a:rPr lang="ca-ES" sz="1500" b="1" dirty="0"/>
              <a:t>Sol·licituds:</a:t>
            </a:r>
            <a:r>
              <a:rPr lang="ca-ES" sz="1500" dirty="0"/>
              <a:t> Les entitats locals i els consells han de presentar la sol·licitud i la documentació corresponent per via telemàtica, d’acord amb les indicacions que determini l’òrgan competent. El termini de presentació de les sol·licituds s’inicia l’endemà de la publicació d’aquest Decret llei i finalitza el 29 de maig de 2020. Juntament amb la sol·licitud degudament emplenada i signada, s’ha de presentar, segons el model normalitzat disponible, la documentació següent:</a:t>
            </a:r>
          </a:p>
          <a:p>
            <a:r>
              <a:rPr lang="ca-ES" sz="1500" dirty="0"/>
              <a:t> </a:t>
            </a:r>
          </a:p>
          <a:p>
            <a:pPr marL="953830" lvl="1" indent="-371429">
              <a:buFont typeface="+mj-lt"/>
              <a:buAutoNum type="alphaLcParenR"/>
            </a:pPr>
            <a:r>
              <a:rPr lang="ca-ES" sz="1500" dirty="0"/>
              <a:t>Memòria explicativa del projecte, que contindrà la justificació de la necessitat del Pla en el context socioeconòmic de l’àmbit d’actuació. </a:t>
            </a:r>
          </a:p>
          <a:p>
            <a:pPr marL="953830" lvl="1" indent="-371429">
              <a:buFont typeface="+mj-lt"/>
              <a:buAutoNum type="alphaLcParenR"/>
            </a:pPr>
            <a:r>
              <a:rPr lang="ca-ES" sz="1500" dirty="0"/>
              <a:t>Declaració responsable de l’entitat sol·licitant conforme compleix els requisits per poder ser beneficiari de les ajudes previstes, d’acord amb allò previst a la disposició addicional </a:t>
            </a:r>
            <a:r>
              <a:rPr lang="ca-ES" sz="1500" dirty="0" smtClean="0"/>
              <a:t>quarta </a:t>
            </a:r>
            <a:r>
              <a:rPr lang="ca-ES" sz="1500" dirty="0"/>
              <a:t>del present Decret llei.</a:t>
            </a:r>
          </a:p>
          <a:p>
            <a:pPr marL="309524" indent="-309524" defTabSz="1164802">
              <a:buFont typeface="Arial" panose="020B0604020202020204" pitchFamily="34" charset="0"/>
              <a:buChar char="•"/>
              <a:defRPr/>
            </a:pPr>
            <a:endParaRPr lang="ca-ES" sz="1500" dirty="0"/>
          </a:p>
          <a:p>
            <a:pPr marL="309524" indent="-309524" defTabSz="1164802">
              <a:buFont typeface="Arial" panose="020B0604020202020204" pitchFamily="34" charset="0"/>
              <a:buChar char="•"/>
              <a:defRPr/>
            </a:pPr>
            <a:endParaRPr lang="ca-ES" sz="1500" dirty="0"/>
          </a:p>
          <a:p>
            <a:pPr marL="309524" indent="-309524">
              <a:buFont typeface="Arial" panose="020B0604020202020204" pitchFamily="34" charset="0"/>
              <a:buChar char="•"/>
            </a:pPr>
            <a:r>
              <a:rPr lang="ca-ES" sz="1500" b="1" dirty="0"/>
              <a:t>Procediment de concessió: </a:t>
            </a:r>
            <a:r>
              <a:rPr lang="ca-ES" sz="1500" dirty="0"/>
              <a:t>Aquests ajuts es tramiten conforme el procediment de concessió dels ajuts directes, previst a l’apartat 2 de l’article 94 del text refós de la Llei de finances públiques de Catalunya, aprovat pel Decret legislatiu 3/2002, de 24 de desembre, atenent a la singularitat derivada de l’impacte econòmic i social del COVID-19, que permeten apreciar la concurrència de raons d’interès públic, econòmic i social que dificulten la convocatòria pública de les referides subvencions. La resolució d’atorgament dels ajuts directes correspon a la persona titular de la Direcció del Servei Públic d’Ocupació de Catalunya, i el termini per dictar la resolució serà d’un mes a partir de l’endemà de la presentació de les sol·licituds. Transcorregut aquest termini sense que s’hagi dictat i notificat resolució expressa, les entitats beneficiàries podran entendre desestimada la subvenció per silenci administratiu, sens perjudici del deure de resoldre de les administracions públiques.</a:t>
            </a:r>
          </a:p>
          <a:p>
            <a:pPr marL="309524" indent="-309524" defTabSz="1164802">
              <a:buFont typeface="Arial" panose="020B0604020202020204" pitchFamily="34" charset="0"/>
              <a:buChar char="•"/>
              <a:defRPr/>
            </a:pPr>
            <a:endParaRPr lang="ca-ES" dirty="0"/>
          </a:p>
          <a:p>
            <a:pPr marL="309524" indent="-309524" defTabSz="1164802">
              <a:buFont typeface="Arial" panose="020B0604020202020204" pitchFamily="34" charset="0"/>
              <a:buChar char="•"/>
              <a:defRPr/>
            </a:pPr>
            <a:endParaRPr lang="ca-ES" sz="1500" dirty="0"/>
          </a:p>
          <a:p>
            <a:pPr marL="309524" indent="-309524" defTabSz="1164802">
              <a:buFont typeface="Arial" panose="020B0604020202020204" pitchFamily="34" charset="0"/>
              <a:buChar char="•"/>
              <a:defRPr/>
            </a:pPr>
            <a:r>
              <a:rPr lang="ca-ES" sz="1500" b="1" dirty="0"/>
              <a:t>Aplicació pressupostària i finançament </a:t>
            </a:r>
            <a:r>
              <a:rPr lang="ca-ES" sz="1500" dirty="0"/>
              <a:t>(Article 8 de l’esborrany)</a:t>
            </a:r>
          </a:p>
          <a:p>
            <a:pPr marL="309524" indent="-309524" defTabSz="1164802">
              <a:buFont typeface="Arial" panose="020B0604020202020204" pitchFamily="34" charset="0"/>
              <a:buChar char="•"/>
              <a:defRPr/>
            </a:pPr>
            <a:endParaRPr lang="ca-ES" dirty="0"/>
          </a:p>
          <a:p>
            <a:pPr marL="309524" indent="-309524" defTabSz="1164802">
              <a:buFont typeface="Arial" panose="020B0604020202020204" pitchFamily="34" charset="0"/>
              <a:buChar char="•"/>
              <a:defRPr/>
            </a:pPr>
            <a:endParaRPr lang="ca-ES" sz="1500" dirty="0"/>
          </a:p>
          <a:p>
            <a:pPr marL="309524" indent="-309524">
              <a:buFont typeface="Arial" panose="020B0604020202020204" pitchFamily="34" charset="0"/>
              <a:buChar char="•"/>
            </a:pPr>
            <a:r>
              <a:rPr lang="ca-ES" sz="1500" b="1" dirty="0"/>
              <a:t>Seguiment i justificació de despeses </a:t>
            </a:r>
            <a:r>
              <a:rPr lang="ca-ES" sz="1500" dirty="0"/>
              <a:t>(Article 11 de l’esborrany) + : Un cop executades les actuacions, i en el termini màxim de dos mesos, les entitats beneficiàries han de presentar un compte justificatiu amb certificat de Interventor/a, o Secretari/ària interventor/a</a:t>
            </a:r>
            <a:r>
              <a:rPr lang="ca-ES" sz="1500" dirty="0" smtClean="0"/>
              <a:t>. El </a:t>
            </a:r>
            <a:r>
              <a:rPr lang="ca-ES" sz="1500" dirty="0"/>
              <a:t>compte justificatiu ha d’incloure:</a:t>
            </a:r>
          </a:p>
          <a:p>
            <a:pPr marL="953830" lvl="1" indent="-371429">
              <a:buFont typeface="+mj-lt"/>
              <a:buAutoNum type="arabicPeriod"/>
            </a:pPr>
            <a:r>
              <a:rPr lang="ca-ES" sz="1500" dirty="0"/>
              <a:t>Certificat d’interventor/a o Secretari/ària interventor/a </a:t>
            </a:r>
          </a:p>
          <a:p>
            <a:pPr marL="953830" lvl="1" indent="-371429">
              <a:buFont typeface="+mj-lt"/>
              <a:buAutoNum type="arabicPeriod"/>
            </a:pPr>
            <a:r>
              <a:rPr lang="ca-ES" sz="1500" dirty="0" smtClean="0"/>
              <a:t>Una breu memòria de l’activitat de les persones tècniques contractades per a la coordinació, impuls i seguiment del Pla, i el detall dels conceptes pels quals s’han imputat les despeses amb l’import corresponent. El </a:t>
            </a:r>
            <a:r>
              <a:rPr lang="ca-ES" sz="1500" dirty="0"/>
              <a:t>Pla de Reactivació Socioeconòmica COVID-19.</a:t>
            </a:r>
          </a:p>
          <a:p>
            <a:pPr marL="953830" lvl="1" indent="-371429">
              <a:buFont typeface="+mj-lt"/>
              <a:buAutoNum type="arabicPeriod"/>
            </a:pPr>
            <a:r>
              <a:rPr lang="ca-ES" sz="1500" dirty="0"/>
              <a:t>Detall dels conceptes pels quals s’han imputat les despeses i l’import corresponent.</a:t>
            </a:r>
          </a:p>
          <a:p>
            <a:pPr marL="953830" lvl="1" indent="-371429">
              <a:buFont typeface="+mj-lt"/>
              <a:buAutoNum type="arabicPeriod"/>
            </a:pPr>
            <a:r>
              <a:rPr lang="ca-ES" sz="1500" dirty="0"/>
              <a:t>Altra documentació complementària que es consideri necessària per a l’avaluació correcta de les justificacions de despesa presentades.</a:t>
            </a:r>
          </a:p>
          <a:p>
            <a:pPr marL="309524" indent="-309524" defTabSz="1164802">
              <a:buFont typeface="Arial" panose="020B0604020202020204" pitchFamily="34" charset="0"/>
              <a:buChar char="•"/>
              <a:defRPr/>
            </a:pPr>
            <a:endParaRPr lang="ca-ES" sz="1500" dirty="0"/>
          </a:p>
          <a:p>
            <a:pPr marL="309524" indent="-309524" defTabSz="1164802">
              <a:buFont typeface="Arial" panose="020B0604020202020204" pitchFamily="34" charset="0"/>
              <a:buChar char="•"/>
              <a:defRPr/>
            </a:pPr>
            <a:endParaRPr lang="ca-ES" dirty="0"/>
          </a:p>
          <a:p>
            <a:pPr marL="309524" indent="-309524">
              <a:buFont typeface="Arial" panose="020B0604020202020204" pitchFamily="34" charset="0"/>
              <a:buChar char="•"/>
            </a:pPr>
            <a:endParaRPr lang="ca-ES" dirty="0"/>
          </a:p>
        </p:txBody>
      </p:sp>
      <p:sp>
        <p:nvSpPr>
          <p:cNvPr id="4" name="Contenidor de número de diapositiva 3"/>
          <p:cNvSpPr>
            <a:spLocks noGrp="1"/>
          </p:cNvSpPr>
          <p:nvPr>
            <p:ph type="sldNum" sz="quarter" idx="10"/>
          </p:nvPr>
        </p:nvSpPr>
        <p:spPr/>
        <p:txBody>
          <a:bodyPr/>
          <a:lstStyle/>
          <a:p>
            <a:fld id="{364CEB8E-1EC9-4170-A648-EBB0CFC61129}" type="slidenum">
              <a:rPr lang="ca-ES" smtClean="0"/>
              <a:pPr/>
              <a:t>1</a:t>
            </a:fld>
            <a:endParaRPr lang="ca-ES"/>
          </a:p>
        </p:txBody>
      </p:sp>
    </p:spTree>
    <p:extLst>
      <p:ext uri="{BB962C8B-B14F-4D97-AF65-F5344CB8AC3E}">
        <p14:creationId xmlns:p14="http://schemas.microsoft.com/office/powerpoint/2010/main" xmlns="" val="2279591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ca-ES" dirty="0"/>
          </a:p>
          <a:p>
            <a:r>
              <a:rPr lang="ca-ES" b="1" dirty="0"/>
              <a:t>Informació no inclosa</a:t>
            </a:r>
          </a:p>
          <a:p>
            <a:endParaRPr lang="ca-ES" dirty="0"/>
          </a:p>
          <a:p>
            <a:pPr marL="309524" indent="-309524" defTabSz="1164802">
              <a:buFont typeface="Arial" panose="020B0604020202020204" pitchFamily="34" charset="0"/>
              <a:buChar char="•"/>
              <a:defRPr/>
            </a:pPr>
            <a:r>
              <a:rPr lang="ca-ES" b="1" dirty="0"/>
              <a:t>Detall</a:t>
            </a:r>
            <a:r>
              <a:rPr lang="ca-ES" b="1" baseline="0" dirty="0"/>
              <a:t> entitats beneficiàries</a:t>
            </a:r>
            <a:r>
              <a:rPr lang="ca-ES" baseline="0" dirty="0"/>
              <a:t>: </a:t>
            </a:r>
            <a:r>
              <a:rPr lang="ca-ES" sz="1500" dirty="0"/>
              <a:t>Poden ser beneficiàries d’aquestes subvencions les administracions locals de Catalunya o els seus organismes autònoms o les entitats amb competència en matèria de polítiques actives d'ocupació, desenvolupament local i de promoció de l'ocupació, dependents o vinculades a aquelles, que es determinin a la convocatòria extraordinària. Les accions d’experiència laboral han de ser competència de l’entitat beneficiària, no podent substituir llocs de treball estructurals, sinó activitats addicionals a l’activitat habitual del personal de l’administració local. En el procés de selecció i d’acord amb l’article 34 del Reial decret legislatiu 3/2015, de 23 d’octubre, pel qual s’aprova el text refós de la Llei d’Ocupació, en el seu apartat 1, els processos d’intermediació s’han de prestar d’acord amb els principis d’igualtat d’oportunitats en l’accés a l’ocupació, la no-discriminació, garantint-se la plena transparència en el seu funcionament</a:t>
            </a:r>
            <a:r>
              <a:rPr lang="ca-ES" sz="1500" dirty="0" smtClean="0"/>
              <a:t>.</a:t>
            </a:r>
          </a:p>
          <a:p>
            <a:pPr marL="309524" indent="-309524" defTabSz="1164802">
              <a:buFont typeface="Arial" panose="020B0604020202020204" pitchFamily="34" charset="0"/>
              <a:buChar char="•"/>
              <a:defRPr/>
            </a:pPr>
            <a:endParaRPr lang="ca-ES" sz="1500" dirty="0" smtClean="0"/>
          </a:p>
          <a:p>
            <a:pPr marL="309524" indent="-309524" defTabSz="1164802">
              <a:buFont typeface="Arial" panose="020B0604020202020204" pitchFamily="34" charset="0"/>
              <a:buChar char="•"/>
              <a:defRPr/>
            </a:pPr>
            <a:r>
              <a:rPr lang="ca-ES" sz="1500" b="1" dirty="0" smtClean="0"/>
              <a:t>Detall contractació del 50% de dones</a:t>
            </a:r>
            <a:r>
              <a:rPr lang="ca-ES" sz="1500" dirty="0" smtClean="0"/>
              <a:t>: </a:t>
            </a:r>
            <a:r>
              <a:rPr lang="ca-ES" sz="1700" dirty="0" smtClean="0"/>
              <a:t>En cas de nº de contractacions imparells, s’ha de prioritzar la contractació de la dona.</a:t>
            </a:r>
          </a:p>
          <a:p>
            <a:pPr marL="309524" indent="-309524" defTabSz="1164802">
              <a:buFont typeface="Arial" panose="020B0604020202020204" pitchFamily="34" charset="0"/>
              <a:buChar char="•"/>
              <a:defRPr/>
            </a:pPr>
            <a:endParaRPr lang="ca-ES" sz="1500" dirty="0"/>
          </a:p>
          <a:p>
            <a:pPr marL="309524" indent="-309524">
              <a:buFont typeface="Arial" panose="020B0604020202020204" pitchFamily="34" charset="0"/>
              <a:buChar char="•"/>
            </a:pPr>
            <a:r>
              <a:rPr lang="ca-ES" b="1" dirty="0"/>
              <a:t>Detall accions d’experiència laboral</a:t>
            </a:r>
            <a:r>
              <a:rPr lang="ca-ES" dirty="0"/>
              <a:t>:</a:t>
            </a:r>
          </a:p>
          <a:p>
            <a:pPr marL="309524" indent="-309524">
              <a:buFont typeface="Arial" panose="020B0604020202020204" pitchFamily="34" charset="0"/>
              <a:buChar char="•"/>
            </a:pPr>
            <a:endParaRPr lang="ca-ES" dirty="0"/>
          </a:p>
          <a:p>
            <a:pPr marL="953830" lvl="1" indent="-371429">
              <a:buFont typeface="+mj-lt"/>
              <a:buAutoNum type="alphaLcParenR"/>
            </a:pPr>
            <a:r>
              <a:rPr lang="ca-ES" dirty="0"/>
              <a:t>Activitats de suport </a:t>
            </a:r>
            <a:r>
              <a:rPr lang="ca-ES" dirty="0" smtClean="0"/>
              <a:t>a la represa de l’activitat: </a:t>
            </a:r>
            <a:r>
              <a:rPr lang="ca-ES" dirty="0"/>
              <a:t>tots aquells àmbits d’actuació locals relacionats amb activitats de suport </a:t>
            </a:r>
            <a:r>
              <a:rPr lang="ca-ES" dirty="0" smtClean="0"/>
              <a:t>a </a:t>
            </a:r>
            <a:r>
              <a:rPr lang="ca-ES" noProof="0" dirty="0" smtClean="0"/>
              <a:t>la represa de l’activitat per raó de la reactivació de l’activitat econòmica </a:t>
            </a:r>
            <a:r>
              <a:rPr lang="es-ES" dirty="0" smtClean="0"/>
              <a:t>afectada per la COVID19</a:t>
            </a:r>
            <a:r>
              <a:rPr lang="ca-ES" dirty="0" smtClean="0"/>
              <a:t>, </a:t>
            </a:r>
            <a:r>
              <a:rPr lang="ca-ES" dirty="0"/>
              <a:t>com per exemple agents cívics per a mercats municipals, transports públics, informadors de suport a altres serveis locals com policia local, entre d’altres.</a:t>
            </a:r>
          </a:p>
          <a:p>
            <a:pPr marL="953830" lvl="1" indent="-371429">
              <a:buFont typeface="+mj-lt"/>
              <a:buAutoNum type="alphaLcParenR"/>
            </a:pPr>
            <a:endParaRPr lang="ca-ES" dirty="0"/>
          </a:p>
          <a:p>
            <a:pPr marL="953830" lvl="1" indent="-371429">
              <a:buFont typeface="+mj-lt"/>
              <a:buAutoNum type="alphaLcParenR"/>
            </a:pPr>
            <a:r>
              <a:rPr lang="ca-ES" dirty="0"/>
              <a:t>Activitats d’interès social i educatiu: tots aquells àmbits de suport a tasques socials i educatives, com per exemple, acompanyar al metge, distribució d’aliments i/o medicaments, recollida de proves mèdiques, suport a deures escolars, suport telemàtic en tasques educatives i altres tipus de suport a les famílies, a la comunitat i a la gent gran.</a:t>
            </a:r>
          </a:p>
          <a:p>
            <a:pPr marL="953830" lvl="1" indent="-371429">
              <a:buFont typeface="+mj-lt"/>
              <a:buAutoNum type="alphaLcParenR"/>
            </a:pPr>
            <a:endParaRPr lang="ca-ES" dirty="0"/>
          </a:p>
          <a:p>
            <a:pPr marL="953830" lvl="1" indent="-371429">
              <a:buFont typeface="+mj-lt"/>
              <a:buAutoNum type="alphaLcParenR"/>
            </a:pPr>
            <a:r>
              <a:rPr lang="ca-ES" dirty="0"/>
              <a:t>Altres activitats addicionals als àmbits d’actuació habituals de les entitats locals.</a:t>
            </a:r>
          </a:p>
          <a:p>
            <a:pPr marL="582401" lvl="1"/>
            <a:endParaRPr lang="ca-ES" dirty="0"/>
          </a:p>
          <a:p>
            <a:pPr marL="582401" lvl="1"/>
            <a:endParaRPr lang="ca-ES" dirty="0"/>
          </a:p>
          <a:p>
            <a:pPr marL="309524" indent="-309524">
              <a:buFont typeface="Arial" panose="020B0604020202020204" pitchFamily="34" charset="0"/>
              <a:buChar char="•"/>
            </a:pPr>
            <a:r>
              <a:rPr lang="ca-ES" sz="1500" b="1" dirty="0"/>
              <a:t>Detall distribució del pressupost</a:t>
            </a:r>
            <a:r>
              <a:rPr lang="ca-ES" sz="1500" dirty="0"/>
              <a:t>: La distribució de l’import convocat  és de 15.000.000,00 d’euros per a l’exercici 2020. La distribució per línies d’aquest import és: Línia Treball i Formació COVID, amb un import de 7.500.000,00 euros. Línia Treball i Formació PANP, amb un import de 7.500.000,00 euros. </a:t>
            </a:r>
          </a:p>
          <a:p>
            <a:pPr marL="309524" indent="-309524" defTabSz="1164802">
              <a:buFont typeface="Arial" panose="020B0604020202020204" pitchFamily="34" charset="0"/>
              <a:buChar char="•"/>
              <a:defRPr/>
            </a:pPr>
            <a:endParaRPr lang="ca-ES" sz="1500" b="1" dirty="0"/>
          </a:p>
          <a:p>
            <a:pPr marL="309524" indent="-309524" defTabSz="1164802">
              <a:buFont typeface="Arial" panose="020B0604020202020204" pitchFamily="34" charset="0"/>
              <a:buChar char="•"/>
              <a:defRPr/>
            </a:pPr>
            <a:r>
              <a:rPr lang="ca-ES" sz="1500" b="1" dirty="0"/>
              <a:t>Aplicació pressupostària i finançament </a:t>
            </a:r>
            <a:r>
              <a:rPr lang="ca-ES" sz="1500" dirty="0"/>
              <a:t>(Article 17</a:t>
            </a:r>
            <a:r>
              <a:rPr lang="ca-ES" sz="1500" dirty="0" smtClean="0"/>
              <a:t>)</a:t>
            </a:r>
          </a:p>
          <a:p>
            <a:pPr marL="309524" indent="-309524" defTabSz="1164802">
              <a:buFont typeface="Arial" panose="020B0604020202020204" pitchFamily="34" charset="0"/>
              <a:buChar char="•"/>
              <a:defRPr/>
            </a:pPr>
            <a:endParaRPr lang="ca-ES" sz="1500" dirty="0" smtClean="0"/>
          </a:p>
          <a:p>
            <a:pPr marL="309524" indent="-309524" defTabSz="1164802">
              <a:buFont typeface="Arial" panose="020B0604020202020204" pitchFamily="34" charset="0"/>
              <a:buChar char="•"/>
              <a:defRPr/>
            </a:pPr>
            <a:r>
              <a:rPr lang="ca-ES" sz="1500" b="1" dirty="0" smtClean="0"/>
              <a:t>Detall convocatòria</a:t>
            </a:r>
            <a:r>
              <a:rPr lang="ca-ES" sz="1500" dirty="0" smtClean="0"/>
              <a:t>: Aquesta mesura s’emmarca en el Programa Treball i Formació, regulat per l’Ordre TSF/156/2018, de 20 de setembre, per la qual s'aproven les bases reguladores per a la concessió de subvencions del Programa Treball i Formació, modificada per les Ordres TSF/115/2019, de 7 de juny i l’Ordre TSF/20/2020, de 25 de febrer, i a aquests efectes s’aprovarà una convocatòria extraordinària.</a:t>
            </a:r>
          </a:p>
          <a:p>
            <a:pPr marL="309524" indent="-309524" defTabSz="1164802">
              <a:buFont typeface="Arial" panose="020B0604020202020204" pitchFamily="34" charset="0"/>
              <a:buChar char="•"/>
              <a:defRPr/>
            </a:pPr>
            <a:endParaRPr lang="ca-ES" sz="1500" dirty="0"/>
          </a:p>
          <a:p>
            <a:pPr marL="309524" indent="-309524">
              <a:buFont typeface="Arial" panose="020B0604020202020204" pitchFamily="34" charset="0"/>
              <a:buChar char="•"/>
            </a:pPr>
            <a:endParaRPr lang="ca-ES" dirty="0"/>
          </a:p>
        </p:txBody>
      </p:sp>
      <p:sp>
        <p:nvSpPr>
          <p:cNvPr id="4" name="Contenidor de número de diapositiva 3"/>
          <p:cNvSpPr>
            <a:spLocks noGrp="1"/>
          </p:cNvSpPr>
          <p:nvPr>
            <p:ph type="sldNum" sz="quarter" idx="10"/>
          </p:nvPr>
        </p:nvSpPr>
        <p:spPr/>
        <p:txBody>
          <a:bodyPr/>
          <a:lstStyle/>
          <a:p>
            <a:fld id="{364CEB8E-1EC9-4170-A648-EBB0CFC61129}" type="slidenum">
              <a:rPr lang="ca-ES" smtClean="0"/>
              <a:pPr/>
              <a:t>2</a:t>
            </a:fld>
            <a:endParaRPr lang="ca-ES"/>
          </a:p>
        </p:txBody>
      </p:sp>
    </p:spTree>
    <p:extLst>
      <p:ext uri="{BB962C8B-B14F-4D97-AF65-F5344CB8AC3E}">
        <p14:creationId xmlns:p14="http://schemas.microsoft.com/office/powerpoint/2010/main" xmlns="" val="3482936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ca-ES" dirty="0"/>
          </a:p>
          <a:p>
            <a:r>
              <a:rPr lang="ca-ES" b="1" dirty="0"/>
              <a:t>Informació no inclosa</a:t>
            </a:r>
          </a:p>
          <a:p>
            <a:endParaRPr lang="ca-ES" dirty="0"/>
          </a:p>
          <a:p>
            <a:pPr marL="309524" indent="-309524">
              <a:lnSpc>
                <a:spcPct val="150000"/>
              </a:lnSpc>
              <a:spcBef>
                <a:spcPts val="650"/>
              </a:spcBef>
              <a:buFont typeface="Arial" panose="020B0604020202020204" pitchFamily="34" charset="0"/>
              <a:buChar char="•"/>
            </a:pPr>
            <a:r>
              <a:rPr lang="ca-ES" b="1" dirty="0"/>
              <a:t>Requisits</a:t>
            </a:r>
            <a:r>
              <a:rPr lang="ca-ES" dirty="0"/>
              <a:t>:</a:t>
            </a:r>
            <a:r>
              <a:rPr lang="ca-ES" baseline="0" dirty="0"/>
              <a:t> que les empreses estiguin </a:t>
            </a:r>
            <a:r>
              <a:rPr lang="ca-ES" sz="1500" dirty="0"/>
              <a:t>constituïdes legalment i amb establiment operatiu a Catalunya</a:t>
            </a:r>
            <a:r>
              <a:rPr lang="ca-ES" sz="1500" dirty="0" smtClean="0"/>
              <a:t>. </a:t>
            </a:r>
            <a:r>
              <a:rPr lang="ca-ES" sz="1500" dirty="0"/>
              <a:t>El salari mínim interprofessional és el vigent en el moment de publicar-se el Decret llei, l’import del qual es publicarà a la convocatòria extraordinària.</a:t>
            </a:r>
          </a:p>
          <a:p>
            <a:pPr marL="309524" indent="-309524">
              <a:lnSpc>
                <a:spcPct val="150000"/>
              </a:lnSpc>
              <a:spcBef>
                <a:spcPts val="650"/>
              </a:spcBef>
              <a:buFont typeface="Arial" panose="020B0604020202020204" pitchFamily="34" charset="0"/>
              <a:buChar char="•"/>
            </a:pPr>
            <a:endParaRPr lang="ca-ES" sz="1500" dirty="0"/>
          </a:p>
          <a:p>
            <a:pPr marL="309524" indent="-309524" defTabSz="1164802">
              <a:lnSpc>
                <a:spcPct val="150000"/>
              </a:lnSpc>
              <a:spcBef>
                <a:spcPts val="650"/>
              </a:spcBef>
              <a:buFont typeface="Arial" panose="020B0604020202020204" pitchFamily="34" charset="0"/>
              <a:buChar char="•"/>
              <a:defRPr/>
            </a:pPr>
            <a:r>
              <a:rPr lang="ca-ES" sz="1500" b="1" dirty="0"/>
              <a:t>Detall despeses subvencionables</a:t>
            </a:r>
            <a:r>
              <a:rPr lang="ca-ES" sz="1500" dirty="0"/>
              <a:t>: Els contractes subvencionables seran aquells contactes a jornada complerta, nous o ja existents susceptibles de ser rescindits per motius derivats de la situació de tensió econòmica soferta per les microempreses arrel de la crisi sanitària del COVID-19, però que s’han mantingut durant 12 mesos. La quantia màxima de la subvenció per atorgar és de 3.325.02 € per persona subvencionada durant els 12 mesos de contracte.</a:t>
            </a:r>
          </a:p>
          <a:p>
            <a:pPr marL="309524" indent="-309524">
              <a:lnSpc>
                <a:spcPct val="150000"/>
              </a:lnSpc>
              <a:spcBef>
                <a:spcPts val="650"/>
              </a:spcBef>
              <a:buFont typeface="Arial" panose="020B0604020202020204" pitchFamily="34" charset="0"/>
              <a:buChar char="•"/>
            </a:pPr>
            <a:endParaRPr lang="ca-ES" sz="1500" dirty="0"/>
          </a:p>
          <a:p>
            <a:pPr marL="309524" indent="-309524" defTabSz="1164802">
              <a:lnSpc>
                <a:spcPct val="150000"/>
              </a:lnSpc>
              <a:spcBef>
                <a:spcPts val="650"/>
              </a:spcBef>
              <a:buFont typeface="Arial" panose="020B0604020202020204" pitchFamily="34" charset="0"/>
              <a:buChar char="•"/>
              <a:defRPr/>
            </a:pPr>
            <a:r>
              <a:rPr lang="ca-ES" sz="1500" dirty="0"/>
              <a:t>Els altres ajuts compatibles són els finançats per altres administracions o ens públics o privats, ja siguin d'àmbit local, nacional, estatal, de la Unió Europea o d'organismes internacionals, incloses les reduccions dels costos de Seguretat Social</a:t>
            </a:r>
          </a:p>
          <a:p>
            <a:pPr marL="309524" indent="-309524" defTabSz="1164802">
              <a:lnSpc>
                <a:spcPct val="150000"/>
              </a:lnSpc>
              <a:spcBef>
                <a:spcPts val="650"/>
              </a:spcBef>
              <a:buFont typeface="Arial" panose="020B0604020202020204" pitchFamily="34" charset="0"/>
              <a:buChar char="•"/>
              <a:defRPr/>
            </a:pPr>
            <a:endParaRPr lang="ca-ES" sz="1500" b="1" dirty="0"/>
          </a:p>
          <a:p>
            <a:pPr marL="309524" indent="-309524" defTabSz="1164802">
              <a:lnSpc>
                <a:spcPct val="150000"/>
              </a:lnSpc>
              <a:spcBef>
                <a:spcPts val="650"/>
              </a:spcBef>
              <a:buFont typeface="Arial" panose="020B0604020202020204" pitchFamily="34" charset="0"/>
              <a:buChar char="•"/>
              <a:defRPr/>
            </a:pPr>
            <a:r>
              <a:rPr lang="ca-ES" sz="1500" b="1" dirty="0"/>
              <a:t>Sol·licituds</a:t>
            </a:r>
            <a:r>
              <a:rPr lang="ca-ES" sz="1500" dirty="0"/>
              <a:t>: Les sol·licituds i altres tràmits associats al procediment de concessió de les subvencions i la seva justificació, s’han de presentar segons models normalitzats i seguint les indicacions que estaran disponibles a  l’espai Tràmits de la Seu electrònica de la Generalitat de Catalunya.</a:t>
            </a:r>
          </a:p>
          <a:p>
            <a:pPr marL="309524" indent="-309524" defTabSz="1164802">
              <a:lnSpc>
                <a:spcPct val="150000"/>
              </a:lnSpc>
              <a:spcBef>
                <a:spcPts val="650"/>
              </a:spcBef>
              <a:buFont typeface="Arial" panose="020B0604020202020204" pitchFamily="34" charset="0"/>
              <a:buChar char="•"/>
              <a:defRPr/>
            </a:pPr>
            <a:endParaRPr lang="ca-ES" sz="1500" b="1" dirty="0"/>
          </a:p>
          <a:p>
            <a:pPr marL="309524" indent="-309524" defTabSz="1164802">
              <a:lnSpc>
                <a:spcPct val="150000"/>
              </a:lnSpc>
              <a:spcBef>
                <a:spcPts val="650"/>
              </a:spcBef>
              <a:buFont typeface="Arial" panose="020B0604020202020204" pitchFamily="34" charset="0"/>
              <a:buChar char="•"/>
              <a:defRPr/>
            </a:pPr>
            <a:r>
              <a:rPr lang="ca-ES" sz="1500" b="1" dirty="0"/>
              <a:t>Procediment</a:t>
            </a:r>
            <a:r>
              <a:rPr lang="ca-ES" sz="1500" dirty="0"/>
              <a:t>: El procediment de concessió d’aquestes subvencions és el de concurrència no competitiva. El procediment de concessió de subvenció s’inicia l’endemà de la data de publicació de la convocatòria extraordinària.</a:t>
            </a:r>
          </a:p>
          <a:p>
            <a:pPr marL="309524" indent="-309524" defTabSz="1164802">
              <a:lnSpc>
                <a:spcPct val="150000"/>
              </a:lnSpc>
              <a:spcBef>
                <a:spcPts val="650"/>
              </a:spcBef>
              <a:buFont typeface="Arial" panose="020B0604020202020204" pitchFamily="34" charset="0"/>
              <a:buChar char="•"/>
              <a:defRPr/>
            </a:pPr>
            <a:endParaRPr lang="ca-ES" sz="1500" dirty="0"/>
          </a:p>
          <a:p>
            <a:pPr marL="309524" indent="-309524" defTabSz="1164802">
              <a:lnSpc>
                <a:spcPct val="150000"/>
              </a:lnSpc>
              <a:spcBef>
                <a:spcPts val="650"/>
              </a:spcBef>
              <a:buFont typeface="Arial" panose="020B0604020202020204" pitchFamily="34" charset="0"/>
              <a:buChar char="•"/>
              <a:defRPr/>
            </a:pPr>
            <a:r>
              <a:rPr lang="ca-ES" sz="1500" b="1" dirty="0"/>
              <a:t>Aplicació pressupostària i finançament</a:t>
            </a:r>
            <a:r>
              <a:rPr lang="ca-ES" sz="1500" dirty="0"/>
              <a:t>: partida pressupostària, terminis d’execució i bestretes</a:t>
            </a:r>
          </a:p>
          <a:p>
            <a:pPr marL="309524" indent="-309524">
              <a:lnSpc>
                <a:spcPct val="150000"/>
              </a:lnSpc>
              <a:spcBef>
                <a:spcPts val="650"/>
              </a:spcBef>
              <a:buFont typeface="Arial" panose="020B0604020202020204" pitchFamily="34" charset="0"/>
              <a:buChar char="•"/>
            </a:pPr>
            <a:endParaRPr lang="ca-ES" dirty="0"/>
          </a:p>
          <a:p>
            <a:pPr marL="309524" indent="-309524">
              <a:buFont typeface="Arial" panose="020B0604020202020204" pitchFamily="34" charset="0"/>
              <a:buChar char="•"/>
            </a:pPr>
            <a:r>
              <a:rPr lang="ca-ES" sz="1500" b="1" dirty="0"/>
              <a:t>Modalitat de justificació: </a:t>
            </a:r>
            <a:r>
              <a:rPr lang="ca-ES" sz="1500" dirty="0"/>
              <a:t>Compte justificatiu  amb aportació de justificants de despesa. La justificació de les actuacions ha d'incloure una memòria explicativa del compliment de la finalitat de les actuacions, amb indicació de les activitats realitzades i dels resultats obtinguts i una memòria econòmica sobre el cost de les actuacions realitzades. El contingut de la memòria explicativa és el que tot seguit es detalla:</a:t>
            </a:r>
          </a:p>
          <a:p>
            <a:pPr marL="953830" lvl="1" indent="-371429">
              <a:buFont typeface="+mj-lt"/>
              <a:buAutoNum type="arabicParenR"/>
            </a:pPr>
            <a:r>
              <a:rPr lang="ca-ES" sz="1500" dirty="0"/>
              <a:t>Relació de persones identificades en la sol·licitud de subvenció i mesos complerts de contractes subvencionat</a:t>
            </a:r>
            <a:r>
              <a:rPr lang="ca-ES" sz="1500" dirty="0" smtClean="0"/>
              <a:t>. El </a:t>
            </a:r>
            <a:r>
              <a:rPr lang="ca-ES" sz="1500" dirty="0"/>
              <a:t>contingut de la memòria econòmica és el que tot seguit es detalla:</a:t>
            </a:r>
          </a:p>
          <a:p>
            <a:pPr marL="953830" lvl="1" indent="-371429">
              <a:buFont typeface="+mj-lt"/>
              <a:buAutoNum type="arabicParenR"/>
            </a:pPr>
            <a:r>
              <a:rPr lang="ca-ES" sz="1500" dirty="0"/>
              <a:t>Llista de nomines aportades.</a:t>
            </a:r>
          </a:p>
          <a:p>
            <a:r>
              <a:rPr lang="ca-ES" sz="1500" dirty="0"/>
              <a:t> </a:t>
            </a:r>
          </a:p>
          <a:p>
            <a:pPr marL="309524" indent="-309524">
              <a:buFont typeface="Arial" panose="020B0604020202020204" pitchFamily="34" charset="0"/>
              <a:buChar char="•"/>
            </a:pPr>
            <a:r>
              <a:rPr lang="ca-ES" sz="1500" b="1" dirty="0"/>
              <a:t>Distribució del pressupost</a:t>
            </a:r>
            <a:r>
              <a:rPr lang="ca-ES" sz="1500" dirty="0"/>
              <a:t>: L’import corresponent a l’atorgament dels ajuts econòmics per aquesta mesura és de  5.000.000,00 d’euros. La concessió dels ajuts econòmics resta condicionada a l’existència de crèdit adequat i suficient en el moment de la resolució d’atorgament. Atès que el termini d’execució abastarà dos anys, 2020 i 2021, s’aprova la despesa pluriennal per un import de 5.000.000,00 d’euros, la qual es distribueix de la manera següent: a càrrec de l’exercici 2020, es destina un import de 4.500.000,00 corresponent al 90% de la bestreta i a càrrec de l’exercici 2021, es destina l’import de 500.000,00 euros, corresponent al 10% restant. Les actuacions previstes en aquesta mesura podran ser elegibles a través del Programa Operatiu FSE de Catalunya 2014-2020, núm. CCI2014ES05SFOP007 del Fons Social Europeu.</a:t>
            </a:r>
          </a:p>
          <a:p>
            <a:pPr marL="309524" indent="-309524">
              <a:lnSpc>
                <a:spcPct val="150000"/>
              </a:lnSpc>
              <a:spcBef>
                <a:spcPts val="650"/>
              </a:spcBef>
              <a:buFont typeface="Arial" panose="020B0604020202020204" pitchFamily="34" charset="0"/>
              <a:buChar char="•"/>
            </a:pPr>
            <a:endParaRPr lang="ca-ES" dirty="0"/>
          </a:p>
        </p:txBody>
      </p:sp>
      <p:sp>
        <p:nvSpPr>
          <p:cNvPr id="4" name="Contenidor de número de diapositiva 3"/>
          <p:cNvSpPr>
            <a:spLocks noGrp="1"/>
          </p:cNvSpPr>
          <p:nvPr>
            <p:ph type="sldNum" sz="quarter" idx="10"/>
          </p:nvPr>
        </p:nvSpPr>
        <p:spPr/>
        <p:txBody>
          <a:bodyPr/>
          <a:lstStyle/>
          <a:p>
            <a:fld id="{364CEB8E-1EC9-4170-A648-EBB0CFC61129}" type="slidenum">
              <a:rPr lang="ca-ES" smtClean="0"/>
              <a:pPr/>
              <a:t>3</a:t>
            </a:fld>
            <a:endParaRPr lang="ca-ES"/>
          </a:p>
        </p:txBody>
      </p:sp>
    </p:spTree>
    <p:extLst>
      <p:ext uri="{BB962C8B-B14F-4D97-AF65-F5344CB8AC3E}">
        <p14:creationId xmlns:p14="http://schemas.microsoft.com/office/powerpoint/2010/main" xmlns="" val="1219550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ca-ES" dirty="0"/>
          </a:p>
          <a:p>
            <a:r>
              <a:rPr lang="ca-ES" b="1" dirty="0"/>
              <a:t>Informació no inclosa</a:t>
            </a:r>
          </a:p>
          <a:p>
            <a:endParaRPr lang="ca-ES" dirty="0"/>
          </a:p>
          <a:p>
            <a:pPr marL="309524" indent="-309524" defTabSz="1164802">
              <a:buFont typeface="Arial" panose="020B0604020202020204" pitchFamily="34" charset="0"/>
              <a:buChar char="•"/>
              <a:defRPr/>
            </a:pPr>
            <a:r>
              <a:rPr lang="ca-ES" b="1" dirty="0" smtClean="0"/>
              <a:t>Detall beneficiaris</a:t>
            </a:r>
            <a:r>
              <a:rPr lang="ca-ES" dirty="0" smtClean="0"/>
              <a:t>:</a:t>
            </a:r>
            <a:r>
              <a:rPr lang="ca-ES" sz="1500" dirty="0" smtClean="0"/>
              <a:t> Aquestes entitats es poden agrupar amb entitats de formació. Per a la formació associada, aquestes entitats han d’estar inscrites en el Registre de centres de formació del Servei Públic d’Ocupació de Catalunya en l’àrea professional objecte de la formació. En cas contrari, s’han d’agrupar amb una o més entitats de formació que compleixin els requisits anteriors i que no hagin reduït la seva plantilla des de la declaració de l’estat d’alarma.</a:t>
            </a:r>
          </a:p>
          <a:p>
            <a:pPr marL="309524" indent="-309524">
              <a:buFont typeface="Arial" panose="020B0604020202020204" pitchFamily="34" charset="0"/>
              <a:buChar char="•"/>
            </a:pPr>
            <a:endParaRPr lang="ca-ES" dirty="0"/>
          </a:p>
          <a:p>
            <a:pPr marL="309524" indent="-309524" defTabSz="1164802">
              <a:buFont typeface="Arial" panose="020B0604020202020204" pitchFamily="34" charset="0"/>
              <a:buChar char="•"/>
              <a:defRPr/>
            </a:pPr>
            <a:r>
              <a:rPr lang="ca-ES" b="1" dirty="0"/>
              <a:t>Detall actuacions subvencionables</a:t>
            </a:r>
            <a:r>
              <a:rPr lang="ca-ES" dirty="0"/>
              <a:t>:</a:t>
            </a:r>
            <a:r>
              <a:rPr lang="ca-ES" sz="1500" dirty="0"/>
              <a:t> projectes orientats a oferir serveis als sectors del comerç, l’hostaleria, el turisme i la cultura, que plantegin pràctiques de transformació digital, nous models de negoci i noves formes de treballar, també sobre seguretat i salut laboral, així com la formació associada per al desenvolupament d’aquests projectes en les microempreses</a:t>
            </a:r>
            <a:endParaRPr lang="ca-ES" dirty="0"/>
          </a:p>
          <a:p>
            <a:pPr marL="309524" indent="-309524">
              <a:buFont typeface="Arial" panose="020B0604020202020204" pitchFamily="34" charset="0"/>
              <a:buChar char="•"/>
            </a:pPr>
            <a:endParaRPr lang="ca-ES" dirty="0"/>
          </a:p>
          <a:p>
            <a:pPr marL="309524" indent="-309524">
              <a:buFont typeface="Arial" panose="020B0604020202020204" pitchFamily="34" charset="0"/>
              <a:buChar char="•"/>
            </a:pPr>
            <a:r>
              <a:rPr lang="ca-ES" b="1" dirty="0"/>
              <a:t>Detall quanties</a:t>
            </a:r>
            <a:r>
              <a:rPr lang="ca-ES" dirty="0"/>
              <a:t>: </a:t>
            </a:r>
            <a:r>
              <a:rPr lang="ca-ES" sz="1500" dirty="0"/>
              <a:t>Respecte la línia 1, la quantia de la subvenció a atorgar és un import màxim de 60.000 euros, desglossada en els conceptes següents: </a:t>
            </a:r>
          </a:p>
          <a:p>
            <a:endParaRPr lang="ca-ES" sz="1500" dirty="0"/>
          </a:p>
          <a:p>
            <a:pPr marL="953830" lvl="1" indent="-371429">
              <a:buFont typeface="+mj-lt"/>
              <a:buAutoNum type="alphaLcParenR"/>
            </a:pPr>
            <a:r>
              <a:rPr lang="ca-ES" sz="1500" dirty="0"/>
              <a:t>Un màxim de 30.000,00 euros per a la definició, disseny, execució i seguiment del projecte.  </a:t>
            </a:r>
          </a:p>
          <a:p>
            <a:pPr marL="953830" lvl="1" indent="-371429">
              <a:buFont typeface="+mj-lt"/>
              <a:buAutoNum type="alphaLcParenR"/>
            </a:pPr>
            <a:r>
              <a:rPr lang="ca-ES" sz="1500" dirty="0"/>
              <a:t>Un màxim de 30.000,00 euros per a l’execució de la formació pel desenvolupament dels projectes, en funció de les persones destinatàries previstes en sol·licitud, multiplicat per la durada i el mòdul econòmic.</a:t>
            </a:r>
          </a:p>
          <a:p>
            <a:endParaRPr lang="ca-ES" sz="1500" dirty="0"/>
          </a:p>
          <a:p>
            <a:pPr marL="309524" indent="-309524">
              <a:buFont typeface="Arial" panose="020B0604020202020204" pitchFamily="34" charset="0"/>
              <a:buChar char="•"/>
            </a:pPr>
            <a:r>
              <a:rPr lang="ca-ES" sz="1500" b="1" dirty="0"/>
              <a:t>Sol·licituds, gestió i procediment de la </a:t>
            </a:r>
            <a:r>
              <a:rPr lang="ca-ES" sz="1500" b="1" dirty="0" smtClean="0"/>
              <a:t>concessió: </a:t>
            </a:r>
            <a:r>
              <a:rPr lang="ca-ES" sz="1500" dirty="0" smtClean="0"/>
              <a:t>Les sol·licituds i altres tràmits associats al procediment de concessió i la seva justificació, s'han de presentar segons models normalitzats i seguint les indicacions que estaran disponibles a l'espai Tràmits de la Seu electrònica de la Generalitat de Catalunya (http://web.gencat.cat/ca/tramits), en el cercador de Tràmits </a:t>
            </a:r>
            <a:r>
              <a:rPr lang="ca-ES" sz="1500" dirty="0" err="1" smtClean="0"/>
              <a:t>gencat</a:t>
            </a:r>
            <a:r>
              <a:rPr lang="ca-ES" sz="1500" dirty="0" smtClean="0"/>
              <a:t>. La gestió de les subvencions de la Línia 1 regulada en aquest Capítol 4 correspon al Consorci per a la Formació Contínua de Catalunya</a:t>
            </a:r>
          </a:p>
          <a:p>
            <a:pPr marL="309524" indent="-309524" defTabSz="1164802">
              <a:buFont typeface="Arial" panose="020B0604020202020204" pitchFamily="34" charset="0"/>
              <a:buChar char="•"/>
              <a:defRPr/>
            </a:pPr>
            <a:endParaRPr lang="ca-ES" sz="1500" dirty="0"/>
          </a:p>
          <a:p>
            <a:pPr marL="309524" indent="-309524" defTabSz="1164802">
              <a:buFont typeface="Arial" panose="020B0604020202020204" pitchFamily="34" charset="0"/>
              <a:buChar char="•"/>
              <a:defRPr/>
            </a:pPr>
            <a:r>
              <a:rPr lang="ca-ES" sz="1500" b="1" dirty="0"/>
              <a:t>Seguiment i justificació de les despeses </a:t>
            </a:r>
            <a:r>
              <a:rPr lang="ca-ES" sz="1500" dirty="0"/>
              <a:t>(Article 32)</a:t>
            </a:r>
          </a:p>
          <a:p>
            <a:pPr marL="309524" indent="-309524" defTabSz="1164802">
              <a:buFont typeface="Arial" panose="020B0604020202020204" pitchFamily="34" charset="0"/>
              <a:buChar char="•"/>
              <a:defRPr/>
            </a:pPr>
            <a:endParaRPr lang="ca-ES" sz="1500" dirty="0"/>
          </a:p>
          <a:p>
            <a:pPr marL="309524" indent="-309524" defTabSz="1164802">
              <a:buFont typeface="Arial" panose="020B0604020202020204" pitchFamily="34" charset="0"/>
              <a:buChar char="•"/>
              <a:defRPr/>
            </a:pPr>
            <a:r>
              <a:rPr lang="ca-ES" b="1" dirty="0"/>
              <a:t>Aplicació</a:t>
            </a:r>
            <a:r>
              <a:rPr lang="ca-ES" b="1" baseline="0" dirty="0"/>
              <a:t> </a:t>
            </a:r>
            <a:r>
              <a:rPr lang="ca-ES" sz="1500" b="1" dirty="0"/>
              <a:t>pressupostària i finançament</a:t>
            </a:r>
            <a:r>
              <a:rPr lang="ca-ES" sz="1500" dirty="0"/>
              <a:t> (Article 33)</a:t>
            </a:r>
            <a:endParaRPr lang="ca-ES" dirty="0"/>
          </a:p>
          <a:p>
            <a:pPr marL="309524" indent="-309524">
              <a:buFont typeface="Arial" panose="020B0604020202020204" pitchFamily="34" charset="0"/>
              <a:buChar char="•"/>
            </a:pPr>
            <a:endParaRPr lang="ca-ES" sz="1500" dirty="0"/>
          </a:p>
        </p:txBody>
      </p:sp>
      <p:sp>
        <p:nvSpPr>
          <p:cNvPr id="4" name="Contenidor de número de diapositiva 3"/>
          <p:cNvSpPr>
            <a:spLocks noGrp="1"/>
          </p:cNvSpPr>
          <p:nvPr>
            <p:ph type="sldNum" sz="quarter" idx="10"/>
          </p:nvPr>
        </p:nvSpPr>
        <p:spPr/>
        <p:txBody>
          <a:bodyPr/>
          <a:lstStyle/>
          <a:p>
            <a:fld id="{364CEB8E-1EC9-4170-A648-EBB0CFC61129}" type="slidenum">
              <a:rPr lang="ca-ES" smtClean="0"/>
              <a:pPr/>
              <a:t>4</a:t>
            </a:fld>
            <a:endParaRPr lang="ca-ES"/>
          </a:p>
        </p:txBody>
      </p:sp>
    </p:spTree>
    <p:extLst>
      <p:ext uri="{BB962C8B-B14F-4D97-AF65-F5344CB8AC3E}">
        <p14:creationId xmlns:p14="http://schemas.microsoft.com/office/powerpoint/2010/main" xmlns="" val="4032428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ca-ES" dirty="0"/>
          </a:p>
          <a:p>
            <a:pPr defTabSz="1164802">
              <a:defRPr/>
            </a:pPr>
            <a:r>
              <a:rPr lang="ca-ES" b="1" dirty="0"/>
              <a:t>Informació no inclosa</a:t>
            </a:r>
          </a:p>
          <a:p>
            <a:pPr defTabSz="1164802">
              <a:defRPr/>
            </a:pPr>
            <a:endParaRPr lang="ca-ES" dirty="0"/>
          </a:p>
          <a:p>
            <a:pPr marL="309524" indent="-309524" defTabSz="1164802">
              <a:buFont typeface="Arial" panose="020B0604020202020204" pitchFamily="34" charset="0"/>
              <a:buChar char="•"/>
              <a:defRPr/>
            </a:pPr>
            <a:r>
              <a:rPr lang="ca-ES" sz="1500" dirty="0"/>
              <a:t>Es publicarà una convocatòria extraordinària del </a:t>
            </a:r>
            <a:r>
              <a:rPr lang="ca-ES" sz="1500" i="1" dirty="0"/>
              <a:t>Projecte Singulars</a:t>
            </a:r>
          </a:p>
          <a:p>
            <a:pPr marL="309524" indent="-309524" defTabSz="1164802">
              <a:buFont typeface="Arial" panose="020B0604020202020204" pitchFamily="34" charset="0"/>
              <a:buChar char="•"/>
              <a:defRPr/>
            </a:pPr>
            <a:endParaRPr lang="ca-ES" sz="1500" dirty="0"/>
          </a:p>
          <a:p>
            <a:pPr marL="309524" indent="-309524" defTabSz="1164802">
              <a:buFont typeface="Arial" panose="020B0604020202020204" pitchFamily="34" charset="0"/>
              <a:buChar char="•"/>
              <a:defRPr/>
            </a:pPr>
            <a:r>
              <a:rPr lang="ca-ES" sz="1500" b="1" dirty="0"/>
              <a:t>Detall beneficiaris</a:t>
            </a:r>
            <a:r>
              <a:rPr lang="ca-ES" sz="1500" dirty="0"/>
              <a:t>: </a:t>
            </a:r>
            <a:r>
              <a:rPr lang="ca-ES" sz="1500" dirty="0" smtClean="0"/>
              <a:t>Les </a:t>
            </a:r>
            <a:r>
              <a:rPr lang="ca-ES" sz="1500" dirty="0"/>
              <a:t>empreses cooperatives </a:t>
            </a:r>
            <a:r>
              <a:rPr lang="ca-ES" sz="1500" dirty="0" smtClean="0"/>
              <a:t>que </a:t>
            </a:r>
            <a:r>
              <a:rPr lang="ca-ES" sz="1500" dirty="0"/>
              <a:t>tinguin experiència en l’àmbit del projecte i demostrin la seva capacitat.</a:t>
            </a:r>
          </a:p>
          <a:p>
            <a:pPr defTabSz="1164802">
              <a:defRPr/>
            </a:pPr>
            <a:endParaRPr lang="ca-ES" sz="1500" dirty="0"/>
          </a:p>
          <a:p>
            <a:pPr marL="309524" indent="-309524" defTabSz="1164802">
              <a:buFont typeface="Arial" panose="020B0604020202020204" pitchFamily="34" charset="0"/>
              <a:buChar char="•"/>
              <a:defRPr/>
            </a:pPr>
            <a:r>
              <a:rPr lang="ca-ES" b="1" dirty="0"/>
              <a:t>Detall actuacions</a:t>
            </a:r>
            <a:r>
              <a:rPr lang="ca-ES" b="1" baseline="0" dirty="0"/>
              <a:t> subvencionables</a:t>
            </a:r>
            <a:r>
              <a:rPr lang="ca-ES" baseline="0" dirty="0"/>
              <a:t>:</a:t>
            </a:r>
            <a:endParaRPr lang="ca-ES" sz="1500" dirty="0"/>
          </a:p>
          <a:p>
            <a:pPr marL="309524" indent="-309524">
              <a:buFont typeface="Arial" panose="020B0604020202020204" pitchFamily="34" charset="0"/>
              <a:buChar char="•"/>
            </a:pPr>
            <a:endParaRPr lang="ca-ES" dirty="0"/>
          </a:p>
          <a:p>
            <a:pPr marL="953830" lvl="1" indent="-371429">
              <a:buFont typeface="+mj-lt"/>
              <a:buAutoNum type="alphaLcParenR"/>
            </a:pPr>
            <a:r>
              <a:rPr lang="ca-ES" sz="1500" dirty="0"/>
              <a:t>Projectes singulars de reactivació econòmica (Eix A)</a:t>
            </a:r>
          </a:p>
          <a:p>
            <a:pPr marL="1164802" lvl="2"/>
            <a:endParaRPr lang="ca-ES" sz="1500" dirty="0"/>
          </a:p>
          <a:p>
            <a:pPr marL="1164802" lvl="2"/>
            <a:r>
              <a:rPr lang="ca-ES" sz="1500" dirty="0"/>
              <a:t>Es consideren projectes singulars de reactivació econòmica aquells nous projectes singulars </a:t>
            </a:r>
            <a:r>
              <a:rPr lang="ca-ES" sz="1500" dirty="0" err="1"/>
              <a:t>d’intercooperació</a:t>
            </a:r>
            <a:r>
              <a:rPr lang="ca-ES" sz="1500" dirty="0"/>
              <a:t> i/o fusió per al manteniment i/o el creixement de l’activitat econòmica i de llocs de treball. </a:t>
            </a:r>
            <a:r>
              <a:rPr lang="ca-ES" sz="1500" dirty="0" smtClean="0"/>
              <a:t>La </a:t>
            </a:r>
            <a:r>
              <a:rPr lang="ca-ES" sz="1500" dirty="0" err="1" smtClean="0"/>
              <a:t>intercooperació</a:t>
            </a:r>
            <a:r>
              <a:rPr lang="ca-ES" sz="1500" dirty="0" smtClean="0"/>
              <a:t> ha d’estar promoguda com a mínim per dues empreses cooperatives. que poden fer aliances amb altres tipus de persones jurídiques amb activitat econòmica. Les empreses cooperatives promotores del projecte, i si escau, les altres persones jurídiques que hi participin, han de tenir una facturació conjunta superior als 500.000 euros anuals, segons l’últim balanç</a:t>
            </a:r>
          </a:p>
          <a:p>
            <a:pPr marL="1164802" lvl="2"/>
            <a:endParaRPr lang="ca-ES" sz="1500" dirty="0" smtClean="0"/>
          </a:p>
          <a:p>
            <a:pPr marL="1164802" lvl="2"/>
            <a:endParaRPr lang="ca-ES" sz="1500" dirty="0" smtClean="0"/>
          </a:p>
          <a:p>
            <a:pPr marL="953830" lvl="1" indent="-371429">
              <a:buFont typeface="+mj-lt"/>
              <a:buAutoNum type="alphaLcParenR"/>
            </a:pPr>
            <a:r>
              <a:rPr lang="ca-ES" sz="1500" dirty="0" smtClean="0"/>
              <a:t>Projectes </a:t>
            </a:r>
            <a:r>
              <a:rPr lang="ca-ES" sz="1500" dirty="0"/>
              <a:t>singulars de reactivació econòmica integrals (Eix B)</a:t>
            </a:r>
          </a:p>
          <a:p>
            <a:pPr marL="953830" lvl="1" indent="-371429">
              <a:buFont typeface="+mj-lt"/>
              <a:buAutoNum type="alphaLcParenR"/>
            </a:pPr>
            <a:endParaRPr lang="ca-ES" sz="1500" dirty="0"/>
          </a:p>
          <a:p>
            <a:pPr marL="1164802" lvl="2"/>
            <a:r>
              <a:rPr lang="ca-ES" sz="1500" dirty="0" smtClean="0"/>
              <a:t>Es consideren projectes singulars de reactivació econòmica integrals aquells nous projectes singulars </a:t>
            </a:r>
            <a:r>
              <a:rPr lang="ca-ES" sz="1500" dirty="0" err="1" smtClean="0"/>
              <a:t>d’intercooperació</a:t>
            </a:r>
            <a:r>
              <a:rPr lang="ca-ES" sz="1500" dirty="0" smtClean="0"/>
              <a:t> i/o fusió per al manteniment i/o el creixement de l’activitat econòmica i de llocs de treball. La </a:t>
            </a:r>
            <a:r>
              <a:rPr lang="ca-ES" sz="1500" dirty="0" err="1" smtClean="0"/>
              <a:t>intercooperació</a:t>
            </a:r>
            <a:r>
              <a:rPr lang="ca-ES" sz="1500" dirty="0" smtClean="0"/>
              <a:t> ha d’estar promoguda com a mínim per dues empreses cooperatives. que poden fer aliances amb altres tipus de persones jurídiques amb activitat econòmica. Les empreses cooperatives promotores del projecte , i si escau, les altres persones jurídiques que hi participin, han de tenir una facturació conjunta superior als 2.000.000 euros anuals, segons l’últim balanç.</a:t>
            </a:r>
          </a:p>
          <a:p>
            <a:pPr marL="1164802" lvl="2"/>
            <a:endParaRPr lang="ca-ES" sz="1500" dirty="0" smtClean="0"/>
          </a:p>
          <a:p>
            <a:pPr marL="1164802" lvl="2"/>
            <a:endParaRPr lang="ca-ES" sz="1500" dirty="0"/>
          </a:p>
          <a:p>
            <a:pPr marL="953830" lvl="1" indent="-371429" defTabSz="1164802">
              <a:buFont typeface="+mj-lt"/>
              <a:buAutoNum type="alphaLcParenR"/>
              <a:defRPr/>
            </a:pPr>
            <a:r>
              <a:rPr lang="ca-ES" sz="1500" dirty="0">
                <a:solidFill>
                  <a:prstClr val="black"/>
                </a:solidFill>
              </a:rPr>
              <a:t>Projectes singulars d’alt impacte estratègic de l’economia social (Eix C)</a:t>
            </a:r>
          </a:p>
          <a:p>
            <a:pPr marL="1164802" lvl="2"/>
            <a:endParaRPr lang="ca-ES" sz="1500" dirty="0"/>
          </a:p>
          <a:p>
            <a:pPr marL="1164802" lvl="2" defTabSz="1164802">
              <a:defRPr/>
            </a:pPr>
            <a:r>
              <a:rPr lang="ca-ES" sz="1500" dirty="0" smtClean="0"/>
              <a:t>Es consideren projectes singulars d’alt impacte estratègic de l’economia social aquells nous projectes singulars de creixement o </a:t>
            </a:r>
            <a:r>
              <a:rPr lang="ca-ES" sz="1500" dirty="0" err="1" smtClean="0"/>
              <a:t>d’intercooperació</a:t>
            </a:r>
            <a:r>
              <a:rPr lang="ca-ES" sz="1500" dirty="0" smtClean="0"/>
              <a:t> i/o fusió que demostrin una rellevància estratègica de dimensionament i posicionament en el mercat de l’economia social. La </a:t>
            </a:r>
            <a:r>
              <a:rPr lang="ca-ES" sz="1500" dirty="0" err="1" smtClean="0"/>
              <a:t>intercooperació</a:t>
            </a:r>
            <a:r>
              <a:rPr lang="ca-ES" sz="1500" dirty="0" smtClean="0"/>
              <a:t> ha d’estar promoguda com a mínim per dues empreses cooperatives  que poden fer aliances amb altres tipus de persones jurídiques amb activitat econòmica. Les empreses cooperatives promotores del projecte, i si escau, les altres persones jurídiques que hi participin, han de tenir una facturació conjunta superior als 20.000.000 euros anuals, segons l’últim balanç.</a:t>
            </a:r>
          </a:p>
          <a:p>
            <a:pPr marL="1164802" lvl="2" defTabSz="1164802">
              <a:defRPr/>
            </a:pPr>
            <a:endParaRPr lang="ca-ES" sz="1500" dirty="0" smtClean="0"/>
          </a:p>
          <a:p>
            <a:pPr marL="1164802" lvl="2" defTabSz="1164802">
              <a:defRPr/>
            </a:pPr>
            <a:endParaRPr lang="ca-ES" sz="1500" dirty="0" smtClean="0"/>
          </a:p>
          <a:p>
            <a:pPr marL="1164802" lvl="2" defTabSz="1164802">
              <a:defRPr/>
            </a:pPr>
            <a:endParaRPr lang="ca-ES" dirty="0"/>
          </a:p>
          <a:p>
            <a:pPr marL="309524" indent="-309524">
              <a:buFont typeface="Arial" panose="020B0604020202020204" pitchFamily="34" charset="0"/>
              <a:buChar char="•"/>
            </a:pPr>
            <a:r>
              <a:rPr lang="ca-ES" sz="1500" dirty="0"/>
              <a:t>Es consideren </a:t>
            </a:r>
            <a:r>
              <a:rPr lang="ca-ES" sz="1500" b="1" dirty="0"/>
              <a:t>despeses subvencionables </a:t>
            </a:r>
            <a:r>
              <a:rPr lang="ca-ES" sz="1500" dirty="0"/>
              <a:t>a la línia 2:</a:t>
            </a:r>
          </a:p>
          <a:p>
            <a:r>
              <a:rPr lang="ca-ES" sz="1500" dirty="0"/>
              <a:t> </a:t>
            </a:r>
          </a:p>
          <a:p>
            <a:r>
              <a:rPr lang="ca-ES" sz="1500" dirty="0"/>
              <a:t>a) Les despeses per a l’elaboració de l’estudi de viabilitat tècnica i econòmica del projecte. </a:t>
            </a:r>
          </a:p>
          <a:p>
            <a:r>
              <a:rPr lang="ca-ES" sz="1500" dirty="0"/>
              <a:t>b) Les remuneracions del personal que participi en els treballs del projecte, i/o que acompleixi tasques en la seva elaboració, execució, desenvolupament o seguiment. El personal pot ser contractat directament per l’entitat.</a:t>
            </a:r>
          </a:p>
          <a:p>
            <a:r>
              <a:rPr lang="ca-ES" sz="1500" dirty="0"/>
              <a:t>Les empreses o entitats beneficiaries poden imputar, com a despeses de personal, un màxim de 32.000 euros per persona treballadora o sòcia treballadora.</a:t>
            </a:r>
          </a:p>
          <a:p>
            <a:r>
              <a:rPr lang="ca-ES" sz="1500" dirty="0"/>
              <a:t>Les despeses de desplaçaments de les persones contractades per l’empresa o l’entitat estan subjectes als límits i condicions que estableix l’article 9 del Reial decret 439/2007, de 30 de març, pel qual s’aprova el Reglament de l’impost de la renda de les persones físiques i es modifica el Reglament de plans i fons de pensions, aprovat pel Reial decret 304/2004, de 20 de febrer, o les seves posteriors modificacions i revisions. Els límits són els següents:</a:t>
            </a:r>
          </a:p>
          <a:p>
            <a:r>
              <a:rPr lang="ca-ES" sz="1500" dirty="0"/>
              <a:t>El 100% de la despesa quan s’utilitzi el transport públic.</a:t>
            </a:r>
          </a:p>
          <a:p>
            <a:r>
              <a:rPr lang="ca-ES" sz="1500" dirty="0"/>
              <a:t>0,19 euros per quilòmetre en cas que s’utilitzi el vehicle propi i les despeses de peatge i aparcament que siguin necessaris.</a:t>
            </a:r>
          </a:p>
          <a:p>
            <a:r>
              <a:rPr lang="ca-ES" sz="1500" dirty="0"/>
              <a:t>c) Les despeses de lloguer necessàries per desenvolupar el projecte.</a:t>
            </a:r>
          </a:p>
          <a:p>
            <a:r>
              <a:rPr lang="ca-ES" sz="1500" dirty="0"/>
              <a:t>d) Les despeses vinculades a la posada en marxa de nous serveis, productes, obertura a nous clients i mercats.</a:t>
            </a:r>
          </a:p>
          <a:p>
            <a:r>
              <a:rPr lang="ca-ES" sz="1500" dirty="0"/>
              <a:t>e) Les despeses de comunicació i difusió necessàries per al projecte: creació d’eines, dissenys i recursos web. </a:t>
            </a:r>
          </a:p>
          <a:p>
            <a:r>
              <a:rPr lang="ca-ES" sz="1500" dirty="0"/>
              <a:t>f) Les despeses de material, publicitat i comunicació vinculades a la difusió del projecte.</a:t>
            </a:r>
          </a:p>
          <a:p>
            <a:r>
              <a:rPr lang="ca-ES" sz="1500" dirty="0"/>
              <a:t>g) Les despeses de formació i organització de tallers, actes i sessions. </a:t>
            </a:r>
          </a:p>
          <a:p>
            <a:r>
              <a:rPr lang="ca-ES" sz="1500" dirty="0"/>
              <a:t>h) Primes d’assegurances vinculades a la realització de les actuacions.</a:t>
            </a:r>
          </a:p>
          <a:p>
            <a:r>
              <a:rPr lang="ca-ES" sz="1500" dirty="0"/>
              <a:t>i) L’import de l’IVA efectivament suportat i no recuperable. Les entitats beneficiàries han de declarar la situació en què estan respecte d’aquest impost. En el cas que estiguin subjectes a un règim de prorrata general o especial, només es pot imputar el percentatge que legalment els correspon.</a:t>
            </a:r>
          </a:p>
          <a:p>
            <a:r>
              <a:rPr lang="ca-ES" sz="1500" dirty="0"/>
              <a:t>j) Les despeses indirectes de fins a un màxim del 15% de l’import total del projecte. Les despeses d’amortització dels béns necessaris per dur a terme el projecte es poden incloure dins d’aquestes despeses indirectes.</a:t>
            </a:r>
          </a:p>
          <a:p>
            <a:r>
              <a:rPr lang="ca-ES" sz="1500" dirty="0"/>
              <a:t>k) Les despeses de l’informe de l’auditor relatiu a la justificació de la subvenció atorgada.</a:t>
            </a:r>
          </a:p>
          <a:p>
            <a:r>
              <a:rPr lang="ca-ES" sz="1500" dirty="0"/>
              <a:t>l) Les despeses d’inversió, que en aplicació del criteri d’importància relativa són comptabilitzades com a despeses. Per aquests casos, l’informe de l’auditor s’ha de pronunciar sobre si les inversions s’han comptabilitzat en un compte de despesa.</a:t>
            </a:r>
          </a:p>
          <a:p>
            <a:r>
              <a:rPr lang="ca-ES" sz="1500" dirty="0"/>
              <a:t>m) Altres despeses que responguin de manera inequívoca a les necessitats del projecte, sempre que l’entitat les hagi inclòs al pressupost i estiguin degudament acreditades.</a:t>
            </a:r>
          </a:p>
          <a:p>
            <a:pPr marL="309524" indent="-309524">
              <a:buFont typeface="Arial" panose="020B0604020202020204" pitchFamily="34" charset="0"/>
              <a:buChar char="•"/>
            </a:pPr>
            <a:endParaRPr lang="ca-ES" dirty="0"/>
          </a:p>
          <a:p>
            <a:endParaRPr lang="ca-ES" dirty="0"/>
          </a:p>
          <a:p>
            <a:pPr marL="309524" indent="-309524" defTabSz="1164802">
              <a:buFont typeface="Arial" panose="020B0604020202020204" pitchFamily="34" charset="0"/>
              <a:buChar char="•"/>
              <a:defRPr/>
            </a:pPr>
            <a:r>
              <a:rPr lang="ca-ES" sz="1500" b="1" dirty="0"/>
              <a:t>Sol·licituds, gestió i procediment de la </a:t>
            </a:r>
            <a:r>
              <a:rPr lang="ca-ES" sz="1500" b="1" dirty="0" smtClean="0"/>
              <a:t>concessió: </a:t>
            </a:r>
            <a:r>
              <a:rPr lang="ca-ES" sz="1500" dirty="0" smtClean="0"/>
              <a:t>Les sol·licituds i altres tràmits associats al procediment de concessió i la seva justificació, s'han de presentar segons models normalitzats i seguint les indicacions que estaran disponibles a l'espai Tràmits de la Seu electrònica de la Generalitat de Catalunya (http://web.gencat.cat/ca/tramits), en el cercador de Tràmits </a:t>
            </a:r>
            <a:r>
              <a:rPr lang="ca-ES" sz="1500" dirty="0" err="1" smtClean="0"/>
              <a:t>gencat</a:t>
            </a:r>
            <a:r>
              <a:rPr lang="ca-ES" sz="1500" dirty="0" smtClean="0"/>
              <a:t>. La gestió de les subvencions de la Línia 2, correspon a la Direcció General d’Economia Social, el Tercer Sector i les Cooperatives.</a:t>
            </a:r>
          </a:p>
          <a:p>
            <a:pPr marL="309524" indent="-309524" defTabSz="1164802">
              <a:buFont typeface="Arial" panose="020B0604020202020204" pitchFamily="34" charset="0"/>
              <a:buChar char="•"/>
              <a:defRPr/>
            </a:pPr>
            <a:endParaRPr lang="ca-ES" sz="1500" dirty="0"/>
          </a:p>
          <a:p>
            <a:pPr marL="309524" indent="-309524" defTabSz="1164802">
              <a:buFont typeface="Arial" panose="020B0604020202020204" pitchFamily="34" charset="0"/>
              <a:buChar char="•"/>
              <a:defRPr/>
            </a:pPr>
            <a:r>
              <a:rPr lang="ca-ES" sz="1500" b="1" dirty="0"/>
              <a:t>Seguiment i justificació de les despeses </a:t>
            </a:r>
            <a:r>
              <a:rPr lang="ca-ES" sz="1500" dirty="0"/>
              <a:t>(Article 32)</a:t>
            </a:r>
          </a:p>
          <a:p>
            <a:endParaRPr lang="ca-ES" dirty="0"/>
          </a:p>
          <a:p>
            <a:pPr marL="309524" indent="-309524">
              <a:buFont typeface="Arial" panose="020B0604020202020204" pitchFamily="34" charset="0"/>
              <a:buChar char="•"/>
            </a:pPr>
            <a:r>
              <a:rPr lang="ca-ES" b="1" dirty="0"/>
              <a:t>Aplicació</a:t>
            </a:r>
            <a:r>
              <a:rPr lang="ca-ES" b="1" baseline="0" dirty="0"/>
              <a:t> </a:t>
            </a:r>
            <a:r>
              <a:rPr lang="ca-ES" sz="1500" b="1" dirty="0"/>
              <a:t>pressupostària i finançament</a:t>
            </a:r>
            <a:r>
              <a:rPr lang="ca-ES" sz="1500" dirty="0"/>
              <a:t> (Article 33)</a:t>
            </a:r>
            <a:endParaRPr lang="ca-ES" dirty="0"/>
          </a:p>
        </p:txBody>
      </p:sp>
      <p:sp>
        <p:nvSpPr>
          <p:cNvPr id="4" name="Contenidor de número de diapositiva 3"/>
          <p:cNvSpPr>
            <a:spLocks noGrp="1"/>
          </p:cNvSpPr>
          <p:nvPr>
            <p:ph type="sldNum" sz="quarter" idx="10"/>
          </p:nvPr>
        </p:nvSpPr>
        <p:spPr/>
        <p:txBody>
          <a:bodyPr/>
          <a:lstStyle/>
          <a:p>
            <a:fld id="{364CEB8E-1EC9-4170-A648-EBB0CFC61129}" type="slidenum">
              <a:rPr lang="ca-ES" smtClean="0"/>
              <a:pPr/>
              <a:t>5</a:t>
            </a:fld>
            <a:endParaRPr lang="ca-ES"/>
          </a:p>
        </p:txBody>
      </p:sp>
    </p:spTree>
    <p:extLst>
      <p:ext uri="{BB962C8B-B14F-4D97-AF65-F5344CB8AC3E}">
        <p14:creationId xmlns:p14="http://schemas.microsoft.com/office/powerpoint/2010/main" xmlns="" val="744789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ca-ES" dirty="0"/>
          </a:p>
          <a:p>
            <a:pPr defTabSz="1164802">
              <a:defRPr/>
            </a:pPr>
            <a:r>
              <a:rPr lang="ca-ES" b="1" dirty="0"/>
              <a:t>Informació no inclosa</a:t>
            </a:r>
          </a:p>
          <a:p>
            <a:pPr defTabSz="1164802">
              <a:defRPr/>
            </a:pPr>
            <a:endParaRPr lang="ca-ES" dirty="0"/>
          </a:p>
          <a:p>
            <a:pPr marL="309524" indent="-309524">
              <a:buFont typeface="Arial" panose="020B0604020202020204" pitchFamily="34" charset="0"/>
              <a:buChar char="•"/>
            </a:pPr>
            <a:r>
              <a:rPr lang="ca-ES" dirty="0"/>
              <a:t>En</a:t>
            </a:r>
            <a:r>
              <a:rPr lang="ca-ES" baseline="0" dirty="0"/>
              <a:t> aquest cas, mancava una quantitat d’informació parella a la de les demés mesures a l’esborrany de Decret, que hem pogut consultar a:</a:t>
            </a:r>
          </a:p>
          <a:p>
            <a:pPr marL="309524" indent="-309524">
              <a:buFont typeface="Arial" panose="020B0604020202020204" pitchFamily="34" charset="0"/>
              <a:buChar char="•"/>
            </a:pPr>
            <a:endParaRPr lang="ca-ES" baseline="0" dirty="0"/>
          </a:p>
          <a:p>
            <a:pPr marL="891925" lvl="1" indent="-309524">
              <a:buFont typeface="Arial" panose="020B0604020202020204" pitchFamily="34" charset="0"/>
              <a:buChar char="•"/>
            </a:pPr>
            <a:r>
              <a:rPr lang="ca-ES" dirty="0"/>
              <a:t>https://portaljuridic.gencat.cat/ca/pjur_ocults/pjur_resultats_fitxa?action=fitxa&amp;documentId=757335 (Consolida’t)</a:t>
            </a:r>
          </a:p>
          <a:p>
            <a:pPr marL="891925" lvl="1" indent="-309524">
              <a:buFont typeface="Arial" panose="020B0604020202020204" pitchFamily="34" charset="0"/>
              <a:buChar char="•"/>
            </a:pPr>
            <a:r>
              <a:rPr lang="ca-ES" dirty="0"/>
              <a:t>https://portaldogc.gencat.cat/utilsEADOP/PDF/7922/1754753.pdf (Garantia</a:t>
            </a:r>
            <a:r>
              <a:rPr lang="ca-ES" baseline="0" dirty="0"/>
              <a:t> Juvenil)</a:t>
            </a:r>
            <a:endParaRPr lang="ca-ES" dirty="0"/>
          </a:p>
          <a:p>
            <a:pPr marL="891925" lvl="1" indent="-309524">
              <a:buFont typeface="Arial" panose="020B0604020202020204" pitchFamily="34" charset="0"/>
              <a:buChar char="•"/>
            </a:pPr>
            <a:endParaRPr lang="ca-ES" dirty="0"/>
          </a:p>
          <a:p>
            <a:endParaRPr lang="ca-ES" dirty="0"/>
          </a:p>
        </p:txBody>
      </p:sp>
      <p:sp>
        <p:nvSpPr>
          <p:cNvPr id="4" name="Contenidor de número de diapositiva 3"/>
          <p:cNvSpPr>
            <a:spLocks noGrp="1"/>
          </p:cNvSpPr>
          <p:nvPr>
            <p:ph type="sldNum" sz="quarter" idx="10"/>
          </p:nvPr>
        </p:nvSpPr>
        <p:spPr/>
        <p:txBody>
          <a:bodyPr/>
          <a:lstStyle/>
          <a:p>
            <a:fld id="{364CEB8E-1EC9-4170-A648-EBB0CFC61129}" type="slidenum">
              <a:rPr lang="ca-ES" smtClean="0"/>
              <a:pPr/>
              <a:t>6</a:t>
            </a:fld>
            <a:endParaRPr lang="ca-ES"/>
          </a:p>
        </p:txBody>
      </p:sp>
    </p:spTree>
    <p:extLst>
      <p:ext uri="{BB962C8B-B14F-4D97-AF65-F5344CB8AC3E}">
        <p14:creationId xmlns:p14="http://schemas.microsoft.com/office/powerpoint/2010/main" xmlns="" val="1442835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ol">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1571308"/>
            <a:ext cx="12801600" cy="3342640"/>
          </a:xfrm>
        </p:spPr>
        <p:txBody>
          <a:bodyPr anchor="b"/>
          <a:lstStyle>
            <a:lvl1pPr algn="ctr">
              <a:defRPr sz="8400"/>
            </a:lvl1pPr>
          </a:lstStyle>
          <a:p>
            <a:r>
              <a:rPr lang="ca-ES"/>
              <a:t>Feu clic aquí per editar l'estil</a:t>
            </a:r>
            <a:endParaRPr lang="en-US" dirty="0"/>
          </a:p>
        </p:txBody>
      </p:sp>
      <p:sp>
        <p:nvSpPr>
          <p:cNvPr id="3" name="Subtitle 2"/>
          <p:cNvSpPr>
            <a:spLocks noGrp="1"/>
          </p:cNvSpPr>
          <p:nvPr>
            <p:ph type="subTitle" idx="1"/>
          </p:nvPr>
        </p:nvSpPr>
        <p:spPr>
          <a:xfrm>
            <a:off x="2133600" y="5042853"/>
            <a:ext cx="128016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ca-ES"/>
              <a:t>Feu clic aquí per editar l'estil de subtítols del patró</a:t>
            </a:r>
            <a:endParaRPr lang="en-US" dirty="0"/>
          </a:p>
        </p:txBody>
      </p:sp>
      <p:sp>
        <p:nvSpPr>
          <p:cNvPr id="4" name="Date Placeholder 3"/>
          <p:cNvSpPr>
            <a:spLocks noGrp="1"/>
          </p:cNvSpPr>
          <p:nvPr>
            <p:ph type="dt" sz="half" idx="10"/>
          </p:nvPr>
        </p:nvSpPr>
        <p:spPr/>
        <p:txBody>
          <a:bodyPr/>
          <a:lstStyle/>
          <a:p>
            <a:fld id="{03A4BECB-C312-44C1-B116-6789445CCCF8}" type="datetimeFigureOut">
              <a:rPr lang="ca-ES" smtClean="0"/>
              <a:pPr/>
              <a:t>8/5/2020</a:t>
            </a:fld>
            <a:endParaRPr lang="ca-ES"/>
          </a:p>
        </p:txBody>
      </p:sp>
      <p:sp>
        <p:nvSpPr>
          <p:cNvPr id="5" name="Footer Placeholder 4"/>
          <p:cNvSpPr>
            <a:spLocks noGrp="1"/>
          </p:cNvSpPr>
          <p:nvPr>
            <p:ph type="ftr" sz="quarter" idx="11"/>
          </p:nvPr>
        </p:nvSpPr>
        <p:spPr/>
        <p:txBody>
          <a:bodyPr/>
          <a:lstStyle/>
          <a:p>
            <a:endParaRPr lang="ca-ES"/>
          </a:p>
        </p:txBody>
      </p:sp>
      <p:sp>
        <p:nvSpPr>
          <p:cNvPr id="6" name="Slide Number Placeholder 5"/>
          <p:cNvSpPr>
            <a:spLocks noGrp="1"/>
          </p:cNvSpPr>
          <p:nvPr>
            <p:ph type="sldNum" sz="quarter" idx="12"/>
          </p:nvPr>
        </p:nvSpPr>
        <p:spPr/>
        <p:txBody>
          <a:bodyPr/>
          <a:lstStyle/>
          <a:p>
            <a:fld id="{32FC6DAF-7EBB-4FE4-BF27-18C215E5EF9E}" type="slidenum">
              <a:rPr lang="ca-ES" smtClean="0"/>
              <a:pPr/>
              <a:t>‹Nº›</a:t>
            </a:fld>
            <a:endParaRPr lang="ca-ES"/>
          </a:p>
        </p:txBody>
      </p:sp>
    </p:spTree>
    <p:extLst>
      <p:ext uri="{BB962C8B-B14F-4D97-AF65-F5344CB8AC3E}">
        <p14:creationId xmlns:p14="http://schemas.microsoft.com/office/powerpoint/2010/main" xmlns="" val="1088677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a:t>Feu clic aquí per editar l'estil</a:t>
            </a:r>
            <a:endParaRPr lang="en-US" dirty="0"/>
          </a:p>
        </p:txBody>
      </p:sp>
      <p:sp>
        <p:nvSpPr>
          <p:cNvPr id="3" name="Vertical Text Placeholder 2"/>
          <p:cNvSpPr>
            <a:spLocks noGrp="1"/>
          </p:cNvSpPr>
          <p:nvPr>
            <p:ph type="body" orient="vert" idx="1"/>
          </p:nvPr>
        </p:nvSpPr>
        <p:spPr/>
        <p:txBody>
          <a:bodyPr vert="eaVert"/>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Date Placeholder 3"/>
          <p:cNvSpPr>
            <a:spLocks noGrp="1"/>
          </p:cNvSpPr>
          <p:nvPr>
            <p:ph type="dt" sz="half" idx="10"/>
          </p:nvPr>
        </p:nvSpPr>
        <p:spPr/>
        <p:txBody>
          <a:bodyPr/>
          <a:lstStyle/>
          <a:p>
            <a:fld id="{03A4BECB-C312-44C1-B116-6789445CCCF8}" type="datetimeFigureOut">
              <a:rPr lang="ca-ES" smtClean="0"/>
              <a:pPr/>
              <a:t>8/5/2020</a:t>
            </a:fld>
            <a:endParaRPr lang="ca-ES"/>
          </a:p>
        </p:txBody>
      </p:sp>
      <p:sp>
        <p:nvSpPr>
          <p:cNvPr id="5" name="Footer Placeholder 4"/>
          <p:cNvSpPr>
            <a:spLocks noGrp="1"/>
          </p:cNvSpPr>
          <p:nvPr>
            <p:ph type="ftr" sz="quarter" idx="11"/>
          </p:nvPr>
        </p:nvSpPr>
        <p:spPr/>
        <p:txBody>
          <a:bodyPr/>
          <a:lstStyle/>
          <a:p>
            <a:endParaRPr lang="ca-ES"/>
          </a:p>
        </p:txBody>
      </p:sp>
      <p:sp>
        <p:nvSpPr>
          <p:cNvPr id="6" name="Slide Number Placeholder 5"/>
          <p:cNvSpPr>
            <a:spLocks noGrp="1"/>
          </p:cNvSpPr>
          <p:nvPr>
            <p:ph type="sldNum" sz="quarter" idx="12"/>
          </p:nvPr>
        </p:nvSpPr>
        <p:spPr/>
        <p:txBody>
          <a:bodyPr/>
          <a:lstStyle/>
          <a:p>
            <a:fld id="{32FC6DAF-7EBB-4FE4-BF27-18C215E5EF9E}" type="slidenum">
              <a:rPr lang="ca-ES" smtClean="0"/>
              <a:pPr/>
              <a:t>‹Nº›</a:t>
            </a:fld>
            <a:endParaRPr lang="ca-ES"/>
          </a:p>
        </p:txBody>
      </p:sp>
    </p:spTree>
    <p:extLst>
      <p:ext uri="{BB962C8B-B14F-4D97-AF65-F5344CB8AC3E}">
        <p14:creationId xmlns:p14="http://schemas.microsoft.com/office/powerpoint/2010/main" xmlns="" val="1431716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214860" y="511175"/>
            <a:ext cx="3680460" cy="8136573"/>
          </a:xfrm>
        </p:spPr>
        <p:txBody>
          <a:bodyPr vert="eaVert"/>
          <a:lstStyle/>
          <a:p>
            <a:r>
              <a:rPr lang="ca-ES"/>
              <a:t>Feu clic aquí per editar l'estil</a:t>
            </a:r>
            <a:endParaRPr lang="en-US" dirty="0"/>
          </a:p>
        </p:txBody>
      </p:sp>
      <p:sp>
        <p:nvSpPr>
          <p:cNvPr id="3" name="Vertical Text Placeholder 2"/>
          <p:cNvSpPr>
            <a:spLocks noGrp="1"/>
          </p:cNvSpPr>
          <p:nvPr>
            <p:ph type="body" orient="vert" idx="1"/>
          </p:nvPr>
        </p:nvSpPr>
        <p:spPr>
          <a:xfrm>
            <a:off x="1173480" y="511175"/>
            <a:ext cx="10828020" cy="8136573"/>
          </a:xfrm>
        </p:spPr>
        <p:txBody>
          <a:bodyPr vert="eaVert"/>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Date Placeholder 3"/>
          <p:cNvSpPr>
            <a:spLocks noGrp="1"/>
          </p:cNvSpPr>
          <p:nvPr>
            <p:ph type="dt" sz="half" idx="10"/>
          </p:nvPr>
        </p:nvSpPr>
        <p:spPr/>
        <p:txBody>
          <a:bodyPr/>
          <a:lstStyle/>
          <a:p>
            <a:fld id="{03A4BECB-C312-44C1-B116-6789445CCCF8}" type="datetimeFigureOut">
              <a:rPr lang="ca-ES" smtClean="0"/>
              <a:pPr/>
              <a:t>8/5/2020</a:t>
            </a:fld>
            <a:endParaRPr lang="ca-ES"/>
          </a:p>
        </p:txBody>
      </p:sp>
      <p:sp>
        <p:nvSpPr>
          <p:cNvPr id="5" name="Footer Placeholder 4"/>
          <p:cNvSpPr>
            <a:spLocks noGrp="1"/>
          </p:cNvSpPr>
          <p:nvPr>
            <p:ph type="ftr" sz="quarter" idx="11"/>
          </p:nvPr>
        </p:nvSpPr>
        <p:spPr/>
        <p:txBody>
          <a:bodyPr/>
          <a:lstStyle/>
          <a:p>
            <a:endParaRPr lang="ca-ES"/>
          </a:p>
        </p:txBody>
      </p:sp>
      <p:sp>
        <p:nvSpPr>
          <p:cNvPr id="6" name="Slide Number Placeholder 5"/>
          <p:cNvSpPr>
            <a:spLocks noGrp="1"/>
          </p:cNvSpPr>
          <p:nvPr>
            <p:ph type="sldNum" sz="quarter" idx="12"/>
          </p:nvPr>
        </p:nvSpPr>
        <p:spPr/>
        <p:txBody>
          <a:bodyPr/>
          <a:lstStyle/>
          <a:p>
            <a:fld id="{32FC6DAF-7EBB-4FE4-BF27-18C215E5EF9E}" type="slidenum">
              <a:rPr lang="ca-ES" smtClean="0"/>
              <a:pPr/>
              <a:t>‹Nº›</a:t>
            </a:fld>
            <a:endParaRPr lang="ca-ES"/>
          </a:p>
        </p:txBody>
      </p:sp>
    </p:spTree>
    <p:extLst>
      <p:ext uri="{BB962C8B-B14F-4D97-AF65-F5344CB8AC3E}">
        <p14:creationId xmlns:p14="http://schemas.microsoft.com/office/powerpoint/2010/main" xmlns="" val="2334644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a:t>Feu clic aquí per editar l'estil</a:t>
            </a:r>
            <a:endParaRPr lang="en-US" dirty="0"/>
          </a:p>
        </p:txBody>
      </p:sp>
      <p:sp>
        <p:nvSpPr>
          <p:cNvPr id="3" name="Content Placeholder 2"/>
          <p:cNvSpPr>
            <a:spLocks noGrp="1"/>
          </p:cNvSpPr>
          <p:nvPr>
            <p:ph idx="1"/>
          </p:nvPr>
        </p:nvSpPr>
        <p:spPr/>
        <p:txBody>
          <a:body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Date Placeholder 3"/>
          <p:cNvSpPr>
            <a:spLocks noGrp="1"/>
          </p:cNvSpPr>
          <p:nvPr>
            <p:ph type="dt" sz="half" idx="10"/>
          </p:nvPr>
        </p:nvSpPr>
        <p:spPr/>
        <p:txBody>
          <a:bodyPr/>
          <a:lstStyle/>
          <a:p>
            <a:fld id="{03A4BECB-C312-44C1-B116-6789445CCCF8}" type="datetimeFigureOut">
              <a:rPr lang="ca-ES" smtClean="0"/>
              <a:pPr/>
              <a:t>8/5/2020</a:t>
            </a:fld>
            <a:endParaRPr lang="ca-ES"/>
          </a:p>
        </p:txBody>
      </p:sp>
      <p:sp>
        <p:nvSpPr>
          <p:cNvPr id="5" name="Footer Placeholder 4"/>
          <p:cNvSpPr>
            <a:spLocks noGrp="1"/>
          </p:cNvSpPr>
          <p:nvPr>
            <p:ph type="ftr" sz="quarter" idx="11"/>
          </p:nvPr>
        </p:nvSpPr>
        <p:spPr/>
        <p:txBody>
          <a:bodyPr/>
          <a:lstStyle/>
          <a:p>
            <a:endParaRPr lang="ca-ES"/>
          </a:p>
        </p:txBody>
      </p:sp>
      <p:sp>
        <p:nvSpPr>
          <p:cNvPr id="6" name="Slide Number Placeholder 5"/>
          <p:cNvSpPr>
            <a:spLocks noGrp="1"/>
          </p:cNvSpPr>
          <p:nvPr>
            <p:ph type="sldNum" sz="quarter" idx="12"/>
          </p:nvPr>
        </p:nvSpPr>
        <p:spPr/>
        <p:txBody>
          <a:bodyPr/>
          <a:lstStyle/>
          <a:p>
            <a:fld id="{32FC6DAF-7EBB-4FE4-BF27-18C215E5EF9E}" type="slidenum">
              <a:rPr lang="ca-ES" smtClean="0"/>
              <a:pPr/>
              <a:t>‹Nº›</a:t>
            </a:fld>
            <a:endParaRPr lang="ca-ES"/>
          </a:p>
        </p:txBody>
      </p:sp>
    </p:spTree>
    <p:extLst>
      <p:ext uri="{BB962C8B-B14F-4D97-AF65-F5344CB8AC3E}">
        <p14:creationId xmlns:p14="http://schemas.microsoft.com/office/powerpoint/2010/main" xmlns="" val="179433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pçalera de la secció">
    <p:spTree>
      <p:nvGrpSpPr>
        <p:cNvPr id="1" name=""/>
        <p:cNvGrpSpPr/>
        <p:nvPr/>
      </p:nvGrpSpPr>
      <p:grpSpPr>
        <a:xfrm>
          <a:off x="0" y="0"/>
          <a:ext cx="0" cy="0"/>
          <a:chOff x="0" y="0"/>
          <a:chExt cx="0" cy="0"/>
        </a:xfrm>
      </p:grpSpPr>
      <p:sp>
        <p:nvSpPr>
          <p:cNvPr id="2" name="Title 1"/>
          <p:cNvSpPr>
            <a:spLocks noGrp="1"/>
          </p:cNvSpPr>
          <p:nvPr>
            <p:ph type="title"/>
          </p:nvPr>
        </p:nvSpPr>
        <p:spPr>
          <a:xfrm>
            <a:off x="1164590" y="2393634"/>
            <a:ext cx="14721840" cy="3993832"/>
          </a:xfrm>
        </p:spPr>
        <p:txBody>
          <a:bodyPr anchor="b"/>
          <a:lstStyle>
            <a:lvl1pPr>
              <a:defRPr sz="8400"/>
            </a:lvl1pPr>
          </a:lstStyle>
          <a:p>
            <a:r>
              <a:rPr lang="ca-ES"/>
              <a:t>Feu clic aquí per editar l'estil</a:t>
            </a:r>
            <a:endParaRPr lang="en-US" dirty="0"/>
          </a:p>
        </p:txBody>
      </p:sp>
      <p:sp>
        <p:nvSpPr>
          <p:cNvPr id="3" name="Text Placeholder 2"/>
          <p:cNvSpPr>
            <a:spLocks noGrp="1"/>
          </p:cNvSpPr>
          <p:nvPr>
            <p:ph type="body" idx="1"/>
          </p:nvPr>
        </p:nvSpPr>
        <p:spPr>
          <a:xfrm>
            <a:off x="1164590" y="6425249"/>
            <a:ext cx="14721840" cy="2100262"/>
          </a:xfrm>
        </p:spPr>
        <p:txBody>
          <a:bodyPr/>
          <a:lstStyle>
            <a:lvl1pPr marL="0" indent="0">
              <a:buNone/>
              <a:defRPr sz="3360">
                <a:solidFill>
                  <a:schemeClr val="tx1">
                    <a:tint val="75000"/>
                  </a:schemeClr>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ca-ES"/>
              <a:t>Editeu els estils de text del patró</a:t>
            </a:r>
          </a:p>
        </p:txBody>
      </p:sp>
      <p:sp>
        <p:nvSpPr>
          <p:cNvPr id="4" name="Date Placeholder 3"/>
          <p:cNvSpPr>
            <a:spLocks noGrp="1"/>
          </p:cNvSpPr>
          <p:nvPr>
            <p:ph type="dt" sz="half" idx="10"/>
          </p:nvPr>
        </p:nvSpPr>
        <p:spPr/>
        <p:txBody>
          <a:bodyPr/>
          <a:lstStyle/>
          <a:p>
            <a:fld id="{03A4BECB-C312-44C1-B116-6789445CCCF8}" type="datetimeFigureOut">
              <a:rPr lang="ca-ES" smtClean="0"/>
              <a:pPr/>
              <a:t>8/5/2020</a:t>
            </a:fld>
            <a:endParaRPr lang="ca-ES"/>
          </a:p>
        </p:txBody>
      </p:sp>
      <p:sp>
        <p:nvSpPr>
          <p:cNvPr id="5" name="Footer Placeholder 4"/>
          <p:cNvSpPr>
            <a:spLocks noGrp="1"/>
          </p:cNvSpPr>
          <p:nvPr>
            <p:ph type="ftr" sz="quarter" idx="11"/>
          </p:nvPr>
        </p:nvSpPr>
        <p:spPr/>
        <p:txBody>
          <a:bodyPr/>
          <a:lstStyle/>
          <a:p>
            <a:endParaRPr lang="ca-ES"/>
          </a:p>
        </p:txBody>
      </p:sp>
      <p:sp>
        <p:nvSpPr>
          <p:cNvPr id="6" name="Slide Number Placeholder 5"/>
          <p:cNvSpPr>
            <a:spLocks noGrp="1"/>
          </p:cNvSpPr>
          <p:nvPr>
            <p:ph type="sldNum" sz="quarter" idx="12"/>
          </p:nvPr>
        </p:nvSpPr>
        <p:spPr/>
        <p:txBody>
          <a:bodyPr/>
          <a:lstStyle/>
          <a:p>
            <a:fld id="{32FC6DAF-7EBB-4FE4-BF27-18C215E5EF9E}" type="slidenum">
              <a:rPr lang="ca-ES" smtClean="0"/>
              <a:pPr/>
              <a:t>‹Nº›</a:t>
            </a:fld>
            <a:endParaRPr lang="ca-ES"/>
          </a:p>
        </p:txBody>
      </p:sp>
    </p:spTree>
    <p:extLst>
      <p:ext uri="{BB962C8B-B14F-4D97-AF65-F5344CB8AC3E}">
        <p14:creationId xmlns:p14="http://schemas.microsoft.com/office/powerpoint/2010/main" xmlns="" val="3247916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a:t>Feu clic aquí per editar l'estil</a:t>
            </a:r>
            <a:endParaRPr lang="en-US" dirty="0"/>
          </a:p>
        </p:txBody>
      </p:sp>
      <p:sp>
        <p:nvSpPr>
          <p:cNvPr id="3" name="Content Placeholder 2"/>
          <p:cNvSpPr>
            <a:spLocks noGrp="1"/>
          </p:cNvSpPr>
          <p:nvPr>
            <p:ph sz="half" idx="1"/>
          </p:nvPr>
        </p:nvSpPr>
        <p:spPr>
          <a:xfrm>
            <a:off x="1173480" y="2555875"/>
            <a:ext cx="7254240" cy="6091873"/>
          </a:xfrm>
        </p:spPr>
        <p:txBody>
          <a:body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Content Placeholder 3"/>
          <p:cNvSpPr>
            <a:spLocks noGrp="1"/>
          </p:cNvSpPr>
          <p:nvPr>
            <p:ph sz="half" idx="2"/>
          </p:nvPr>
        </p:nvSpPr>
        <p:spPr>
          <a:xfrm>
            <a:off x="8641080" y="2555875"/>
            <a:ext cx="7254240" cy="6091873"/>
          </a:xfrm>
        </p:spPr>
        <p:txBody>
          <a:body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5" name="Date Placeholder 4"/>
          <p:cNvSpPr>
            <a:spLocks noGrp="1"/>
          </p:cNvSpPr>
          <p:nvPr>
            <p:ph type="dt" sz="half" idx="10"/>
          </p:nvPr>
        </p:nvSpPr>
        <p:spPr/>
        <p:txBody>
          <a:bodyPr/>
          <a:lstStyle/>
          <a:p>
            <a:fld id="{03A4BECB-C312-44C1-B116-6789445CCCF8}" type="datetimeFigureOut">
              <a:rPr lang="ca-ES" smtClean="0"/>
              <a:pPr/>
              <a:t>8/5/2020</a:t>
            </a:fld>
            <a:endParaRPr lang="ca-ES"/>
          </a:p>
        </p:txBody>
      </p:sp>
      <p:sp>
        <p:nvSpPr>
          <p:cNvPr id="6" name="Footer Placeholder 5"/>
          <p:cNvSpPr>
            <a:spLocks noGrp="1"/>
          </p:cNvSpPr>
          <p:nvPr>
            <p:ph type="ftr" sz="quarter" idx="11"/>
          </p:nvPr>
        </p:nvSpPr>
        <p:spPr/>
        <p:txBody>
          <a:bodyPr/>
          <a:lstStyle/>
          <a:p>
            <a:endParaRPr lang="ca-ES"/>
          </a:p>
        </p:txBody>
      </p:sp>
      <p:sp>
        <p:nvSpPr>
          <p:cNvPr id="7" name="Slide Number Placeholder 6"/>
          <p:cNvSpPr>
            <a:spLocks noGrp="1"/>
          </p:cNvSpPr>
          <p:nvPr>
            <p:ph type="sldNum" sz="quarter" idx="12"/>
          </p:nvPr>
        </p:nvSpPr>
        <p:spPr/>
        <p:txBody>
          <a:bodyPr/>
          <a:lstStyle/>
          <a:p>
            <a:fld id="{32FC6DAF-7EBB-4FE4-BF27-18C215E5EF9E}" type="slidenum">
              <a:rPr lang="ca-ES" smtClean="0"/>
              <a:pPr/>
              <a:t>‹Nº›</a:t>
            </a:fld>
            <a:endParaRPr lang="ca-ES"/>
          </a:p>
        </p:txBody>
      </p:sp>
    </p:spTree>
    <p:extLst>
      <p:ext uri="{BB962C8B-B14F-4D97-AF65-F5344CB8AC3E}">
        <p14:creationId xmlns:p14="http://schemas.microsoft.com/office/powerpoint/2010/main" xmlns="" val="3255031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itle 1"/>
          <p:cNvSpPr>
            <a:spLocks noGrp="1"/>
          </p:cNvSpPr>
          <p:nvPr>
            <p:ph type="title"/>
          </p:nvPr>
        </p:nvSpPr>
        <p:spPr>
          <a:xfrm>
            <a:off x="1175703" y="511176"/>
            <a:ext cx="14721840" cy="1855788"/>
          </a:xfrm>
        </p:spPr>
        <p:txBody>
          <a:bodyPr/>
          <a:lstStyle/>
          <a:p>
            <a:r>
              <a:rPr lang="ca-ES"/>
              <a:t>Feu clic aquí per editar l'estil</a:t>
            </a:r>
            <a:endParaRPr lang="en-US" dirty="0"/>
          </a:p>
        </p:txBody>
      </p:sp>
      <p:sp>
        <p:nvSpPr>
          <p:cNvPr id="3" name="Text Placeholder 2"/>
          <p:cNvSpPr>
            <a:spLocks noGrp="1"/>
          </p:cNvSpPr>
          <p:nvPr>
            <p:ph type="body" idx="1"/>
          </p:nvPr>
        </p:nvSpPr>
        <p:spPr>
          <a:xfrm>
            <a:off x="1175704" y="2353628"/>
            <a:ext cx="7220902"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ca-ES"/>
              <a:t>Editeu els estils de text del patró</a:t>
            </a:r>
          </a:p>
        </p:txBody>
      </p:sp>
      <p:sp>
        <p:nvSpPr>
          <p:cNvPr id="4" name="Content Placeholder 3"/>
          <p:cNvSpPr>
            <a:spLocks noGrp="1"/>
          </p:cNvSpPr>
          <p:nvPr>
            <p:ph sz="half" idx="2"/>
          </p:nvPr>
        </p:nvSpPr>
        <p:spPr>
          <a:xfrm>
            <a:off x="1175704" y="3507105"/>
            <a:ext cx="7220902" cy="5158423"/>
          </a:xfrm>
        </p:spPr>
        <p:txBody>
          <a:body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5" name="Text Placeholder 4"/>
          <p:cNvSpPr>
            <a:spLocks noGrp="1"/>
          </p:cNvSpPr>
          <p:nvPr>
            <p:ph type="body" sz="quarter" idx="3"/>
          </p:nvPr>
        </p:nvSpPr>
        <p:spPr>
          <a:xfrm>
            <a:off x="8641080" y="2353628"/>
            <a:ext cx="7256463"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ca-ES"/>
              <a:t>Editeu els estils de text del patró</a:t>
            </a:r>
          </a:p>
        </p:txBody>
      </p:sp>
      <p:sp>
        <p:nvSpPr>
          <p:cNvPr id="6" name="Content Placeholder 5"/>
          <p:cNvSpPr>
            <a:spLocks noGrp="1"/>
          </p:cNvSpPr>
          <p:nvPr>
            <p:ph sz="quarter" idx="4"/>
          </p:nvPr>
        </p:nvSpPr>
        <p:spPr>
          <a:xfrm>
            <a:off x="8641080" y="3507105"/>
            <a:ext cx="7256463" cy="5158423"/>
          </a:xfrm>
        </p:spPr>
        <p:txBody>
          <a:body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7" name="Date Placeholder 6"/>
          <p:cNvSpPr>
            <a:spLocks noGrp="1"/>
          </p:cNvSpPr>
          <p:nvPr>
            <p:ph type="dt" sz="half" idx="10"/>
          </p:nvPr>
        </p:nvSpPr>
        <p:spPr/>
        <p:txBody>
          <a:bodyPr/>
          <a:lstStyle/>
          <a:p>
            <a:fld id="{03A4BECB-C312-44C1-B116-6789445CCCF8}" type="datetimeFigureOut">
              <a:rPr lang="ca-ES" smtClean="0"/>
              <a:pPr/>
              <a:t>8/5/2020</a:t>
            </a:fld>
            <a:endParaRPr lang="ca-ES"/>
          </a:p>
        </p:txBody>
      </p:sp>
      <p:sp>
        <p:nvSpPr>
          <p:cNvPr id="8" name="Footer Placeholder 7"/>
          <p:cNvSpPr>
            <a:spLocks noGrp="1"/>
          </p:cNvSpPr>
          <p:nvPr>
            <p:ph type="ftr" sz="quarter" idx="11"/>
          </p:nvPr>
        </p:nvSpPr>
        <p:spPr/>
        <p:txBody>
          <a:bodyPr/>
          <a:lstStyle/>
          <a:p>
            <a:endParaRPr lang="ca-ES"/>
          </a:p>
        </p:txBody>
      </p:sp>
      <p:sp>
        <p:nvSpPr>
          <p:cNvPr id="9" name="Slide Number Placeholder 8"/>
          <p:cNvSpPr>
            <a:spLocks noGrp="1"/>
          </p:cNvSpPr>
          <p:nvPr>
            <p:ph type="sldNum" sz="quarter" idx="12"/>
          </p:nvPr>
        </p:nvSpPr>
        <p:spPr/>
        <p:txBody>
          <a:bodyPr/>
          <a:lstStyle/>
          <a:p>
            <a:fld id="{32FC6DAF-7EBB-4FE4-BF27-18C215E5EF9E}" type="slidenum">
              <a:rPr lang="ca-ES" smtClean="0"/>
              <a:pPr/>
              <a:t>‹Nº›</a:t>
            </a:fld>
            <a:endParaRPr lang="ca-ES"/>
          </a:p>
        </p:txBody>
      </p:sp>
    </p:spTree>
    <p:extLst>
      <p:ext uri="{BB962C8B-B14F-4D97-AF65-F5344CB8AC3E}">
        <p14:creationId xmlns:p14="http://schemas.microsoft.com/office/powerpoint/2010/main" xmlns="" val="341384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a:t>Feu clic aquí per editar l'estil</a:t>
            </a:r>
            <a:endParaRPr lang="en-US" dirty="0"/>
          </a:p>
        </p:txBody>
      </p:sp>
      <p:sp>
        <p:nvSpPr>
          <p:cNvPr id="3" name="Date Placeholder 2"/>
          <p:cNvSpPr>
            <a:spLocks noGrp="1"/>
          </p:cNvSpPr>
          <p:nvPr>
            <p:ph type="dt" sz="half" idx="10"/>
          </p:nvPr>
        </p:nvSpPr>
        <p:spPr/>
        <p:txBody>
          <a:bodyPr/>
          <a:lstStyle/>
          <a:p>
            <a:fld id="{03A4BECB-C312-44C1-B116-6789445CCCF8}" type="datetimeFigureOut">
              <a:rPr lang="ca-ES" smtClean="0"/>
              <a:pPr/>
              <a:t>8/5/2020</a:t>
            </a:fld>
            <a:endParaRPr lang="ca-ES"/>
          </a:p>
        </p:txBody>
      </p:sp>
      <p:sp>
        <p:nvSpPr>
          <p:cNvPr id="4" name="Footer Placeholder 3"/>
          <p:cNvSpPr>
            <a:spLocks noGrp="1"/>
          </p:cNvSpPr>
          <p:nvPr>
            <p:ph type="ftr" sz="quarter" idx="11"/>
          </p:nvPr>
        </p:nvSpPr>
        <p:spPr/>
        <p:txBody>
          <a:bodyPr/>
          <a:lstStyle/>
          <a:p>
            <a:endParaRPr lang="ca-ES"/>
          </a:p>
        </p:txBody>
      </p:sp>
      <p:sp>
        <p:nvSpPr>
          <p:cNvPr id="5" name="Slide Number Placeholder 4"/>
          <p:cNvSpPr>
            <a:spLocks noGrp="1"/>
          </p:cNvSpPr>
          <p:nvPr>
            <p:ph type="sldNum" sz="quarter" idx="12"/>
          </p:nvPr>
        </p:nvSpPr>
        <p:spPr/>
        <p:txBody>
          <a:bodyPr/>
          <a:lstStyle/>
          <a:p>
            <a:fld id="{32FC6DAF-7EBB-4FE4-BF27-18C215E5EF9E}" type="slidenum">
              <a:rPr lang="ca-ES" smtClean="0"/>
              <a:pPr/>
              <a:t>‹Nº›</a:t>
            </a:fld>
            <a:endParaRPr lang="ca-ES"/>
          </a:p>
        </p:txBody>
      </p:sp>
    </p:spTree>
    <p:extLst>
      <p:ext uri="{BB962C8B-B14F-4D97-AF65-F5344CB8AC3E}">
        <p14:creationId xmlns:p14="http://schemas.microsoft.com/office/powerpoint/2010/main" xmlns="" val="366501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A4BECB-C312-44C1-B116-6789445CCCF8}" type="datetimeFigureOut">
              <a:rPr lang="ca-ES" smtClean="0"/>
              <a:pPr/>
              <a:t>8/5/2020</a:t>
            </a:fld>
            <a:endParaRPr lang="ca-ES"/>
          </a:p>
        </p:txBody>
      </p:sp>
      <p:sp>
        <p:nvSpPr>
          <p:cNvPr id="3" name="Footer Placeholder 2"/>
          <p:cNvSpPr>
            <a:spLocks noGrp="1"/>
          </p:cNvSpPr>
          <p:nvPr>
            <p:ph type="ftr" sz="quarter" idx="11"/>
          </p:nvPr>
        </p:nvSpPr>
        <p:spPr/>
        <p:txBody>
          <a:bodyPr/>
          <a:lstStyle/>
          <a:p>
            <a:endParaRPr lang="ca-ES"/>
          </a:p>
        </p:txBody>
      </p:sp>
      <p:sp>
        <p:nvSpPr>
          <p:cNvPr id="4" name="Slide Number Placeholder 3"/>
          <p:cNvSpPr>
            <a:spLocks noGrp="1"/>
          </p:cNvSpPr>
          <p:nvPr>
            <p:ph type="sldNum" sz="quarter" idx="12"/>
          </p:nvPr>
        </p:nvSpPr>
        <p:spPr/>
        <p:txBody>
          <a:bodyPr/>
          <a:lstStyle/>
          <a:p>
            <a:fld id="{32FC6DAF-7EBB-4FE4-BF27-18C215E5EF9E}" type="slidenum">
              <a:rPr lang="ca-ES" smtClean="0"/>
              <a:pPr/>
              <a:t>‹Nº›</a:t>
            </a:fld>
            <a:endParaRPr lang="ca-ES"/>
          </a:p>
        </p:txBody>
      </p:sp>
    </p:spTree>
    <p:extLst>
      <p:ext uri="{BB962C8B-B14F-4D97-AF65-F5344CB8AC3E}">
        <p14:creationId xmlns:p14="http://schemas.microsoft.com/office/powerpoint/2010/main" xmlns="" val="892958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1175704" y="640080"/>
            <a:ext cx="5505132" cy="2240280"/>
          </a:xfrm>
        </p:spPr>
        <p:txBody>
          <a:bodyPr anchor="b"/>
          <a:lstStyle>
            <a:lvl1pPr>
              <a:defRPr sz="4480"/>
            </a:lvl1pPr>
          </a:lstStyle>
          <a:p>
            <a:r>
              <a:rPr lang="ca-ES"/>
              <a:t>Feu clic aquí per editar l'estil</a:t>
            </a:r>
            <a:endParaRPr lang="en-US" dirty="0"/>
          </a:p>
        </p:txBody>
      </p:sp>
      <p:sp>
        <p:nvSpPr>
          <p:cNvPr id="3" name="Content Placeholder 2"/>
          <p:cNvSpPr>
            <a:spLocks noGrp="1"/>
          </p:cNvSpPr>
          <p:nvPr>
            <p:ph idx="1"/>
          </p:nvPr>
        </p:nvSpPr>
        <p:spPr>
          <a:xfrm>
            <a:off x="7256463" y="1382396"/>
            <a:ext cx="864108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Text Placeholder 3"/>
          <p:cNvSpPr>
            <a:spLocks noGrp="1"/>
          </p:cNvSpPr>
          <p:nvPr>
            <p:ph type="body" sz="half" idx="2"/>
          </p:nvPr>
        </p:nvSpPr>
        <p:spPr>
          <a:xfrm>
            <a:off x="1175704" y="2880360"/>
            <a:ext cx="5505132"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ca-ES"/>
              <a:t>Editeu els estils de text del patró</a:t>
            </a:r>
          </a:p>
        </p:txBody>
      </p:sp>
      <p:sp>
        <p:nvSpPr>
          <p:cNvPr id="5" name="Date Placeholder 4"/>
          <p:cNvSpPr>
            <a:spLocks noGrp="1"/>
          </p:cNvSpPr>
          <p:nvPr>
            <p:ph type="dt" sz="half" idx="10"/>
          </p:nvPr>
        </p:nvSpPr>
        <p:spPr/>
        <p:txBody>
          <a:bodyPr/>
          <a:lstStyle/>
          <a:p>
            <a:fld id="{03A4BECB-C312-44C1-B116-6789445CCCF8}" type="datetimeFigureOut">
              <a:rPr lang="ca-ES" smtClean="0"/>
              <a:pPr/>
              <a:t>8/5/2020</a:t>
            </a:fld>
            <a:endParaRPr lang="ca-ES"/>
          </a:p>
        </p:txBody>
      </p:sp>
      <p:sp>
        <p:nvSpPr>
          <p:cNvPr id="6" name="Footer Placeholder 5"/>
          <p:cNvSpPr>
            <a:spLocks noGrp="1"/>
          </p:cNvSpPr>
          <p:nvPr>
            <p:ph type="ftr" sz="quarter" idx="11"/>
          </p:nvPr>
        </p:nvSpPr>
        <p:spPr/>
        <p:txBody>
          <a:bodyPr/>
          <a:lstStyle/>
          <a:p>
            <a:endParaRPr lang="ca-ES"/>
          </a:p>
        </p:txBody>
      </p:sp>
      <p:sp>
        <p:nvSpPr>
          <p:cNvPr id="7" name="Slide Number Placeholder 6"/>
          <p:cNvSpPr>
            <a:spLocks noGrp="1"/>
          </p:cNvSpPr>
          <p:nvPr>
            <p:ph type="sldNum" sz="quarter" idx="12"/>
          </p:nvPr>
        </p:nvSpPr>
        <p:spPr/>
        <p:txBody>
          <a:bodyPr/>
          <a:lstStyle/>
          <a:p>
            <a:fld id="{32FC6DAF-7EBB-4FE4-BF27-18C215E5EF9E}" type="slidenum">
              <a:rPr lang="ca-ES" smtClean="0"/>
              <a:pPr/>
              <a:t>‹Nº›</a:t>
            </a:fld>
            <a:endParaRPr lang="ca-ES"/>
          </a:p>
        </p:txBody>
      </p:sp>
    </p:spTree>
    <p:extLst>
      <p:ext uri="{BB962C8B-B14F-4D97-AF65-F5344CB8AC3E}">
        <p14:creationId xmlns:p14="http://schemas.microsoft.com/office/powerpoint/2010/main" xmlns="" val="3689847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1175704" y="640080"/>
            <a:ext cx="5505132" cy="2240280"/>
          </a:xfrm>
        </p:spPr>
        <p:txBody>
          <a:bodyPr anchor="b"/>
          <a:lstStyle>
            <a:lvl1pPr>
              <a:defRPr sz="4480"/>
            </a:lvl1pPr>
          </a:lstStyle>
          <a:p>
            <a:r>
              <a:rPr lang="ca-ES"/>
              <a:t>Feu clic aquí per editar l'estil</a:t>
            </a:r>
            <a:endParaRPr lang="en-US" dirty="0"/>
          </a:p>
        </p:txBody>
      </p:sp>
      <p:sp>
        <p:nvSpPr>
          <p:cNvPr id="3" name="Picture Placeholder 2"/>
          <p:cNvSpPr>
            <a:spLocks noGrp="1" noChangeAspect="1"/>
          </p:cNvSpPr>
          <p:nvPr>
            <p:ph type="pic" idx="1"/>
          </p:nvPr>
        </p:nvSpPr>
        <p:spPr>
          <a:xfrm>
            <a:off x="7256463" y="1382396"/>
            <a:ext cx="864108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ca-ES"/>
              <a:t>Feu clic a la icona per afegir una imatge</a:t>
            </a:r>
            <a:endParaRPr lang="en-US" dirty="0"/>
          </a:p>
        </p:txBody>
      </p:sp>
      <p:sp>
        <p:nvSpPr>
          <p:cNvPr id="4" name="Text Placeholder 3"/>
          <p:cNvSpPr>
            <a:spLocks noGrp="1"/>
          </p:cNvSpPr>
          <p:nvPr>
            <p:ph type="body" sz="half" idx="2"/>
          </p:nvPr>
        </p:nvSpPr>
        <p:spPr>
          <a:xfrm>
            <a:off x="1175704" y="2880360"/>
            <a:ext cx="5505132"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ca-ES"/>
              <a:t>Editeu els estils de text del patró</a:t>
            </a:r>
          </a:p>
        </p:txBody>
      </p:sp>
      <p:sp>
        <p:nvSpPr>
          <p:cNvPr id="5" name="Date Placeholder 4"/>
          <p:cNvSpPr>
            <a:spLocks noGrp="1"/>
          </p:cNvSpPr>
          <p:nvPr>
            <p:ph type="dt" sz="half" idx="10"/>
          </p:nvPr>
        </p:nvSpPr>
        <p:spPr/>
        <p:txBody>
          <a:bodyPr/>
          <a:lstStyle/>
          <a:p>
            <a:fld id="{03A4BECB-C312-44C1-B116-6789445CCCF8}" type="datetimeFigureOut">
              <a:rPr lang="ca-ES" smtClean="0"/>
              <a:pPr/>
              <a:t>8/5/2020</a:t>
            </a:fld>
            <a:endParaRPr lang="ca-ES"/>
          </a:p>
        </p:txBody>
      </p:sp>
      <p:sp>
        <p:nvSpPr>
          <p:cNvPr id="6" name="Footer Placeholder 5"/>
          <p:cNvSpPr>
            <a:spLocks noGrp="1"/>
          </p:cNvSpPr>
          <p:nvPr>
            <p:ph type="ftr" sz="quarter" idx="11"/>
          </p:nvPr>
        </p:nvSpPr>
        <p:spPr/>
        <p:txBody>
          <a:bodyPr/>
          <a:lstStyle/>
          <a:p>
            <a:endParaRPr lang="ca-ES"/>
          </a:p>
        </p:txBody>
      </p:sp>
      <p:sp>
        <p:nvSpPr>
          <p:cNvPr id="7" name="Slide Number Placeholder 6"/>
          <p:cNvSpPr>
            <a:spLocks noGrp="1"/>
          </p:cNvSpPr>
          <p:nvPr>
            <p:ph type="sldNum" sz="quarter" idx="12"/>
          </p:nvPr>
        </p:nvSpPr>
        <p:spPr/>
        <p:txBody>
          <a:bodyPr/>
          <a:lstStyle/>
          <a:p>
            <a:fld id="{32FC6DAF-7EBB-4FE4-BF27-18C215E5EF9E}" type="slidenum">
              <a:rPr lang="ca-ES" smtClean="0"/>
              <a:pPr/>
              <a:t>‹Nº›</a:t>
            </a:fld>
            <a:endParaRPr lang="ca-ES"/>
          </a:p>
        </p:txBody>
      </p:sp>
    </p:spTree>
    <p:extLst>
      <p:ext uri="{BB962C8B-B14F-4D97-AF65-F5344CB8AC3E}">
        <p14:creationId xmlns:p14="http://schemas.microsoft.com/office/powerpoint/2010/main" xmlns="" val="360192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73480" y="511176"/>
            <a:ext cx="14721840" cy="1855788"/>
          </a:xfrm>
          <a:prstGeom prst="rect">
            <a:avLst/>
          </a:prstGeom>
        </p:spPr>
        <p:txBody>
          <a:bodyPr vert="horz" lIns="91440" tIns="45720" rIns="91440" bIns="45720" rtlCol="0" anchor="ctr">
            <a:normAutofit/>
          </a:bodyPr>
          <a:lstStyle/>
          <a:p>
            <a:r>
              <a:rPr lang="ca-ES"/>
              <a:t>Feu clic aquí per editar l'estil</a:t>
            </a:r>
            <a:endParaRPr lang="en-US" dirty="0"/>
          </a:p>
        </p:txBody>
      </p:sp>
      <p:sp>
        <p:nvSpPr>
          <p:cNvPr id="3" name="Text Placeholder 2"/>
          <p:cNvSpPr>
            <a:spLocks noGrp="1"/>
          </p:cNvSpPr>
          <p:nvPr>
            <p:ph type="body" idx="1"/>
          </p:nvPr>
        </p:nvSpPr>
        <p:spPr>
          <a:xfrm>
            <a:off x="1173480" y="2555875"/>
            <a:ext cx="14721840" cy="6091873"/>
          </a:xfrm>
          <a:prstGeom prst="rect">
            <a:avLst/>
          </a:prstGeom>
        </p:spPr>
        <p:txBody>
          <a:bodyPr vert="horz" lIns="91440" tIns="45720" rIns="91440" bIns="45720" rtlCol="0">
            <a:normAutofit/>
          </a:body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Date Placeholder 3"/>
          <p:cNvSpPr>
            <a:spLocks noGrp="1"/>
          </p:cNvSpPr>
          <p:nvPr>
            <p:ph type="dt" sz="half" idx="2"/>
          </p:nvPr>
        </p:nvSpPr>
        <p:spPr>
          <a:xfrm>
            <a:off x="1173480" y="8898891"/>
            <a:ext cx="384048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03A4BECB-C312-44C1-B116-6789445CCCF8}" type="datetimeFigureOut">
              <a:rPr lang="ca-ES" smtClean="0"/>
              <a:pPr/>
              <a:t>8/5/2020</a:t>
            </a:fld>
            <a:endParaRPr lang="ca-ES"/>
          </a:p>
        </p:txBody>
      </p:sp>
      <p:sp>
        <p:nvSpPr>
          <p:cNvPr id="5" name="Footer Placeholder 4"/>
          <p:cNvSpPr>
            <a:spLocks noGrp="1"/>
          </p:cNvSpPr>
          <p:nvPr>
            <p:ph type="ftr" sz="quarter" idx="3"/>
          </p:nvPr>
        </p:nvSpPr>
        <p:spPr>
          <a:xfrm>
            <a:off x="5654040" y="8898891"/>
            <a:ext cx="576072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ca-ES"/>
          </a:p>
        </p:txBody>
      </p:sp>
      <p:sp>
        <p:nvSpPr>
          <p:cNvPr id="6" name="Slide Number Placeholder 5"/>
          <p:cNvSpPr>
            <a:spLocks noGrp="1"/>
          </p:cNvSpPr>
          <p:nvPr>
            <p:ph type="sldNum" sz="quarter" idx="4"/>
          </p:nvPr>
        </p:nvSpPr>
        <p:spPr>
          <a:xfrm>
            <a:off x="13076196" y="8898891"/>
            <a:ext cx="384048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32FC6DAF-7EBB-4FE4-BF27-18C215E5EF9E}" type="slidenum">
              <a:rPr lang="ca-ES" smtClean="0"/>
              <a:pPr/>
              <a:t>‹Nº›</a:t>
            </a:fld>
            <a:endParaRPr lang="ca-ES"/>
          </a:p>
        </p:txBody>
      </p:sp>
      <p:pic>
        <p:nvPicPr>
          <p:cNvPr id="7" name="Imatge 6"/>
          <p:cNvPicPr>
            <a:picLocks noChangeAspect="1"/>
          </p:cNvPicPr>
          <p:nvPr userDrawn="1"/>
        </p:nvPicPr>
        <p:blipFill rotWithShape="1">
          <a:blip r:embed="rId13"/>
          <a:srcRect l="1388" t="2263"/>
          <a:stretch/>
        </p:blipFill>
        <p:spPr>
          <a:xfrm>
            <a:off x="152124" y="133629"/>
            <a:ext cx="16764552" cy="876445"/>
          </a:xfrm>
          <a:prstGeom prst="rect">
            <a:avLst/>
          </a:prstGeom>
        </p:spPr>
      </p:pic>
      <p:cxnSp>
        <p:nvCxnSpPr>
          <p:cNvPr id="9" name="Connector recte 4"/>
          <p:cNvCxnSpPr/>
          <p:nvPr userDrawn="1"/>
        </p:nvCxnSpPr>
        <p:spPr>
          <a:xfrm>
            <a:off x="243840" y="8898891"/>
            <a:ext cx="1655673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34" descr="http://identitatcorporativa.gencat.cat/web/.content/Documentacio/descarregues/dpt/COLOR/Treball/treball_h2.jpg"/>
          <p:cNvPicPr>
            <a:picLocks noChangeAspect="1" noChangeArrowheads="1"/>
          </p:cNvPicPr>
          <p:nvPr userDrawn="1"/>
        </p:nvPicPr>
        <p:blipFill>
          <a:blip r:embed="rId14" cstate="print">
            <a:extLst>
              <a:ext uri="{28A0092B-C50C-407E-A947-70E740481C1C}">
                <a14:useLocalDpi xmlns:a14="http://schemas.microsoft.com/office/drawing/2010/main" xmlns="" val="0"/>
              </a:ext>
            </a:extLst>
          </a:blip>
          <a:srcRect/>
          <a:stretch>
            <a:fillRect/>
          </a:stretch>
        </p:blipFill>
        <p:spPr bwMode="auto">
          <a:xfrm>
            <a:off x="243840" y="9008254"/>
            <a:ext cx="3394910" cy="495162"/>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p:cNvSpPr/>
          <p:nvPr userDrawn="1"/>
        </p:nvSpPr>
        <p:spPr>
          <a:xfrm>
            <a:off x="12606528" y="133629"/>
            <a:ext cx="4310148" cy="6855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2000" b="1" i="1" dirty="0" smtClean="0">
                <a:solidFill>
                  <a:schemeClr val="bg1"/>
                </a:solidFill>
              </a:rPr>
              <a:t>#MesuresExtraordinàriesCOVID19</a:t>
            </a:r>
            <a:endParaRPr lang="ca-ES" sz="2000" b="1" i="1" dirty="0">
              <a:solidFill>
                <a:schemeClr val="bg1"/>
              </a:solidFill>
            </a:endParaRPr>
          </a:p>
        </p:txBody>
      </p:sp>
    </p:spTree>
    <p:extLst>
      <p:ext uri="{BB962C8B-B14F-4D97-AF65-F5344CB8AC3E}">
        <p14:creationId xmlns:p14="http://schemas.microsoft.com/office/powerpoint/2010/main" xmlns="" val="5875246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Rectangle 119"/>
          <p:cNvSpPr/>
          <p:nvPr/>
        </p:nvSpPr>
        <p:spPr>
          <a:xfrm>
            <a:off x="12824986" y="2278380"/>
            <a:ext cx="3548348" cy="3367536"/>
          </a:xfrm>
          <a:prstGeom prst="rect">
            <a:avLst/>
          </a:prstGeom>
          <a:solidFill>
            <a:schemeClr val="bg1"/>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ca-ES" sz="2800" dirty="0">
              <a:solidFill>
                <a:schemeClr val="tx1"/>
              </a:solidFill>
            </a:endParaRPr>
          </a:p>
        </p:txBody>
      </p:sp>
      <p:sp>
        <p:nvSpPr>
          <p:cNvPr id="4" name="Rectangle 3"/>
          <p:cNvSpPr/>
          <p:nvPr/>
        </p:nvSpPr>
        <p:spPr>
          <a:xfrm>
            <a:off x="266219" y="1676399"/>
            <a:ext cx="16459200" cy="7039337"/>
          </a:xfrm>
          <a:prstGeom prst="rect">
            <a:avLst/>
          </a:prstGeom>
          <a:solidFill>
            <a:schemeClr val="bg1"/>
          </a:solidFill>
          <a:ln>
            <a:solidFill>
              <a:schemeClr val="bg1">
                <a:lumMod val="8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lstStyle/>
          <a:p>
            <a:pPr algn="ctr"/>
            <a:endParaRPr lang="ca-ES" sz="2400" b="1" dirty="0">
              <a:solidFill>
                <a:schemeClr val="bg1">
                  <a:lumMod val="50000"/>
                </a:schemeClr>
              </a:solidFill>
            </a:endParaRPr>
          </a:p>
        </p:txBody>
      </p:sp>
      <p:sp>
        <p:nvSpPr>
          <p:cNvPr id="7" name="Rectangle 6"/>
          <p:cNvSpPr/>
          <p:nvPr/>
        </p:nvSpPr>
        <p:spPr>
          <a:xfrm>
            <a:off x="470306" y="3254871"/>
            <a:ext cx="3701900" cy="3588700"/>
          </a:xfrm>
          <a:prstGeom prst="rect">
            <a:avLst/>
          </a:prstGeom>
          <a:solidFill>
            <a:schemeClr val="bg1"/>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ca-ES" sz="2800" dirty="0">
              <a:solidFill>
                <a:schemeClr val="tx1"/>
              </a:solidFill>
            </a:endParaRPr>
          </a:p>
        </p:txBody>
      </p:sp>
      <p:sp>
        <p:nvSpPr>
          <p:cNvPr id="10" name="Rectangle 9"/>
          <p:cNvSpPr/>
          <p:nvPr/>
        </p:nvSpPr>
        <p:spPr>
          <a:xfrm>
            <a:off x="470306" y="7280341"/>
            <a:ext cx="11889934" cy="1246896"/>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ca-ES" sz="2800" dirty="0">
              <a:solidFill>
                <a:schemeClr val="tx1"/>
              </a:solidFill>
            </a:endParaRPr>
          </a:p>
        </p:txBody>
      </p:sp>
      <p:sp>
        <p:nvSpPr>
          <p:cNvPr id="11" name="Rectangle 10"/>
          <p:cNvSpPr/>
          <p:nvPr/>
        </p:nvSpPr>
        <p:spPr>
          <a:xfrm>
            <a:off x="12765141" y="7280341"/>
            <a:ext cx="3667684" cy="12468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100" dirty="0" smtClean="0">
                <a:solidFill>
                  <a:schemeClr val="tx1"/>
                </a:solidFill>
              </a:rPr>
              <a:t>El pressupost total corresponent </a:t>
            </a:r>
            <a:r>
              <a:rPr lang="ca-ES" sz="1100" dirty="0">
                <a:solidFill>
                  <a:schemeClr val="tx1"/>
                </a:solidFill>
              </a:rPr>
              <a:t>a l’atorgament d’aquests ajuts econòmics és de </a:t>
            </a:r>
            <a:r>
              <a:rPr lang="ca-ES" sz="1600" b="1" dirty="0" smtClean="0">
                <a:solidFill>
                  <a:schemeClr val="tx1"/>
                </a:solidFill>
              </a:rPr>
              <a:t>6.708.000 </a:t>
            </a:r>
            <a:r>
              <a:rPr lang="ca-ES" sz="1600" b="1" dirty="0">
                <a:solidFill>
                  <a:schemeClr val="tx1"/>
                </a:solidFill>
              </a:rPr>
              <a:t>d’euros</a:t>
            </a:r>
          </a:p>
        </p:txBody>
      </p:sp>
      <p:sp>
        <p:nvSpPr>
          <p:cNvPr id="12" name="Rectangle 11"/>
          <p:cNvSpPr/>
          <p:nvPr/>
        </p:nvSpPr>
        <p:spPr>
          <a:xfrm>
            <a:off x="662479" y="4767830"/>
            <a:ext cx="3317555" cy="19454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ca-ES" sz="1200" dirty="0">
                <a:solidFill>
                  <a:schemeClr val="tx1"/>
                </a:solidFill>
              </a:rPr>
              <a:t>Impulsar l’elaboració i execució per part de les administracions locals de Catalunya de </a:t>
            </a:r>
            <a:r>
              <a:rPr lang="ca-ES" sz="1200" b="1" dirty="0" smtClean="0">
                <a:solidFill>
                  <a:schemeClr val="accent1"/>
                </a:solidFill>
              </a:rPr>
              <a:t>Plans </a:t>
            </a:r>
            <a:r>
              <a:rPr lang="ca-ES" sz="1200" b="1" dirty="0">
                <a:solidFill>
                  <a:schemeClr val="accent1"/>
                </a:solidFill>
              </a:rPr>
              <a:t>de reactivació socioeconòmica en l’àmbit de </a:t>
            </a:r>
            <a:r>
              <a:rPr lang="ca-ES" sz="1200" b="1" dirty="0" smtClean="0">
                <a:solidFill>
                  <a:schemeClr val="accent1"/>
                </a:solidFill>
              </a:rPr>
              <a:t>l’ocupació</a:t>
            </a:r>
            <a:r>
              <a:rPr lang="ca-ES" sz="1200" dirty="0">
                <a:solidFill>
                  <a:schemeClr val="tx1"/>
                </a:solidFill>
              </a:rPr>
              <a:t>. </a:t>
            </a:r>
            <a:r>
              <a:rPr lang="ca-ES" sz="1200" dirty="0" smtClean="0">
                <a:solidFill>
                  <a:schemeClr val="tx1"/>
                </a:solidFill>
              </a:rPr>
              <a:t>Aquests </a:t>
            </a:r>
            <a:r>
              <a:rPr lang="ca-ES" sz="1200" dirty="0">
                <a:solidFill>
                  <a:schemeClr val="tx1"/>
                </a:solidFill>
              </a:rPr>
              <a:t>instruments de </a:t>
            </a:r>
            <a:r>
              <a:rPr lang="ca-ES" sz="1200" dirty="0" smtClean="0">
                <a:solidFill>
                  <a:schemeClr val="tx1"/>
                </a:solidFill>
              </a:rPr>
              <a:t>planificació recolliran les actuacions necessàries i urgents</a:t>
            </a:r>
            <a:r>
              <a:rPr lang="ca-ES" sz="1200" dirty="0">
                <a:solidFill>
                  <a:schemeClr val="tx1"/>
                </a:solidFill>
              </a:rPr>
              <a:t> </a:t>
            </a:r>
            <a:r>
              <a:rPr lang="ca-ES" sz="1200" dirty="0" smtClean="0">
                <a:solidFill>
                  <a:schemeClr val="tx1"/>
                </a:solidFill>
              </a:rPr>
              <a:t>en l’àmbit socioeconòmic local, </a:t>
            </a:r>
            <a:r>
              <a:rPr lang="ca-ES" sz="1200" dirty="0">
                <a:solidFill>
                  <a:schemeClr val="tx1"/>
                </a:solidFill>
              </a:rPr>
              <a:t>amb la </a:t>
            </a:r>
            <a:r>
              <a:rPr lang="ca-ES" sz="1200" b="1" dirty="0">
                <a:solidFill>
                  <a:schemeClr val="accent1"/>
                </a:solidFill>
              </a:rPr>
              <a:t>finalitat de pal·liar les afectacions </a:t>
            </a:r>
            <a:r>
              <a:rPr lang="ca-ES" sz="1200" dirty="0">
                <a:solidFill>
                  <a:schemeClr val="tx1"/>
                </a:solidFill>
              </a:rPr>
              <a:t>produïdes per la crisi </a:t>
            </a:r>
            <a:r>
              <a:rPr lang="ca-ES" sz="1200" dirty="0" smtClean="0">
                <a:solidFill>
                  <a:schemeClr val="tx1"/>
                </a:solidFill>
              </a:rPr>
              <a:t>del COVID19 a Catalunya</a:t>
            </a:r>
            <a:endParaRPr lang="ca-ES" sz="1200" dirty="0">
              <a:solidFill>
                <a:schemeClr val="tx1"/>
              </a:solidFill>
            </a:endParaRPr>
          </a:p>
        </p:txBody>
      </p:sp>
      <p:sp>
        <p:nvSpPr>
          <p:cNvPr id="15" name="Rectangle 14"/>
          <p:cNvSpPr/>
          <p:nvPr/>
        </p:nvSpPr>
        <p:spPr>
          <a:xfrm>
            <a:off x="567159" y="7416743"/>
            <a:ext cx="11753399" cy="10592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spcBef>
                <a:spcPts val="300"/>
              </a:spcBef>
              <a:buFont typeface="Arial" panose="020B0604020202020204" pitchFamily="34" charset="0"/>
              <a:buChar char="•"/>
            </a:pPr>
            <a:r>
              <a:rPr lang="ca-ES" sz="1100" dirty="0" smtClean="0">
                <a:solidFill>
                  <a:schemeClr val="tx1"/>
                </a:solidFill>
              </a:rPr>
              <a:t>Seran subvencionables els </a:t>
            </a:r>
            <a:r>
              <a:rPr lang="ca-ES" sz="1100" b="1" dirty="0" smtClean="0">
                <a:solidFill>
                  <a:schemeClr val="tx1"/>
                </a:solidFill>
              </a:rPr>
              <a:t>projectes iniciats i no finalitzats</a:t>
            </a:r>
            <a:r>
              <a:rPr lang="ca-ES" sz="1100" dirty="0" smtClean="0">
                <a:solidFill>
                  <a:schemeClr val="tx1"/>
                </a:solidFill>
              </a:rPr>
              <a:t>, a partir del 14 de març de 2020. El termini d’execució dels projectes és de </a:t>
            </a:r>
            <a:r>
              <a:rPr lang="ca-ES" sz="1100" b="1" dirty="0" smtClean="0">
                <a:solidFill>
                  <a:schemeClr val="tx1"/>
                </a:solidFill>
              </a:rPr>
              <a:t>dotze mesos des de la notificació de l’atorgament</a:t>
            </a:r>
            <a:r>
              <a:rPr lang="ca-ES" sz="1100" dirty="0" smtClean="0">
                <a:solidFill>
                  <a:schemeClr val="tx1"/>
                </a:solidFill>
              </a:rPr>
              <a:t>.</a:t>
            </a:r>
          </a:p>
          <a:p>
            <a:pPr marL="171450" indent="-171450">
              <a:spcBef>
                <a:spcPts val="300"/>
              </a:spcBef>
              <a:buFont typeface="Arial" panose="020B0604020202020204" pitchFamily="34" charset="0"/>
              <a:buChar char="•"/>
            </a:pPr>
            <a:r>
              <a:rPr lang="ca-ES" sz="1100" dirty="0" smtClean="0">
                <a:solidFill>
                  <a:schemeClr val="tx1"/>
                </a:solidFill>
              </a:rPr>
              <a:t>L’ordenació </a:t>
            </a:r>
            <a:r>
              <a:rPr lang="ca-ES" sz="1100" dirty="0">
                <a:solidFill>
                  <a:schemeClr val="tx1"/>
                </a:solidFill>
              </a:rPr>
              <a:t>del pagament del </a:t>
            </a:r>
            <a:r>
              <a:rPr lang="ca-ES" sz="1100" b="1" dirty="0">
                <a:solidFill>
                  <a:schemeClr val="tx1"/>
                </a:solidFill>
              </a:rPr>
              <a:t>100% de l’import de la subvenció es realitza en la mateixa resolució d’atorgament, sense necessitat d’aportar cap aval o garantia</a:t>
            </a:r>
            <a:r>
              <a:rPr lang="ca-ES" sz="1100" dirty="0">
                <a:solidFill>
                  <a:schemeClr val="tx1"/>
                </a:solidFill>
              </a:rPr>
              <a:t>, atesa la naturalesa dels beneficiaris  i atesa la urgència i la necessitat de pal·liar els efectes provocats per la crisi sanitària del COVID19.</a:t>
            </a:r>
          </a:p>
          <a:p>
            <a:pPr marL="171450" indent="-171450">
              <a:spcBef>
                <a:spcPts val="300"/>
              </a:spcBef>
              <a:buFont typeface="Arial" panose="020B0604020202020204" pitchFamily="34" charset="0"/>
              <a:buChar char="•"/>
            </a:pPr>
            <a:r>
              <a:rPr lang="ca-ES" sz="1100" dirty="0">
                <a:solidFill>
                  <a:schemeClr val="tx1"/>
                </a:solidFill>
              </a:rPr>
              <a:t>Aquests ajuts </a:t>
            </a:r>
            <a:r>
              <a:rPr lang="ca-ES" sz="1100" b="1" dirty="0">
                <a:solidFill>
                  <a:schemeClr val="tx1"/>
                </a:solidFill>
              </a:rPr>
              <a:t>són compatibles amb qualsevol altre ajut </a:t>
            </a:r>
            <a:r>
              <a:rPr lang="ca-ES" sz="1100" dirty="0">
                <a:solidFill>
                  <a:schemeClr val="tx1"/>
                </a:solidFill>
              </a:rPr>
              <a:t>concedit amb la mateixa finalitat. Atesa la naturalesa de les accions previstes en aquesta línia d’ajuts no es preveuen ajuts per a participants</a:t>
            </a:r>
            <a:r>
              <a:rPr lang="ca-ES" sz="1100" dirty="0" smtClean="0">
                <a:solidFill>
                  <a:schemeClr val="tx1"/>
                </a:solidFill>
              </a:rPr>
              <a:t>.</a:t>
            </a:r>
          </a:p>
          <a:p>
            <a:pPr marL="171450" indent="-171450">
              <a:spcBef>
                <a:spcPts val="300"/>
              </a:spcBef>
              <a:buFont typeface="Arial" panose="020B0604020202020204" pitchFamily="34" charset="0"/>
              <a:buChar char="•"/>
            </a:pPr>
            <a:r>
              <a:rPr lang="ca-ES" sz="1100" dirty="0" smtClean="0">
                <a:solidFill>
                  <a:schemeClr val="tx1"/>
                </a:solidFill>
              </a:rPr>
              <a:t>El </a:t>
            </a:r>
            <a:r>
              <a:rPr lang="ca-ES" sz="1100" b="1" dirty="0" smtClean="0">
                <a:solidFill>
                  <a:schemeClr val="tx1"/>
                </a:solidFill>
              </a:rPr>
              <a:t>termini </a:t>
            </a:r>
            <a:r>
              <a:rPr lang="ca-ES" sz="1100" b="1" dirty="0">
                <a:solidFill>
                  <a:schemeClr val="tx1"/>
                </a:solidFill>
              </a:rPr>
              <a:t>de presentació de les sol·licituds </a:t>
            </a:r>
            <a:r>
              <a:rPr lang="ca-ES" sz="1100" dirty="0">
                <a:solidFill>
                  <a:schemeClr val="tx1"/>
                </a:solidFill>
              </a:rPr>
              <a:t>s’inicia l’endemà de la publicació </a:t>
            </a:r>
            <a:r>
              <a:rPr lang="ca-ES" sz="1100" dirty="0" smtClean="0">
                <a:solidFill>
                  <a:schemeClr val="tx1"/>
                </a:solidFill>
              </a:rPr>
              <a:t>del Decret-Llei </a:t>
            </a:r>
            <a:r>
              <a:rPr lang="ca-ES" sz="1100" dirty="0">
                <a:solidFill>
                  <a:schemeClr val="tx1"/>
                </a:solidFill>
              </a:rPr>
              <a:t>i finalitza el 29 de maig de </a:t>
            </a:r>
            <a:r>
              <a:rPr lang="ca-ES" sz="1100" dirty="0" smtClean="0">
                <a:solidFill>
                  <a:schemeClr val="tx1"/>
                </a:solidFill>
              </a:rPr>
              <a:t>2020.</a:t>
            </a:r>
            <a:endParaRPr lang="ca-ES" sz="1100" dirty="0">
              <a:solidFill>
                <a:schemeClr val="tx1"/>
              </a:solidFill>
            </a:endParaRPr>
          </a:p>
        </p:txBody>
      </p:sp>
      <p:sp>
        <p:nvSpPr>
          <p:cNvPr id="17" name="Rectangle 16"/>
          <p:cNvSpPr/>
          <p:nvPr/>
        </p:nvSpPr>
        <p:spPr>
          <a:xfrm>
            <a:off x="12657744" y="4365938"/>
            <a:ext cx="3882480" cy="1638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400" b="1" dirty="0" smtClean="0">
                <a:solidFill>
                  <a:schemeClr val="accent6"/>
                </a:solidFill>
              </a:rPr>
              <a:t>Ajuntaments de més de 50.000 habitants i tots els </a:t>
            </a:r>
            <a:r>
              <a:rPr lang="ca-ES" sz="1400" b="1" dirty="0">
                <a:solidFill>
                  <a:schemeClr val="accent6"/>
                </a:solidFill>
              </a:rPr>
              <a:t>consells </a:t>
            </a:r>
            <a:r>
              <a:rPr lang="ca-ES" sz="1400" b="1" dirty="0" smtClean="0">
                <a:solidFill>
                  <a:schemeClr val="accent6"/>
                </a:solidFill>
              </a:rPr>
              <a:t>comarcals</a:t>
            </a:r>
            <a:r>
              <a:rPr lang="ca-ES" sz="1400" dirty="0" smtClean="0">
                <a:solidFill>
                  <a:schemeClr val="tx1"/>
                </a:solidFill>
              </a:rPr>
              <a:t>, i si escau mitjançant els seus ens de gestió, seleccionats </a:t>
            </a:r>
            <a:r>
              <a:rPr lang="ca-ES" sz="1400" dirty="0">
                <a:solidFill>
                  <a:schemeClr val="tx1"/>
                </a:solidFill>
              </a:rPr>
              <a:t>en funció de la </a:t>
            </a:r>
            <a:r>
              <a:rPr lang="ca-ES" sz="1400" dirty="0" smtClean="0">
                <a:solidFill>
                  <a:schemeClr val="tx1"/>
                </a:solidFill>
              </a:rPr>
              <a:t>seva dimensió de forma que es garanteixi que aquesta mesura arriba a tota les persones treballadores del territori a Catalunya</a:t>
            </a:r>
            <a:endParaRPr lang="ca-ES" sz="1400" dirty="0">
              <a:solidFill>
                <a:schemeClr val="tx1"/>
              </a:solidFill>
            </a:endParaRPr>
          </a:p>
        </p:txBody>
      </p:sp>
      <p:sp>
        <p:nvSpPr>
          <p:cNvPr id="18" name="Pentàgon 17"/>
          <p:cNvSpPr/>
          <p:nvPr/>
        </p:nvSpPr>
        <p:spPr>
          <a:xfrm>
            <a:off x="470305" y="1860353"/>
            <a:ext cx="12711834" cy="838629"/>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ca-ES" sz="2400" b="1" dirty="0">
                <a:solidFill>
                  <a:schemeClr val="tx1"/>
                </a:solidFill>
              </a:rPr>
              <a:t>Ajuts directes per al finançament dels </a:t>
            </a:r>
            <a:r>
              <a:rPr lang="ca-ES" sz="2400" b="1" i="1" dirty="0">
                <a:solidFill>
                  <a:schemeClr val="tx1"/>
                </a:solidFill>
              </a:rPr>
              <a:t>“Plans de reactivació socioeconòmica en l’àmbit d’ocupació”</a:t>
            </a:r>
          </a:p>
        </p:txBody>
      </p:sp>
      <p:sp>
        <p:nvSpPr>
          <p:cNvPr id="21" name="TextBox 39"/>
          <p:cNvSpPr txBox="1"/>
          <p:nvPr/>
        </p:nvSpPr>
        <p:spPr>
          <a:xfrm>
            <a:off x="1073008" y="3029861"/>
            <a:ext cx="2496496" cy="503590"/>
          </a:xfrm>
          <a:prstGeom prst="rect">
            <a:avLst/>
          </a:prstGeom>
          <a:solidFill>
            <a:schemeClr val="bg1"/>
          </a:solidFill>
        </p:spPr>
        <p:txBody>
          <a:bodyPr wrap="square" lIns="288000" tIns="36000" rIns="288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14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Què motiva la mesura</a:t>
            </a:r>
            <a:endParaRPr kumimoji="0" lang="ca-ES" sz="1400"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22" name="Rectangle 21"/>
          <p:cNvSpPr/>
          <p:nvPr/>
        </p:nvSpPr>
        <p:spPr>
          <a:xfrm>
            <a:off x="4564323" y="3263513"/>
            <a:ext cx="3701900" cy="3588700"/>
          </a:xfrm>
          <a:prstGeom prst="rect">
            <a:avLst/>
          </a:prstGeom>
          <a:solidFill>
            <a:schemeClr val="bg1"/>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ca-ES" sz="2800" dirty="0">
              <a:solidFill>
                <a:schemeClr val="tx1"/>
              </a:solidFill>
            </a:endParaRPr>
          </a:p>
        </p:txBody>
      </p:sp>
      <p:sp>
        <p:nvSpPr>
          <p:cNvPr id="25" name="Rectangle 24"/>
          <p:cNvSpPr/>
          <p:nvPr/>
        </p:nvSpPr>
        <p:spPr>
          <a:xfrm>
            <a:off x="8618658" y="3254871"/>
            <a:ext cx="3701900" cy="3588700"/>
          </a:xfrm>
          <a:prstGeom prst="rect">
            <a:avLst/>
          </a:prstGeom>
          <a:solidFill>
            <a:schemeClr val="bg1"/>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ca-ES" sz="2800" dirty="0">
              <a:solidFill>
                <a:schemeClr val="tx1"/>
              </a:solidFill>
            </a:endParaRPr>
          </a:p>
        </p:txBody>
      </p:sp>
      <p:sp>
        <p:nvSpPr>
          <p:cNvPr id="26" name="Rectangle 25"/>
          <p:cNvSpPr/>
          <p:nvPr/>
        </p:nvSpPr>
        <p:spPr>
          <a:xfrm>
            <a:off x="9222505" y="4604031"/>
            <a:ext cx="2944501" cy="21828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ts val="600"/>
              </a:spcBef>
            </a:pPr>
            <a:r>
              <a:rPr lang="ca-ES" sz="1200" dirty="0">
                <a:solidFill>
                  <a:schemeClr val="tx1"/>
                </a:solidFill>
              </a:rPr>
              <a:t>Les </a:t>
            </a:r>
            <a:r>
              <a:rPr lang="ca-ES" sz="1200" b="1" dirty="0" smtClean="0">
                <a:solidFill>
                  <a:schemeClr val="accent1"/>
                </a:solidFill>
              </a:rPr>
              <a:t>noves contractacions </a:t>
            </a:r>
            <a:r>
              <a:rPr lang="ca-ES" sz="1200" dirty="0" smtClean="0">
                <a:solidFill>
                  <a:schemeClr val="tx1"/>
                </a:solidFill>
              </a:rPr>
              <a:t>han d’estar inscrites com a demandants d’ocupació i tenir </a:t>
            </a:r>
            <a:r>
              <a:rPr lang="ca-ES" sz="1200" dirty="0">
                <a:solidFill>
                  <a:schemeClr val="tx1"/>
                </a:solidFill>
              </a:rPr>
              <a:t>titulació universitària </a:t>
            </a:r>
            <a:r>
              <a:rPr lang="ca-ES" sz="1200" dirty="0" smtClean="0">
                <a:solidFill>
                  <a:schemeClr val="tx1"/>
                </a:solidFill>
              </a:rPr>
              <a:t>o </a:t>
            </a:r>
            <a:r>
              <a:rPr lang="ca-ES" sz="1200" dirty="0">
                <a:solidFill>
                  <a:schemeClr val="tx1"/>
                </a:solidFill>
              </a:rPr>
              <a:t>bé una experiència de tres </a:t>
            </a:r>
            <a:r>
              <a:rPr lang="ca-ES" sz="1200" dirty="0" smtClean="0">
                <a:solidFill>
                  <a:schemeClr val="tx1"/>
                </a:solidFill>
              </a:rPr>
              <a:t>anys vinculada a la tasca a desenvolupar</a:t>
            </a:r>
            <a:endParaRPr lang="ca-ES" sz="1200" b="1" dirty="0" smtClean="0">
              <a:solidFill>
                <a:schemeClr val="accent1"/>
              </a:solidFill>
            </a:endParaRPr>
          </a:p>
          <a:p>
            <a:pPr algn="just">
              <a:spcBef>
                <a:spcPts val="600"/>
              </a:spcBef>
            </a:pPr>
            <a:r>
              <a:rPr lang="ca-ES" sz="1200" dirty="0" smtClean="0">
                <a:solidFill>
                  <a:schemeClr val="tx1"/>
                </a:solidFill>
              </a:rPr>
              <a:t>El </a:t>
            </a:r>
            <a:r>
              <a:rPr lang="ca-ES" sz="1200" b="1" dirty="0" smtClean="0">
                <a:solidFill>
                  <a:schemeClr val="accent1"/>
                </a:solidFill>
              </a:rPr>
              <a:t>tècnic de l’entitat </a:t>
            </a:r>
            <a:r>
              <a:rPr lang="ca-ES" sz="1200" dirty="0" smtClean="0">
                <a:solidFill>
                  <a:schemeClr val="tx1"/>
                </a:solidFill>
              </a:rPr>
              <a:t>comissionat</a:t>
            </a:r>
            <a:r>
              <a:rPr lang="ca-ES" sz="1200" b="1" dirty="0" smtClean="0">
                <a:solidFill>
                  <a:schemeClr val="accent1"/>
                </a:solidFill>
              </a:rPr>
              <a:t> </a:t>
            </a:r>
            <a:r>
              <a:rPr lang="ca-ES" sz="1200" dirty="0" smtClean="0">
                <a:solidFill>
                  <a:schemeClr val="tx1"/>
                </a:solidFill>
              </a:rPr>
              <a:t>ha de tenir un encàrrec específic de funcions</a:t>
            </a:r>
          </a:p>
          <a:p>
            <a:pPr algn="just">
              <a:spcBef>
                <a:spcPts val="600"/>
              </a:spcBef>
            </a:pPr>
            <a:r>
              <a:rPr lang="ca-ES" sz="1200" dirty="0" smtClean="0">
                <a:solidFill>
                  <a:schemeClr val="tx1"/>
                </a:solidFill>
              </a:rPr>
              <a:t>El</a:t>
            </a:r>
            <a:r>
              <a:rPr lang="ca-ES" sz="1200" b="1" dirty="0" smtClean="0">
                <a:solidFill>
                  <a:schemeClr val="accent1"/>
                </a:solidFill>
              </a:rPr>
              <a:t> servei de consultoria </a:t>
            </a:r>
            <a:r>
              <a:rPr lang="ca-ES" sz="1200" dirty="0" smtClean="0">
                <a:solidFill>
                  <a:schemeClr val="tx1"/>
                </a:solidFill>
              </a:rPr>
              <a:t>han de demostrar aportar coneixement del territori </a:t>
            </a:r>
            <a:endParaRPr lang="ca-ES" sz="1200" b="1" dirty="0">
              <a:solidFill>
                <a:schemeClr val="accent1"/>
              </a:solidFill>
            </a:endParaRPr>
          </a:p>
        </p:txBody>
      </p:sp>
      <p:sp>
        <p:nvSpPr>
          <p:cNvPr id="29" name="TextBox 39"/>
          <p:cNvSpPr txBox="1"/>
          <p:nvPr/>
        </p:nvSpPr>
        <p:spPr>
          <a:xfrm>
            <a:off x="3569504" y="7144909"/>
            <a:ext cx="5691538" cy="241980"/>
          </a:xfrm>
          <a:prstGeom prst="rect">
            <a:avLst/>
          </a:prstGeom>
          <a:solidFill>
            <a:schemeClr val="bg1"/>
          </a:solidFill>
        </p:spPr>
        <p:txBody>
          <a:bodyPr wrap="square" lIns="144000" tIns="36000" rIns="72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11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INFORMACIÓ QUE CAL CONSIDERAR</a:t>
            </a:r>
            <a:endParaRPr kumimoji="0" lang="ca-ES" sz="1100"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32" name="Rectangle 31"/>
          <p:cNvSpPr/>
          <p:nvPr/>
        </p:nvSpPr>
        <p:spPr>
          <a:xfrm>
            <a:off x="4639412" y="4767830"/>
            <a:ext cx="3548472" cy="19454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173038" algn="just">
              <a:spcBef>
                <a:spcPts val="600"/>
              </a:spcBef>
              <a:buFont typeface="+mj-lt"/>
              <a:buAutoNum type="alphaLcParenR"/>
            </a:pPr>
            <a:r>
              <a:rPr lang="ca-ES" sz="1200" dirty="0" smtClean="0">
                <a:solidFill>
                  <a:schemeClr val="tx1"/>
                </a:solidFill>
              </a:rPr>
              <a:t>Per </a:t>
            </a:r>
            <a:r>
              <a:rPr lang="ca-ES" sz="1200" dirty="0">
                <a:solidFill>
                  <a:schemeClr val="tx1"/>
                </a:solidFill>
              </a:rPr>
              <a:t>a </a:t>
            </a:r>
            <a:r>
              <a:rPr lang="ca-ES" sz="1200" b="1" dirty="0">
                <a:solidFill>
                  <a:schemeClr val="accent1"/>
                </a:solidFill>
              </a:rPr>
              <a:t>l’execució, coordinació i seguiment </a:t>
            </a:r>
            <a:r>
              <a:rPr lang="ca-ES" sz="1200" dirty="0">
                <a:solidFill>
                  <a:schemeClr val="tx1"/>
                </a:solidFill>
              </a:rPr>
              <a:t>del </a:t>
            </a:r>
            <a:r>
              <a:rPr lang="ca-ES" sz="1200" dirty="0" smtClean="0">
                <a:solidFill>
                  <a:schemeClr val="tx1"/>
                </a:solidFill>
              </a:rPr>
              <a:t>Pla, la </a:t>
            </a:r>
            <a:r>
              <a:rPr lang="ca-ES" sz="1200" b="1" dirty="0">
                <a:solidFill>
                  <a:schemeClr val="accent1"/>
                </a:solidFill>
              </a:rPr>
              <a:t>contractació laboral </a:t>
            </a:r>
            <a:r>
              <a:rPr lang="ca-ES" sz="1200" b="1" dirty="0" smtClean="0">
                <a:solidFill>
                  <a:schemeClr val="accent1"/>
                </a:solidFill>
              </a:rPr>
              <a:t>de dues persones tècniques</a:t>
            </a:r>
            <a:r>
              <a:rPr lang="ca-ES" sz="1200" dirty="0" smtClean="0">
                <a:solidFill>
                  <a:schemeClr val="tx1"/>
                </a:solidFill>
              </a:rPr>
              <a:t>. </a:t>
            </a:r>
            <a:r>
              <a:rPr lang="ca-ES" sz="1200" dirty="0">
                <a:solidFill>
                  <a:schemeClr val="tx1"/>
                </a:solidFill>
              </a:rPr>
              <a:t>Són subvencionables els costos laborals </a:t>
            </a:r>
            <a:r>
              <a:rPr lang="ca-ES" sz="1200" dirty="0" smtClean="0">
                <a:solidFill>
                  <a:schemeClr val="tx1"/>
                </a:solidFill>
              </a:rPr>
              <a:t>d’aquestes contractacions </a:t>
            </a:r>
            <a:r>
              <a:rPr lang="ca-ES" sz="1200" dirty="0">
                <a:solidFill>
                  <a:schemeClr val="tx1"/>
                </a:solidFill>
              </a:rPr>
              <a:t>per un import </a:t>
            </a:r>
            <a:r>
              <a:rPr lang="ca-ES" sz="1200" dirty="0" smtClean="0">
                <a:solidFill>
                  <a:schemeClr val="tx1"/>
                </a:solidFill>
              </a:rPr>
              <a:t>màxim de </a:t>
            </a:r>
            <a:r>
              <a:rPr lang="ca-ES" sz="1200" dirty="0">
                <a:solidFill>
                  <a:schemeClr val="tx1"/>
                </a:solidFill>
              </a:rPr>
              <a:t>34.400 </a:t>
            </a:r>
            <a:r>
              <a:rPr lang="ca-ES" sz="1200" dirty="0" smtClean="0">
                <a:solidFill>
                  <a:schemeClr val="tx1"/>
                </a:solidFill>
              </a:rPr>
              <a:t>euros per persona</a:t>
            </a:r>
            <a:endParaRPr lang="ca-ES" sz="1200" dirty="0">
              <a:solidFill>
                <a:schemeClr val="tx1"/>
              </a:solidFill>
            </a:endParaRPr>
          </a:p>
          <a:p>
            <a:pPr marL="173038" indent="-173038" algn="just">
              <a:spcBef>
                <a:spcPts val="600"/>
              </a:spcBef>
              <a:buFont typeface="+mj-lt"/>
              <a:buAutoNum type="alphaLcParenR"/>
            </a:pPr>
            <a:r>
              <a:rPr lang="ca-ES" sz="1200" dirty="0" smtClean="0">
                <a:solidFill>
                  <a:schemeClr val="tx1"/>
                </a:solidFill>
              </a:rPr>
              <a:t>Com </a:t>
            </a:r>
            <a:r>
              <a:rPr lang="ca-ES" sz="1200" dirty="0">
                <a:solidFill>
                  <a:schemeClr val="tx1"/>
                </a:solidFill>
              </a:rPr>
              <a:t>a suport a </a:t>
            </a:r>
            <a:r>
              <a:rPr lang="ca-ES" sz="1200" b="1" dirty="0">
                <a:solidFill>
                  <a:schemeClr val="accent1"/>
                </a:solidFill>
              </a:rPr>
              <a:t>l’elaboració</a:t>
            </a:r>
            <a:r>
              <a:rPr lang="ca-ES" sz="1200" dirty="0">
                <a:solidFill>
                  <a:schemeClr val="tx1"/>
                </a:solidFill>
              </a:rPr>
              <a:t> del </a:t>
            </a:r>
            <a:r>
              <a:rPr lang="ca-ES" sz="1200" dirty="0" smtClean="0">
                <a:solidFill>
                  <a:schemeClr val="tx1"/>
                </a:solidFill>
              </a:rPr>
              <a:t>Pla, la </a:t>
            </a:r>
            <a:r>
              <a:rPr lang="ca-ES" sz="1200" b="1" dirty="0">
                <a:solidFill>
                  <a:schemeClr val="accent1"/>
                </a:solidFill>
              </a:rPr>
              <a:t>contractació </a:t>
            </a:r>
            <a:r>
              <a:rPr lang="ca-ES" sz="1200" b="1" dirty="0" smtClean="0">
                <a:solidFill>
                  <a:schemeClr val="accent1"/>
                </a:solidFill>
              </a:rPr>
              <a:t>d’una persona tècnica, la dedicació exclusiva d’un tècnic de l’entitat o bé l’obtenció d’un </a:t>
            </a:r>
            <a:r>
              <a:rPr lang="ca-ES" sz="1200" b="1" dirty="0">
                <a:solidFill>
                  <a:schemeClr val="accent1"/>
                </a:solidFill>
              </a:rPr>
              <a:t>servei de consultoria i </a:t>
            </a:r>
            <a:r>
              <a:rPr lang="ca-ES" sz="1200" b="1" dirty="0" smtClean="0">
                <a:solidFill>
                  <a:schemeClr val="accent1"/>
                </a:solidFill>
              </a:rPr>
              <a:t>assistència</a:t>
            </a:r>
            <a:r>
              <a:rPr lang="ca-ES" sz="1200" dirty="0" smtClean="0">
                <a:solidFill>
                  <a:schemeClr val="tx1"/>
                </a:solidFill>
              </a:rPr>
              <a:t>. </a:t>
            </a:r>
            <a:r>
              <a:rPr lang="ca-ES" sz="1200" dirty="0">
                <a:solidFill>
                  <a:schemeClr val="tx1"/>
                </a:solidFill>
              </a:rPr>
              <a:t>L’import </a:t>
            </a:r>
            <a:r>
              <a:rPr lang="ca-ES" sz="1200" dirty="0" smtClean="0">
                <a:solidFill>
                  <a:schemeClr val="tx1"/>
                </a:solidFill>
              </a:rPr>
              <a:t>màxim </a:t>
            </a:r>
            <a:r>
              <a:rPr lang="ca-ES" sz="1200" dirty="0">
                <a:solidFill>
                  <a:schemeClr val="tx1"/>
                </a:solidFill>
              </a:rPr>
              <a:t>de l’ajut </a:t>
            </a:r>
            <a:r>
              <a:rPr lang="ca-ES" sz="1200" dirty="0" smtClean="0">
                <a:solidFill>
                  <a:schemeClr val="tx1"/>
                </a:solidFill>
              </a:rPr>
              <a:t>amb aquesta finalitat és </a:t>
            </a:r>
            <a:r>
              <a:rPr lang="ca-ES" sz="1200" dirty="0">
                <a:solidFill>
                  <a:schemeClr val="tx1"/>
                </a:solidFill>
              </a:rPr>
              <a:t>de </a:t>
            </a:r>
            <a:r>
              <a:rPr lang="ca-ES" sz="1200" dirty="0" smtClean="0">
                <a:solidFill>
                  <a:schemeClr val="tx1"/>
                </a:solidFill>
              </a:rPr>
              <a:t>34.400 </a:t>
            </a:r>
            <a:r>
              <a:rPr lang="ca-ES" sz="1200" dirty="0">
                <a:solidFill>
                  <a:schemeClr val="tx1"/>
                </a:solidFill>
              </a:rPr>
              <a:t>euros</a:t>
            </a:r>
          </a:p>
        </p:txBody>
      </p:sp>
      <p:sp>
        <p:nvSpPr>
          <p:cNvPr id="36" name="TextBox 39"/>
          <p:cNvSpPr txBox="1"/>
          <p:nvPr/>
        </p:nvSpPr>
        <p:spPr>
          <a:xfrm>
            <a:off x="13182139" y="7144909"/>
            <a:ext cx="2833688" cy="241980"/>
          </a:xfrm>
          <a:prstGeom prst="rect">
            <a:avLst/>
          </a:prstGeom>
          <a:solidFill>
            <a:schemeClr val="bg1"/>
          </a:solidFill>
        </p:spPr>
        <p:txBody>
          <a:bodyPr wrap="square" lIns="144000" tIns="36000" rIns="72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11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IMPORT ECONÒMIC</a:t>
            </a:r>
            <a:endParaRPr kumimoji="0" lang="ca-ES" sz="1100"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pic>
        <p:nvPicPr>
          <p:cNvPr id="37" name="Picture 3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761723" y="3648762"/>
            <a:ext cx="1119067" cy="1119067"/>
          </a:xfrm>
          <a:prstGeom prst="rect">
            <a:avLst/>
          </a:prstGeom>
        </p:spPr>
      </p:pic>
      <p:pic>
        <p:nvPicPr>
          <p:cNvPr id="38" name="Picture 7"/>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853021" y="3645736"/>
            <a:ext cx="1124505" cy="1124505"/>
          </a:xfrm>
          <a:prstGeom prst="rect">
            <a:avLst/>
          </a:prstGeom>
        </p:spPr>
      </p:pic>
      <p:pic>
        <p:nvPicPr>
          <p:cNvPr id="39"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9885475" y="3656406"/>
            <a:ext cx="1168267" cy="1168267"/>
          </a:xfrm>
          <a:prstGeom prst="rect">
            <a:avLst/>
          </a:prstGeom>
        </p:spPr>
      </p:pic>
      <p:sp>
        <p:nvSpPr>
          <p:cNvPr id="2" name="Triangle isòsceles 1"/>
          <p:cNvSpPr/>
          <p:nvPr/>
        </p:nvSpPr>
        <p:spPr>
          <a:xfrm rot="10800000">
            <a:off x="12765141" y="6060148"/>
            <a:ext cx="3667683" cy="792065"/>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pic>
        <p:nvPicPr>
          <p:cNvPr id="40" name="1.png"/>
          <p:cNvPicPr>
            <a:picLocks noChangeAspect="1"/>
          </p:cNvPicPr>
          <p:nvPr/>
        </p:nvPicPr>
        <p:blipFill>
          <a:blip r:embed="rId6" cstate="email">
            <a:extLst>
              <a:ext uri="{28A0092B-C50C-407E-A947-70E740481C1C}">
                <a14:useLocalDpi xmlns:a14="http://schemas.microsoft.com/office/drawing/2010/main" xmlns=""/>
              </a:ext>
            </a:extLst>
          </a:blip>
          <a:stretch>
            <a:fillRect/>
          </a:stretch>
        </p:blipFill>
        <p:spPr>
          <a:xfrm>
            <a:off x="8783173" y="4824673"/>
            <a:ext cx="439332" cy="189251"/>
          </a:xfrm>
          <a:prstGeom prst="rect">
            <a:avLst/>
          </a:prstGeom>
          <a:ln w="12700">
            <a:miter lim="400000"/>
          </a:ln>
        </p:spPr>
      </p:pic>
      <p:pic>
        <p:nvPicPr>
          <p:cNvPr id="41" name="2.png"/>
          <p:cNvPicPr>
            <a:picLocks noChangeAspect="1"/>
          </p:cNvPicPr>
          <p:nvPr/>
        </p:nvPicPr>
        <p:blipFill>
          <a:blip r:embed="rId7" cstate="email">
            <a:extLst>
              <a:ext uri="{28A0092B-C50C-407E-A947-70E740481C1C}">
                <a14:useLocalDpi xmlns:a14="http://schemas.microsoft.com/office/drawing/2010/main" xmlns=""/>
              </a:ext>
            </a:extLst>
          </a:blip>
          <a:stretch>
            <a:fillRect/>
          </a:stretch>
        </p:blipFill>
        <p:spPr>
          <a:xfrm>
            <a:off x="8774331" y="5791182"/>
            <a:ext cx="439332" cy="189251"/>
          </a:xfrm>
          <a:prstGeom prst="rect">
            <a:avLst/>
          </a:prstGeom>
          <a:ln w="12700">
            <a:miter lim="400000"/>
          </a:ln>
        </p:spPr>
      </p:pic>
      <p:sp>
        <p:nvSpPr>
          <p:cNvPr id="34" name="TextBox 39"/>
          <p:cNvSpPr txBox="1"/>
          <p:nvPr/>
        </p:nvSpPr>
        <p:spPr>
          <a:xfrm>
            <a:off x="13182139" y="2134343"/>
            <a:ext cx="2833688" cy="442035"/>
          </a:xfrm>
          <a:prstGeom prst="rect">
            <a:avLst/>
          </a:prstGeom>
          <a:noFill/>
        </p:spPr>
        <p:txBody>
          <a:bodyPr wrap="square" lIns="144000" tIns="36000" rIns="72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24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Es dirigeix a</a:t>
            </a:r>
            <a:endParaRPr kumimoji="0" lang="ca-ES"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31" name="Rectangle 130"/>
          <p:cNvSpPr/>
          <p:nvPr/>
        </p:nvSpPr>
        <p:spPr>
          <a:xfrm>
            <a:off x="3227614" y="2809522"/>
            <a:ext cx="609462" cy="1015663"/>
          </a:xfrm>
          <a:prstGeom prst="rect">
            <a:avLst/>
          </a:prstGeom>
          <a:noFill/>
        </p:spPr>
        <p:txBody>
          <a:bodyPr wrap="none">
            <a:spAutoFit/>
          </a:bodyPr>
          <a:lstStyle/>
          <a:p>
            <a:pPr lvl="0" algn="ctr" defTabSz="1828434">
              <a:defRPr/>
            </a:pPr>
            <a:r>
              <a:rPr lang="ca-ES" sz="60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a:t>
            </a:r>
            <a:endParaRPr lang="ca-ES" sz="48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4" name="TextBox 39"/>
          <p:cNvSpPr txBox="1"/>
          <p:nvPr/>
        </p:nvSpPr>
        <p:spPr>
          <a:xfrm>
            <a:off x="5167025" y="3029861"/>
            <a:ext cx="2496496" cy="503590"/>
          </a:xfrm>
          <a:prstGeom prst="rect">
            <a:avLst/>
          </a:prstGeom>
          <a:solidFill>
            <a:schemeClr val="bg1"/>
          </a:solidFill>
        </p:spPr>
        <p:txBody>
          <a:bodyPr wrap="square" lIns="288000" tIns="36000" rIns="288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14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Què es pot finançar</a:t>
            </a:r>
            <a:endParaRPr kumimoji="0" lang="ca-ES" sz="1400"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32" name="Rectangle 131"/>
          <p:cNvSpPr/>
          <p:nvPr/>
        </p:nvSpPr>
        <p:spPr>
          <a:xfrm>
            <a:off x="7375635" y="2809522"/>
            <a:ext cx="609462" cy="1015663"/>
          </a:xfrm>
          <a:prstGeom prst="rect">
            <a:avLst/>
          </a:prstGeom>
          <a:noFill/>
        </p:spPr>
        <p:txBody>
          <a:bodyPr wrap="none">
            <a:spAutoFit/>
          </a:bodyPr>
          <a:lstStyle/>
          <a:p>
            <a:pPr lvl="0" algn="ctr" defTabSz="1828434">
              <a:defRPr/>
            </a:pPr>
            <a:r>
              <a:rPr lang="ca-ES" sz="60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a:t>
            </a:r>
            <a:endParaRPr lang="ca-ES" sz="48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5" name="TextBox 39"/>
          <p:cNvSpPr txBox="1"/>
          <p:nvPr/>
        </p:nvSpPr>
        <p:spPr>
          <a:xfrm>
            <a:off x="9213663" y="3033646"/>
            <a:ext cx="2496496" cy="503590"/>
          </a:xfrm>
          <a:prstGeom prst="rect">
            <a:avLst/>
          </a:prstGeom>
          <a:solidFill>
            <a:schemeClr val="bg1"/>
          </a:solidFill>
        </p:spPr>
        <p:txBody>
          <a:bodyPr wrap="square" lIns="288000" tIns="36000" rIns="288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14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Què caldrà complir</a:t>
            </a:r>
            <a:endParaRPr kumimoji="0" lang="ca-ES" sz="1400"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33" name="Rectangle 132"/>
          <p:cNvSpPr/>
          <p:nvPr/>
        </p:nvSpPr>
        <p:spPr>
          <a:xfrm>
            <a:off x="11369203" y="2809521"/>
            <a:ext cx="609462" cy="1015663"/>
          </a:xfrm>
          <a:prstGeom prst="rect">
            <a:avLst/>
          </a:prstGeom>
          <a:noFill/>
        </p:spPr>
        <p:txBody>
          <a:bodyPr wrap="none">
            <a:spAutoFit/>
          </a:bodyPr>
          <a:lstStyle/>
          <a:p>
            <a:pPr lvl="0" algn="ctr" defTabSz="1828434">
              <a:defRPr/>
            </a:pPr>
            <a:r>
              <a:rPr lang="ca-ES" sz="60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a:t>
            </a:r>
            <a:endParaRPr lang="ca-ES" sz="48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6" name="object 11"/>
          <p:cNvSpPr/>
          <p:nvPr/>
        </p:nvSpPr>
        <p:spPr>
          <a:xfrm rot="5400000" flipV="1">
            <a:off x="12923063" y="3385961"/>
            <a:ext cx="1465837" cy="216000"/>
          </a:xfrm>
          <a:prstGeom prst="rightArrow">
            <a:avLst/>
          </a:prstGeom>
          <a:solidFill>
            <a:schemeClr val="bg1">
              <a:lumMod val="95000"/>
            </a:schemeClr>
          </a:solidFill>
          <a:ln>
            <a:noFill/>
          </a:ln>
        </p:spPr>
        <p:txBody>
          <a:bodyPr wrap="square" lIns="0" tIns="0" rIns="0" bIns="0" rtlCol="0"/>
          <a:lstStyle/>
          <a:p>
            <a:pPr marL="0" marR="0" lvl="0" indent="0" defTabSz="544222" eaLnBrk="1" fontAlgn="base" latinLnBrk="0" hangingPunct="1">
              <a:lnSpc>
                <a:spcPct val="100000"/>
              </a:lnSpc>
              <a:spcBef>
                <a:spcPct val="0"/>
              </a:spcBef>
              <a:spcAft>
                <a:spcPct val="0"/>
              </a:spcAft>
              <a:buClrTx/>
              <a:buSzTx/>
              <a:buFontTx/>
              <a:buNone/>
              <a:tabLst/>
              <a:defRPr/>
            </a:pPr>
            <a:endParaRPr kumimoji="0" lang="ca-ES" sz="22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37" name="object 11"/>
          <p:cNvSpPr/>
          <p:nvPr/>
        </p:nvSpPr>
        <p:spPr>
          <a:xfrm rot="5400000" flipV="1">
            <a:off x="13862913" y="3385962"/>
            <a:ext cx="1465836" cy="216000"/>
          </a:xfrm>
          <a:prstGeom prst="rightArrow">
            <a:avLst/>
          </a:prstGeom>
          <a:solidFill>
            <a:schemeClr val="bg1">
              <a:lumMod val="95000"/>
            </a:schemeClr>
          </a:solidFill>
          <a:ln>
            <a:noFill/>
          </a:ln>
        </p:spPr>
        <p:txBody>
          <a:bodyPr wrap="square" lIns="0" tIns="0" rIns="0" bIns="0" rtlCol="0"/>
          <a:lstStyle/>
          <a:p>
            <a:pPr marL="0" marR="0" lvl="0" indent="0" defTabSz="544222" eaLnBrk="1" fontAlgn="base" latinLnBrk="0" hangingPunct="1">
              <a:lnSpc>
                <a:spcPct val="100000"/>
              </a:lnSpc>
              <a:spcBef>
                <a:spcPct val="0"/>
              </a:spcBef>
              <a:spcAft>
                <a:spcPct val="0"/>
              </a:spcAft>
              <a:buClrTx/>
              <a:buSzTx/>
              <a:buFontTx/>
              <a:buNone/>
              <a:tabLst/>
              <a:defRPr/>
            </a:pPr>
            <a:endParaRPr kumimoji="0" lang="ca-ES" sz="22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38" name="object 11"/>
          <p:cNvSpPr/>
          <p:nvPr/>
        </p:nvSpPr>
        <p:spPr>
          <a:xfrm rot="5400000" flipV="1">
            <a:off x="14803446" y="3385963"/>
            <a:ext cx="1465836" cy="216000"/>
          </a:xfrm>
          <a:prstGeom prst="rightArrow">
            <a:avLst/>
          </a:prstGeom>
          <a:solidFill>
            <a:schemeClr val="bg1">
              <a:lumMod val="95000"/>
            </a:schemeClr>
          </a:solidFill>
          <a:ln>
            <a:noFill/>
          </a:ln>
        </p:spPr>
        <p:txBody>
          <a:bodyPr wrap="square" lIns="0" tIns="0" rIns="0" bIns="0" rtlCol="0"/>
          <a:lstStyle/>
          <a:p>
            <a:pPr marL="0" marR="0" lvl="0" indent="0" defTabSz="544222" eaLnBrk="1" fontAlgn="base" latinLnBrk="0" hangingPunct="1">
              <a:lnSpc>
                <a:spcPct val="100000"/>
              </a:lnSpc>
              <a:spcBef>
                <a:spcPct val="0"/>
              </a:spcBef>
              <a:spcAft>
                <a:spcPct val="0"/>
              </a:spcAft>
              <a:buClrTx/>
              <a:buSzTx/>
              <a:buFontTx/>
              <a:buNone/>
              <a:tabLst/>
              <a:defRPr/>
            </a:pPr>
            <a:endParaRPr kumimoji="0" lang="ca-ES" sz="22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nvGrpSpPr>
          <p:cNvPr id="65" name="Group 26"/>
          <p:cNvGrpSpPr/>
          <p:nvPr/>
        </p:nvGrpSpPr>
        <p:grpSpPr>
          <a:xfrm>
            <a:off x="13266544" y="3070958"/>
            <a:ext cx="780373" cy="781826"/>
            <a:chOff x="5087238" y="907908"/>
            <a:chExt cx="1386276" cy="1388858"/>
          </a:xfrm>
        </p:grpSpPr>
        <p:sp>
          <p:nvSpPr>
            <p:cNvPr id="66" name="Oval 141"/>
            <p:cNvSpPr>
              <a:spLocks noChangeArrowheads="1"/>
            </p:cNvSpPr>
            <p:nvPr/>
          </p:nvSpPr>
          <p:spPr bwMode="auto">
            <a:xfrm>
              <a:off x="5087238" y="907908"/>
              <a:ext cx="1386276" cy="1387567"/>
            </a:xfrm>
            <a:prstGeom prst="ellipse">
              <a:avLst/>
            </a:prstGeom>
            <a:solidFill>
              <a:srgbClr val="5A498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7" name="Freeform 142"/>
            <p:cNvSpPr>
              <a:spLocks/>
            </p:cNvSpPr>
            <p:nvPr/>
          </p:nvSpPr>
          <p:spPr bwMode="auto">
            <a:xfrm>
              <a:off x="5780376" y="907908"/>
              <a:ext cx="693138" cy="1387567"/>
            </a:xfrm>
            <a:custGeom>
              <a:avLst/>
              <a:gdLst>
                <a:gd name="T0" fmla="*/ 340 w 340"/>
                <a:gd name="T1" fmla="*/ 340 h 680"/>
                <a:gd name="T2" fmla="*/ 0 w 340"/>
                <a:gd name="T3" fmla="*/ 0 h 680"/>
                <a:gd name="T4" fmla="*/ 0 w 340"/>
                <a:gd name="T5" fmla="*/ 680 h 680"/>
                <a:gd name="T6" fmla="*/ 340 w 340"/>
                <a:gd name="T7" fmla="*/ 340 h 680"/>
              </a:gdLst>
              <a:ahLst/>
              <a:cxnLst>
                <a:cxn ang="0">
                  <a:pos x="T0" y="T1"/>
                </a:cxn>
                <a:cxn ang="0">
                  <a:pos x="T2" y="T3"/>
                </a:cxn>
                <a:cxn ang="0">
                  <a:pos x="T4" y="T5"/>
                </a:cxn>
                <a:cxn ang="0">
                  <a:pos x="T6" y="T7"/>
                </a:cxn>
              </a:cxnLst>
              <a:rect l="0" t="0" r="r" b="b"/>
              <a:pathLst>
                <a:path w="340" h="680">
                  <a:moveTo>
                    <a:pt x="340" y="340"/>
                  </a:moveTo>
                  <a:cubicBezTo>
                    <a:pt x="340" y="152"/>
                    <a:pt x="188" y="0"/>
                    <a:pt x="0" y="0"/>
                  </a:cubicBezTo>
                  <a:cubicBezTo>
                    <a:pt x="0" y="680"/>
                    <a:pt x="0" y="680"/>
                    <a:pt x="0" y="680"/>
                  </a:cubicBezTo>
                  <a:cubicBezTo>
                    <a:pt x="188" y="680"/>
                    <a:pt x="340" y="528"/>
                    <a:pt x="340" y="340"/>
                  </a:cubicBezTo>
                  <a:close/>
                </a:path>
              </a:pathLst>
            </a:custGeom>
            <a:solidFill>
              <a:srgbClr val="534378"/>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8" name="Freeform 143"/>
            <p:cNvSpPr>
              <a:spLocks/>
            </p:cNvSpPr>
            <p:nvPr/>
          </p:nvSpPr>
          <p:spPr bwMode="auto">
            <a:xfrm>
              <a:off x="5449941" y="1295136"/>
              <a:ext cx="330435" cy="709918"/>
            </a:xfrm>
            <a:custGeom>
              <a:avLst/>
              <a:gdLst>
                <a:gd name="T0" fmla="*/ 31 w 162"/>
                <a:gd name="T1" fmla="*/ 89 h 348"/>
                <a:gd name="T2" fmla="*/ 2 w 162"/>
                <a:gd name="T3" fmla="*/ 186 h 348"/>
                <a:gd name="T4" fmla="*/ 37 w 162"/>
                <a:gd name="T5" fmla="*/ 256 h 348"/>
                <a:gd name="T6" fmla="*/ 34 w 162"/>
                <a:gd name="T7" fmla="*/ 348 h 348"/>
                <a:gd name="T8" fmla="*/ 162 w 162"/>
                <a:gd name="T9" fmla="*/ 348 h 348"/>
                <a:gd name="T10" fmla="*/ 162 w 162"/>
                <a:gd name="T11" fmla="*/ 0 h 348"/>
                <a:gd name="T12" fmla="*/ 31 w 162"/>
                <a:gd name="T13" fmla="*/ 89 h 348"/>
              </a:gdLst>
              <a:ahLst/>
              <a:cxnLst>
                <a:cxn ang="0">
                  <a:pos x="T0" y="T1"/>
                </a:cxn>
                <a:cxn ang="0">
                  <a:pos x="T2" y="T3"/>
                </a:cxn>
                <a:cxn ang="0">
                  <a:pos x="T4" y="T5"/>
                </a:cxn>
                <a:cxn ang="0">
                  <a:pos x="T6" y="T7"/>
                </a:cxn>
                <a:cxn ang="0">
                  <a:pos x="T8" y="T9"/>
                </a:cxn>
                <a:cxn ang="0">
                  <a:pos x="T10" y="T11"/>
                </a:cxn>
                <a:cxn ang="0">
                  <a:pos x="T12" y="T13"/>
                </a:cxn>
              </a:cxnLst>
              <a:rect l="0" t="0" r="r" b="b"/>
              <a:pathLst>
                <a:path w="162" h="348">
                  <a:moveTo>
                    <a:pt x="31" y="89"/>
                  </a:moveTo>
                  <a:cubicBezTo>
                    <a:pt x="31" y="146"/>
                    <a:pt x="0" y="148"/>
                    <a:pt x="2" y="186"/>
                  </a:cubicBezTo>
                  <a:cubicBezTo>
                    <a:pt x="5" y="227"/>
                    <a:pt x="37" y="227"/>
                    <a:pt x="37" y="256"/>
                  </a:cubicBezTo>
                  <a:cubicBezTo>
                    <a:pt x="37" y="285"/>
                    <a:pt x="7" y="317"/>
                    <a:pt x="34" y="348"/>
                  </a:cubicBezTo>
                  <a:cubicBezTo>
                    <a:pt x="151" y="348"/>
                    <a:pt x="162" y="348"/>
                    <a:pt x="162" y="348"/>
                  </a:cubicBezTo>
                  <a:cubicBezTo>
                    <a:pt x="162" y="0"/>
                    <a:pt x="162" y="0"/>
                    <a:pt x="162" y="0"/>
                  </a:cubicBezTo>
                  <a:lnTo>
                    <a:pt x="31" y="89"/>
                  </a:ln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Freeform 144"/>
            <p:cNvSpPr>
              <a:spLocks/>
            </p:cNvSpPr>
            <p:nvPr/>
          </p:nvSpPr>
          <p:spPr bwMode="auto">
            <a:xfrm>
              <a:off x="5780376" y="1295136"/>
              <a:ext cx="330435" cy="709918"/>
            </a:xfrm>
            <a:custGeom>
              <a:avLst/>
              <a:gdLst>
                <a:gd name="T0" fmla="*/ 131 w 162"/>
                <a:gd name="T1" fmla="*/ 89 h 348"/>
                <a:gd name="T2" fmla="*/ 160 w 162"/>
                <a:gd name="T3" fmla="*/ 186 h 348"/>
                <a:gd name="T4" fmla="*/ 125 w 162"/>
                <a:gd name="T5" fmla="*/ 256 h 348"/>
                <a:gd name="T6" fmla="*/ 128 w 162"/>
                <a:gd name="T7" fmla="*/ 348 h 348"/>
                <a:gd name="T8" fmla="*/ 0 w 162"/>
                <a:gd name="T9" fmla="*/ 348 h 348"/>
                <a:gd name="T10" fmla="*/ 0 w 162"/>
                <a:gd name="T11" fmla="*/ 0 h 348"/>
                <a:gd name="T12" fmla="*/ 131 w 162"/>
                <a:gd name="T13" fmla="*/ 89 h 348"/>
              </a:gdLst>
              <a:ahLst/>
              <a:cxnLst>
                <a:cxn ang="0">
                  <a:pos x="T0" y="T1"/>
                </a:cxn>
                <a:cxn ang="0">
                  <a:pos x="T2" y="T3"/>
                </a:cxn>
                <a:cxn ang="0">
                  <a:pos x="T4" y="T5"/>
                </a:cxn>
                <a:cxn ang="0">
                  <a:pos x="T6" y="T7"/>
                </a:cxn>
                <a:cxn ang="0">
                  <a:pos x="T8" y="T9"/>
                </a:cxn>
                <a:cxn ang="0">
                  <a:pos x="T10" y="T11"/>
                </a:cxn>
                <a:cxn ang="0">
                  <a:pos x="T12" y="T13"/>
                </a:cxn>
              </a:cxnLst>
              <a:rect l="0" t="0" r="r" b="b"/>
              <a:pathLst>
                <a:path w="162" h="348">
                  <a:moveTo>
                    <a:pt x="131" y="89"/>
                  </a:moveTo>
                  <a:cubicBezTo>
                    <a:pt x="131" y="146"/>
                    <a:pt x="162" y="148"/>
                    <a:pt x="160" y="186"/>
                  </a:cubicBezTo>
                  <a:cubicBezTo>
                    <a:pt x="158" y="227"/>
                    <a:pt x="125" y="227"/>
                    <a:pt x="125" y="256"/>
                  </a:cubicBezTo>
                  <a:cubicBezTo>
                    <a:pt x="125" y="285"/>
                    <a:pt x="155" y="317"/>
                    <a:pt x="128" y="348"/>
                  </a:cubicBezTo>
                  <a:cubicBezTo>
                    <a:pt x="11" y="348"/>
                    <a:pt x="0" y="348"/>
                    <a:pt x="0" y="348"/>
                  </a:cubicBezTo>
                  <a:cubicBezTo>
                    <a:pt x="0" y="0"/>
                    <a:pt x="0" y="0"/>
                    <a:pt x="0" y="0"/>
                  </a:cubicBezTo>
                  <a:lnTo>
                    <a:pt x="131" y="89"/>
                  </a:ln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0" name="Oval 145"/>
            <p:cNvSpPr>
              <a:spLocks noChangeArrowheads="1"/>
            </p:cNvSpPr>
            <p:nvPr/>
          </p:nvSpPr>
          <p:spPr bwMode="auto">
            <a:xfrm>
              <a:off x="5478338" y="1055055"/>
              <a:ext cx="607948" cy="605366"/>
            </a:xfrm>
            <a:prstGeom prst="ellipse">
              <a:avLst/>
            </a:pr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146"/>
            <p:cNvSpPr>
              <a:spLocks/>
            </p:cNvSpPr>
            <p:nvPr/>
          </p:nvSpPr>
          <p:spPr bwMode="auto">
            <a:xfrm>
              <a:off x="5679697" y="1785625"/>
              <a:ext cx="203940" cy="511141"/>
            </a:xfrm>
            <a:custGeom>
              <a:avLst/>
              <a:gdLst>
                <a:gd name="T0" fmla="*/ 158 w 158"/>
                <a:gd name="T1" fmla="*/ 172 h 396"/>
                <a:gd name="T2" fmla="*/ 78 w 158"/>
                <a:gd name="T3" fmla="*/ 396 h 396"/>
                <a:gd name="T4" fmla="*/ 0 w 158"/>
                <a:gd name="T5" fmla="*/ 172 h 396"/>
                <a:gd name="T6" fmla="*/ 0 w 158"/>
                <a:gd name="T7" fmla="*/ 0 h 396"/>
                <a:gd name="T8" fmla="*/ 158 w 158"/>
                <a:gd name="T9" fmla="*/ 0 h 396"/>
                <a:gd name="T10" fmla="*/ 158 w 158"/>
                <a:gd name="T11" fmla="*/ 172 h 396"/>
              </a:gdLst>
              <a:ahLst/>
              <a:cxnLst>
                <a:cxn ang="0">
                  <a:pos x="T0" y="T1"/>
                </a:cxn>
                <a:cxn ang="0">
                  <a:pos x="T2" y="T3"/>
                </a:cxn>
                <a:cxn ang="0">
                  <a:pos x="T4" y="T5"/>
                </a:cxn>
                <a:cxn ang="0">
                  <a:pos x="T6" y="T7"/>
                </a:cxn>
                <a:cxn ang="0">
                  <a:pos x="T8" y="T9"/>
                </a:cxn>
                <a:cxn ang="0">
                  <a:pos x="T10" y="T11"/>
                </a:cxn>
              </a:cxnLst>
              <a:rect l="0" t="0" r="r" b="b"/>
              <a:pathLst>
                <a:path w="158" h="396">
                  <a:moveTo>
                    <a:pt x="158" y="172"/>
                  </a:moveTo>
                  <a:lnTo>
                    <a:pt x="78" y="396"/>
                  </a:lnTo>
                  <a:lnTo>
                    <a:pt x="0" y="172"/>
                  </a:lnTo>
                  <a:lnTo>
                    <a:pt x="0" y="0"/>
                  </a:lnTo>
                  <a:lnTo>
                    <a:pt x="158" y="0"/>
                  </a:lnTo>
                  <a:lnTo>
                    <a:pt x="158" y="17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2" name="Freeform 147"/>
            <p:cNvSpPr>
              <a:spLocks/>
            </p:cNvSpPr>
            <p:nvPr/>
          </p:nvSpPr>
          <p:spPr bwMode="auto">
            <a:xfrm>
              <a:off x="5527387" y="1167351"/>
              <a:ext cx="254280" cy="676358"/>
            </a:xfrm>
            <a:custGeom>
              <a:avLst/>
              <a:gdLst>
                <a:gd name="T0" fmla="*/ 125 w 125"/>
                <a:gd name="T1" fmla="*/ 0 h 332"/>
                <a:gd name="T2" fmla="*/ 0 w 125"/>
                <a:gd name="T3" fmla="*/ 157 h 332"/>
                <a:gd name="T4" fmla="*/ 39 w 125"/>
                <a:gd name="T5" fmla="*/ 280 h 332"/>
                <a:gd name="T6" fmla="*/ 125 w 125"/>
                <a:gd name="T7" fmla="*/ 332 h 332"/>
                <a:gd name="T8" fmla="*/ 125 w 125"/>
                <a:gd name="T9" fmla="*/ 0 h 332"/>
              </a:gdLst>
              <a:ahLst/>
              <a:cxnLst>
                <a:cxn ang="0">
                  <a:pos x="T0" y="T1"/>
                </a:cxn>
                <a:cxn ang="0">
                  <a:pos x="T2" y="T3"/>
                </a:cxn>
                <a:cxn ang="0">
                  <a:pos x="T4" y="T5"/>
                </a:cxn>
                <a:cxn ang="0">
                  <a:pos x="T6" y="T7"/>
                </a:cxn>
                <a:cxn ang="0">
                  <a:pos x="T8" y="T9"/>
                </a:cxn>
              </a:cxnLst>
              <a:rect l="0" t="0" r="r" b="b"/>
              <a:pathLst>
                <a:path w="125" h="332">
                  <a:moveTo>
                    <a:pt x="125" y="0"/>
                  </a:moveTo>
                  <a:cubicBezTo>
                    <a:pt x="76" y="0"/>
                    <a:pt x="0" y="28"/>
                    <a:pt x="0" y="157"/>
                  </a:cubicBezTo>
                  <a:cubicBezTo>
                    <a:pt x="0" y="231"/>
                    <a:pt x="29" y="266"/>
                    <a:pt x="39" y="280"/>
                  </a:cubicBezTo>
                  <a:cubicBezTo>
                    <a:pt x="49" y="292"/>
                    <a:pt x="99" y="332"/>
                    <a:pt x="125" y="332"/>
                  </a:cubicBezTo>
                  <a:cubicBezTo>
                    <a:pt x="125" y="202"/>
                    <a:pt x="125" y="0"/>
                    <a:pt x="125" y="0"/>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Freeform 148"/>
            <p:cNvSpPr>
              <a:spLocks/>
            </p:cNvSpPr>
            <p:nvPr/>
          </p:nvSpPr>
          <p:spPr bwMode="auto">
            <a:xfrm>
              <a:off x="5474466" y="1462935"/>
              <a:ext cx="113587" cy="158763"/>
            </a:xfrm>
            <a:custGeom>
              <a:avLst/>
              <a:gdLst>
                <a:gd name="T0" fmla="*/ 2 w 56"/>
                <a:gd name="T1" fmla="*/ 42 h 78"/>
                <a:gd name="T2" fmla="*/ 24 w 56"/>
                <a:gd name="T3" fmla="*/ 2 h 78"/>
                <a:gd name="T4" fmla="*/ 53 w 56"/>
                <a:gd name="T5" fmla="*/ 35 h 78"/>
                <a:gd name="T6" fmla="*/ 31 w 56"/>
                <a:gd name="T7" fmla="*/ 76 h 78"/>
                <a:gd name="T8" fmla="*/ 2 w 56"/>
                <a:gd name="T9" fmla="*/ 42 h 78"/>
              </a:gdLst>
              <a:ahLst/>
              <a:cxnLst>
                <a:cxn ang="0">
                  <a:pos x="T0" y="T1"/>
                </a:cxn>
                <a:cxn ang="0">
                  <a:pos x="T2" y="T3"/>
                </a:cxn>
                <a:cxn ang="0">
                  <a:pos x="T4" y="T5"/>
                </a:cxn>
                <a:cxn ang="0">
                  <a:pos x="T6" y="T7"/>
                </a:cxn>
                <a:cxn ang="0">
                  <a:pos x="T8" y="T9"/>
                </a:cxn>
              </a:cxnLst>
              <a:rect l="0" t="0" r="r" b="b"/>
              <a:pathLst>
                <a:path w="56" h="78">
                  <a:moveTo>
                    <a:pt x="2" y="42"/>
                  </a:moveTo>
                  <a:cubicBezTo>
                    <a:pt x="0" y="22"/>
                    <a:pt x="10" y="4"/>
                    <a:pt x="24" y="2"/>
                  </a:cubicBezTo>
                  <a:cubicBezTo>
                    <a:pt x="38" y="0"/>
                    <a:pt x="51" y="15"/>
                    <a:pt x="53" y="35"/>
                  </a:cubicBezTo>
                  <a:cubicBezTo>
                    <a:pt x="56" y="56"/>
                    <a:pt x="46" y="74"/>
                    <a:pt x="31" y="76"/>
                  </a:cubicBezTo>
                  <a:cubicBezTo>
                    <a:pt x="17" y="78"/>
                    <a:pt x="4" y="63"/>
                    <a:pt x="2" y="42"/>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4" name="Freeform 149"/>
            <p:cNvSpPr>
              <a:spLocks/>
            </p:cNvSpPr>
            <p:nvPr/>
          </p:nvSpPr>
          <p:spPr bwMode="auto">
            <a:xfrm>
              <a:off x="5780376" y="1167351"/>
              <a:ext cx="254280" cy="676358"/>
            </a:xfrm>
            <a:custGeom>
              <a:avLst/>
              <a:gdLst>
                <a:gd name="T0" fmla="*/ 0 w 125"/>
                <a:gd name="T1" fmla="*/ 0 h 332"/>
                <a:gd name="T2" fmla="*/ 125 w 125"/>
                <a:gd name="T3" fmla="*/ 157 h 332"/>
                <a:gd name="T4" fmla="*/ 86 w 125"/>
                <a:gd name="T5" fmla="*/ 280 h 332"/>
                <a:gd name="T6" fmla="*/ 0 w 125"/>
                <a:gd name="T7" fmla="*/ 332 h 332"/>
                <a:gd name="T8" fmla="*/ 0 w 125"/>
                <a:gd name="T9" fmla="*/ 0 h 332"/>
              </a:gdLst>
              <a:ahLst/>
              <a:cxnLst>
                <a:cxn ang="0">
                  <a:pos x="T0" y="T1"/>
                </a:cxn>
                <a:cxn ang="0">
                  <a:pos x="T2" y="T3"/>
                </a:cxn>
                <a:cxn ang="0">
                  <a:pos x="T4" y="T5"/>
                </a:cxn>
                <a:cxn ang="0">
                  <a:pos x="T6" y="T7"/>
                </a:cxn>
                <a:cxn ang="0">
                  <a:pos x="T8" y="T9"/>
                </a:cxn>
              </a:cxnLst>
              <a:rect l="0" t="0" r="r" b="b"/>
              <a:pathLst>
                <a:path w="125" h="332">
                  <a:moveTo>
                    <a:pt x="0" y="0"/>
                  </a:moveTo>
                  <a:cubicBezTo>
                    <a:pt x="49" y="0"/>
                    <a:pt x="125" y="28"/>
                    <a:pt x="125" y="157"/>
                  </a:cubicBezTo>
                  <a:cubicBezTo>
                    <a:pt x="125" y="231"/>
                    <a:pt x="96" y="266"/>
                    <a:pt x="86" y="280"/>
                  </a:cubicBezTo>
                  <a:cubicBezTo>
                    <a:pt x="76" y="292"/>
                    <a:pt x="26" y="332"/>
                    <a:pt x="0" y="332"/>
                  </a:cubicBezTo>
                  <a:cubicBezTo>
                    <a:pt x="0" y="202"/>
                    <a:pt x="0" y="0"/>
                    <a:pt x="0" y="0"/>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5" name="Freeform 150"/>
            <p:cNvSpPr>
              <a:spLocks/>
            </p:cNvSpPr>
            <p:nvPr/>
          </p:nvSpPr>
          <p:spPr bwMode="auto">
            <a:xfrm>
              <a:off x="5976571" y="1462935"/>
              <a:ext cx="113587" cy="158763"/>
            </a:xfrm>
            <a:custGeom>
              <a:avLst/>
              <a:gdLst>
                <a:gd name="T0" fmla="*/ 54 w 56"/>
                <a:gd name="T1" fmla="*/ 42 h 78"/>
                <a:gd name="T2" fmla="*/ 32 w 56"/>
                <a:gd name="T3" fmla="*/ 2 h 78"/>
                <a:gd name="T4" fmla="*/ 2 w 56"/>
                <a:gd name="T5" fmla="*/ 35 h 78"/>
                <a:gd name="T6" fmla="*/ 24 w 56"/>
                <a:gd name="T7" fmla="*/ 76 h 78"/>
                <a:gd name="T8" fmla="*/ 54 w 56"/>
                <a:gd name="T9" fmla="*/ 42 h 78"/>
              </a:gdLst>
              <a:ahLst/>
              <a:cxnLst>
                <a:cxn ang="0">
                  <a:pos x="T0" y="T1"/>
                </a:cxn>
                <a:cxn ang="0">
                  <a:pos x="T2" y="T3"/>
                </a:cxn>
                <a:cxn ang="0">
                  <a:pos x="T4" y="T5"/>
                </a:cxn>
                <a:cxn ang="0">
                  <a:pos x="T6" y="T7"/>
                </a:cxn>
                <a:cxn ang="0">
                  <a:pos x="T8" y="T9"/>
                </a:cxn>
              </a:cxnLst>
              <a:rect l="0" t="0" r="r" b="b"/>
              <a:pathLst>
                <a:path w="56" h="78">
                  <a:moveTo>
                    <a:pt x="54" y="42"/>
                  </a:moveTo>
                  <a:cubicBezTo>
                    <a:pt x="56" y="22"/>
                    <a:pt x="46" y="4"/>
                    <a:pt x="32" y="2"/>
                  </a:cubicBezTo>
                  <a:cubicBezTo>
                    <a:pt x="17" y="0"/>
                    <a:pt x="4" y="15"/>
                    <a:pt x="2" y="35"/>
                  </a:cubicBezTo>
                  <a:cubicBezTo>
                    <a:pt x="0" y="56"/>
                    <a:pt x="10" y="74"/>
                    <a:pt x="24" y="76"/>
                  </a:cubicBezTo>
                  <a:cubicBezTo>
                    <a:pt x="38" y="78"/>
                    <a:pt x="51" y="63"/>
                    <a:pt x="54" y="42"/>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6" name="Freeform 151"/>
            <p:cNvSpPr>
              <a:spLocks/>
            </p:cNvSpPr>
            <p:nvPr/>
          </p:nvSpPr>
          <p:spPr bwMode="auto">
            <a:xfrm>
              <a:off x="5437034" y="1885013"/>
              <a:ext cx="343342" cy="411752"/>
            </a:xfrm>
            <a:custGeom>
              <a:avLst/>
              <a:gdLst>
                <a:gd name="T0" fmla="*/ 168 w 168"/>
                <a:gd name="T1" fmla="*/ 202 h 202"/>
                <a:gd name="T2" fmla="*/ 168 w 168"/>
                <a:gd name="T3" fmla="*/ 66 h 202"/>
                <a:gd name="T4" fmla="*/ 123 w 168"/>
                <a:gd name="T5" fmla="*/ 26 h 202"/>
                <a:gd name="T6" fmla="*/ 119 w 168"/>
                <a:gd name="T7" fmla="*/ 0 h 202"/>
                <a:gd name="T8" fmla="*/ 20 w 168"/>
                <a:gd name="T9" fmla="*/ 56 h 202"/>
                <a:gd name="T10" fmla="*/ 0 w 168"/>
                <a:gd name="T11" fmla="*/ 202 h 202"/>
                <a:gd name="T12" fmla="*/ 168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168" y="202"/>
                  </a:moveTo>
                  <a:cubicBezTo>
                    <a:pt x="168" y="66"/>
                    <a:pt x="168" y="66"/>
                    <a:pt x="168" y="66"/>
                  </a:cubicBezTo>
                  <a:cubicBezTo>
                    <a:pt x="168" y="66"/>
                    <a:pt x="131" y="56"/>
                    <a:pt x="123" y="26"/>
                  </a:cubicBezTo>
                  <a:cubicBezTo>
                    <a:pt x="119" y="12"/>
                    <a:pt x="119" y="0"/>
                    <a:pt x="119" y="0"/>
                  </a:cubicBezTo>
                  <a:cubicBezTo>
                    <a:pt x="119" y="0"/>
                    <a:pt x="38" y="28"/>
                    <a:pt x="20" y="56"/>
                  </a:cubicBezTo>
                  <a:cubicBezTo>
                    <a:pt x="5" y="101"/>
                    <a:pt x="0" y="202"/>
                    <a:pt x="0" y="202"/>
                  </a:cubicBezTo>
                  <a:lnTo>
                    <a:pt x="168" y="20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7" name="Freeform 152"/>
            <p:cNvSpPr>
              <a:spLocks/>
            </p:cNvSpPr>
            <p:nvPr/>
          </p:nvSpPr>
          <p:spPr bwMode="auto">
            <a:xfrm>
              <a:off x="5780376" y="1885013"/>
              <a:ext cx="342051" cy="411752"/>
            </a:xfrm>
            <a:custGeom>
              <a:avLst/>
              <a:gdLst>
                <a:gd name="T0" fmla="*/ 0 w 168"/>
                <a:gd name="T1" fmla="*/ 202 h 202"/>
                <a:gd name="T2" fmla="*/ 0 w 168"/>
                <a:gd name="T3" fmla="*/ 66 h 202"/>
                <a:gd name="T4" fmla="*/ 45 w 168"/>
                <a:gd name="T5" fmla="*/ 26 h 202"/>
                <a:gd name="T6" fmla="*/ 49 w 168"/>
                <a:gd name="T7" fmla="*/ 0 h 202"/>
                <a:gd name="T8" fmla="*/ 149 w 168"/>
                <a:gd name="T9" fmla="*/ 56 h 202"/>
                <a:gd name="T10" fmla="*/ 168 w 168"/>
                <a:gd name="T11" fmla="*/ 202 h 202"/>
                <a:gd name="T12" fmla="*/ 0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0" y="202"/>
                  </a:moveTo>
                  <a:cubicBezTo>
                    <a:pt x="0" y="66"/>
                    <a:pt x="0" y="66"/>
                    <a:pt x="0" y="66"/>
                  </a:cubicBezTo>
                  <a:cubicBezTo>
                    <a:pt x="0" y="66"/>
                    <a:pt x="37" y="56"/>
                    <a:pt x="45" y="26"/>
                  </a:cubicBezTo>
                  <a:cubicBezTo>
                    <a:pt x="49" y="12"/>
                    <a:pt x="49" y="0"/>
                    <a:pt x="49" y="0"/>
                  </a:cubicBezTo>
                  <a:cubicBezTo>
                    <a:pt x="49" y="0"/>
                    <a:pt x="130" y="28"/>
                    <a:pt x="149" y="56"/>
                  </a:cubicBezTo>
                  <a:cubicBezTo>
                    <a:pt x="164" y="101"/>
                    <a:pt x="168" y="202"/>
                    <a:pt x="168" y="202"/>
                  </a:cubicBezTo>
                  <a:lnTo>
                    <a:pt x="0" y="20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8" name="Freeform 153"/>
            <p:cNvSpPr>
              <a:spLocks/>
            </p:cNvSpPr>
            <p:nvPr/>
          </p:nvSpPr>
          <p:spPr bwMode="auto">
            <a:xfrm>
              <a:off x="5713256" y="1699144"/>
              <a:ext cx="138111" cy="52921"/>
            </a:xfrm>
            <a:custGeom>
              <a:avLst/>
              <a:gdLst>
                <a:gd name="T0" fmla="*/ 34 w 68"/>
                <a:gd name="T1" fmla="*/ 26 h 26"/>
                <a:gd name="T2" fmla="*/ 68 w 68"/>
                <a:gd name="T3" fmla="*/ 0 h 26"/>
                <a:gd name="T4" fmla="*/ 0 w 68"/>
                <a:gd name="T5" fmla="*/ 0 h 26"/>
                <a:gd name="T6" fmla="*/ 34 w 68"/>
                <a:gd name="T7" fmla="*/ 26 h 26"/>
              </a:gdLst>
              <a:ahLst/>
              <a:cxnLst>
                <a:cxn ang="0">
                  <a:pos x="T0" y="T1"/>
                </a:cxn>
                <a:cxn ang="0">
                  <a:pos x="T2" y="T3"/>
                </a:cxn>
                <a:cxn ang="0">
                  <a:pos x="T4" y="T5"/>
                </a:cxn>
                <a:cxn ang="0">
                  <a:pos x="T6" y="T7"/>
                </a:cxn>
              </a:cxnLst>
              <a:rect l="0" t="0" r="r" b="b"/>
              <a:pathLst>
                <a:path w="68" h="26">
                  <a:moveTo>
                    <a:pt x="34" y="26"/>
                  </a:moveTo>
                  <a:cubicBezTo>
                    <a:pt x="53" y="26"/>
                    <a:pt x="68" y="14"/>
                    <a:pt x="68" y="0"/>
                  </a:cubicBezTo>
                  <a:cubicBezTo>
                    <a:pt x="0" y="0"/>
                    <a:pt x="0" y="0"/>
                    <a:pt x="0" y="0"/>
                  </a:cubicBezTo>
                  <a:cubicBezTo>
                    <a:pt x="0" y="14"/>
                    <a:pt x="15" y="26"/>
                    <a:pt x="34" y="26"/>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9" name="Freeform 154"/>
            <p:cNvSpPr>
              <a:spLocks/>
            </p:cNvSpPr>
            <p:nvPr/>
          </p:nvSpPr>
          <p:spPr bwMode="auto">
            <a:xfrm>
              <a:off x="5527387" y="1885013"/>
              <a:ext cx="252989" cy="411752"/>
            </a:xfrm>
            <a:custGeom>
              <a:avLst/>
              <a:gdLst>
                <a:gd name="T0" fmla="*/ 124 w 124"/>
                <a:gd name="T1" fmla="*/ 148 h 202"/>
                <a:gd name="T2" fmla="*/ 75 w 124"/>
                <a:gd name="T3" fmla="*/ 0 h 202"/>
                <a:gd name="T4" fmla="*/ 42 w 124"/>
                <a:gd name="T5" fmla="*/ 13 h 202"/>
                <a:gd name="T6" fmla="*/ 0 w 124"/>
                <a:gd name="T7" fmla="*/ 202 h 202"/>
                <a:gd name="T8" fmla="*/ 124 w 124"/>
                <a:gd name="T9" fmla="*/ 202 h 202"/>
                <a:gd name="T10" fmla="*/ 124 w 124"/>
                <a:gd name="T11" fmla="*/ 148 h 202"/>
              </a:gdLst>
              <a:ahLst/>
              <a:cxnLst>
                <a:cxn ang="0">
                  <a:pos x="T0" y="T1"/>
                </a:cxn>
                <a:cxn ang="0">
                  <a:pos x="T2" y="T3"/>
                </a:cxn>
                <a:cxn ang="0">
                  <a:pos x="T4" y="T5"/>
                </a:cxn>
                <a:cxn ang="0">
                  <a:pos x="T6" y="T7"/>
                </a:cxn>
                <a:cxn ang="0">
                  <a:pos x="T8" y="T9"/>
                </a:cxn>
                <a:cxn ang="0">
                  <a:pos x="T10" y="T11"/>
                </a:cxn>
              </a:cxnLst>
              <a:rect l="0" t="0" r="r" b="b"/>
              <a:pathLst>
                <a:path w="124" h="202">
                  <a:moveTo>
                    <a:pt x="124" y="148"/>
                  </a:moveTo>
                  <a:cubicBezTo>
                    <a:pt x="124" y="148"/>
                    <a:pt x="88" y="59"/>
                    <a:pt x="75" y="0"/>
                  </a:cubicBezTo>
                  <a:cubicBezTo>
                    <a:pt x="61" y="6"/>
                    <a:pt x="50" y="9"/>
                    <a:pt x="42" y="13"/>
                  </a:cubicBezTo>
                  <a:cubicBezTo>
                    <a:pt x="2" y="98"/>
                    <a:pt x="0" y="202"/>
                    <a:pt x="0" y="202"/>
                  </a:cubicBezTo>
                  <a:cubicBezTo>
                    <a:pt x="124" y="202"/>
                    <a:pt x="124" y="202"/>
                    <a:pt x="124" y="202"/>
                  </a:cubicBezTo>
                  <a:lnTo>
                    <a:pt x="124" y="148"/>
                  </a:lnTo>
                  <a:close/>
                </a:path>
              </a:pathLst>
            </a:custGeom>
            <a:solidFill>
              <a:srgbClr val="EB1A3A"/>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0" name="Freeform 155"/>
            <p:cNvSpPr>
              <a:spLocks/>
            </p:cNvSpPr>
            <p:nvPr/>
          </p:nvSpPr>
          <p:spPr bwMode="auto">
            <a:xfrm>
              <a:off x="5781667" y="1885013"/>
              <a:ext cx="252989" cy="411752"/>
            </a:xfrm>
            <a:custGeom>
              <a:avLst/>
              <a:gdLst>
                <a:gd name="T0" fmla="*/ 0 w 124"/>
                <a:gd name="T1" fmla="*/ 148 h 202"/>
                <a:gd name="T2" fmla="*/ 49 w 124"/>
                <a:gd name="T3" fmla="*/ 0 h 202"/>
                <a:gd name="T4" fmla="*/ 82 w 124"/>
                <a:gd name="T5" fmla="*/ 13 h 202"/>
                <a:gd name="T6" fmla="*/ 124 w 124"/>
                <a:gd name="T7" fmla="*/ 202 h 202"/>
                <a:gd name="T8" fmla="*/ 0 w 124"/>
                <a:gd name="T9" fmla="*/ 202 h 202"/>
                <a:gd name="T10" fmla="*/ 0 w 124"/>
                <a:gd name="T11" fmla="*/ 148 h 202"/>
              </a:gdLst>
              <a:ahLst/>
              <a:cxnLst>
                <a:cxn ang="0">
                  <a:pos x="T0" y="T1"/>
                </a:cxn>
                <a:cxn ang="0">
                  <a:pos x="T2" y="T3"/>
                </a:cxn>
                <a:cxn ang="0">
                  <a:pos x="T4" y="T5"/>
                </a:cxn>
                <a:cxn ang="0">
                  <a:pos x="T6" y="T7"/>
                </a:cxn>
                <a:cxn ang="0">
                  <a:pos x="T8" y="T9"/>
                </a:cxn>
                <a:cxn ang="0">
                  <a:pos x="T10" y="T11"/>
                </a:cxn>
              </a:cxnLst>
              <a:rect l="0" t="0" r="r" b="b"/>
              <a:pathLst>
                <a:path w="124" h="202">
                  <a:moveTo>
                    <a:pt x="0" y="148"/>
                  </a:moveTo>
                  <a:cubicBezTo>
                    <a:pt x="0" y="148"/>
                    <a:pt x="35" y="59"/>
                    <a:pt x="49" y="0"/>
                  </a:cubicBezTo>
                  <a:cubicBezTo>
                    <a:pt x="62" y="6"/>
                    <a:pt x="73" y="9"/>
                    <a:pt x="82" y="13"/>
                  </a:cubicBezTo>
                  <a:cubicBezTo>
                    <a:pt x="122" y="98"/>
                    <a:pt x="124" y="202"/>
                    <a:pt x="124" y="202"/>
                  </a:cubicBezTo>
                  <a:cubicBezTo>
                    <a:pt x="0" y="202"/>
                    <a:pt x="0" y="202"/>
                    <a:pt x="0" y="202"/>
                  </a:cubicBezTo>
                  <a:lnTo>
                    <a:pt x="0" y="148"/>
                  </a:lnTo>
                  <a:close/>
                </a:path>
              </a:pathLst>
            </a:custGeom>
            <a:solidFill>
              <a:srgbClr val="C5132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1" name="Freeform 156"/>
            <p:cNvSpPr>
              <a:spLocks/>
            </p:cNvSpPr>
            <p:nvPr/>
          </p:nvSpPr>
          <p:spPr bwMode="auto">
            <a:xfrm>
              <a:off x="5465430" y="1091196"/>
              <a:ext cx="473709" cy="432405"/>
            </a:xfrm>
            <a:custGeom>
              <a:avLst/>
              <a:gdLst>
                <a:gd name="T0" fmla="*/ 148 w 232"/>
                <a:gd name="T1" fmla="*/ 0 h 212"/>
                <a:gd name="T2" fmla="*/ 33 w 232"/>
                <a:gd name="T3" fmla="*/ 113 h 212"/>
                <a:gd name="T4" fmla="*/ 60 w 232"/>
                <a:gd name="T5" fmla="*/ 212 h 212"/>
                <a:gd name="T6" fmla="*/ 60 w 232"/>
                <a:gd name="T7" fmla="*/ 190 h 212"/>
                <a:gd name="T8" fmla="*/ 129 w 232"/>
                <a:gd name="T9" fmla="*/ 139 h 212"/>
                <a:gd name="T10" fmla="*/ 208 w 232"/>
                <a:gd name="T11" fmla="*/ 87 h 212"/>
                <a:gd name="T12" fmla="*/ 148 w 232"/>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232" h="212">
                  <a:moveTo>
                    <a:pt x="148" y="0"/>
                  </a:moveTo>
                  <a:cubicBezTo>
                    <a:pt x="59" y="0"/>
                    <a:pt x="33" y="78"/>
                    <a:pt x="33" y="113"/>
                  </a:cubicBezTo>
                  <a:cubicBezTo>
                    <a:pt x="0" y="158"/>
                    <a:pt x="35" y="198"/>
                    <a:pt x="60" y="212"/>
                  </a:cubicBezTo>
                  <a:cubicBezTo>
                    <a:pt x="60" y="204"/>
                    <a:pt x="60" y="201"/>
                    <a:pt x="60" y="190"/>
                  </a:cubicBezTo>
                  <a:cubicBezTo>
                    <a:pt x="60" y="161"/>
                    <a:pt x="87" y="134"/>
                    <a:pt x="129" y="139"/>
                  </a:cubicBezTo>
                  <a:cubicBezTo>
                    <a:pt x="165" y="143"/>
                    <a:pt x="189" y="122"/>
                    <a:pt x="208" y="87"/>
                  </a:cubicBezTo>
                  <a:cubicBezTo>
                    <a:pt x="232" y="39"/>
                    <a:pt x="202" y="0"/>
                    <a:pt x="148" y="0"/>
                  </a:cubicBez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2" name="Freeform 157"/>
            <p:cNvSpPr>
              <a:spLocks/>
            </p:cNvSpPr>
            <p:nvPr/>
          </p:nvSpPr>
          <p:spPr bwMode="auto">
            <a:xfrm>
              <a:off x="5883637" y="1122174"/>
              <a:ext cx="189742" cy="344633"/>
            </a:xfrm>
            <a:custGeom>
              <a:avLst/>
              <a:gdLst>
                <a:gd name="T0" fmla="*/ 0 w 93"/>
                <a:gd name="T1" fmla="*/ 57 h 169"/>
                <a:gd name="T2" fmla="*/ 77 w 93"/>
                <a:gd name="T3" fmla="*/ 169 h 169"/>
                <a:gd name="T4" fmla="*/ 77 w 93"/>
                <a:gd name="T5" fmla="*/ 70 h 169"/>
                <a:gd name="T6" fmla="*/ 0 w 93"/>
                <a:gd name="T7" fmla="*/ 0 h 169"/>
                <a:gd name="T8" fmla="*/ 0 w 93"/>
                <a:gd name="T9" fmla="*/ 57 h 169"/>
              </a:gdLst>
              <a:ahLst/>
              <a:cxnLst>
                <a:cxn ang="0">
                  <a:pos x="T0" y="T1"/>
                </a:cxn>
                <a:cxn ang="0">
                  <a:pos x="T2" y="T3"/>
                </a:cxn>
                <a:cxn ang="0">
                  <a:pos x="T4" y="T5"/>
                </a:cxn>
                <a:cxn ang="0">
                  <a:pos x="T6" y="T7"/>
                </a:cxn>
                <a:cxn ang="0">
                  <a:pos x="T8" y="T9"/>
                </a:cxn>
              </a:cxnLst>
              <a:rect l="0" t="0" r="r" b="b"/>
              <a:pathLst>
                <a:path w="93" h="169">
                  <a:moveTo>
                    <a:pt x="0" y="57"/>
                  </a:moveTo>
                  <a:cubicBezTo>
                    <a:pt x="0" y="57"/>
                    <a:pt x="20" y="141"/>
                    <a:pt x="77" y="169"/>
                  </a:cubicBezTo>
                  <a:cubicBezTo>
                    <a:pt x="87" y="93"/>
                    <a:pt x="93" y="109"/>
                    <a:pt x="77" y="70"/>
                  </a:cubicBezTo>
                  <a:cubicBezTo>
                    <a:pt x="61" y="30"/>
                    <a:pt x="0" y="0"/>
                    <a:pt x="0" y="0"/>
                  </a:cubicBezTo>
                  <a:lnTo>
                    <a:pt x="0" y="57"/>
                  </a:ln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83" name="Group 44"/>
          <p:cNvGrpSpPr/>
          <p:nvPr/>
        </p:nvGrpSpPr>
        <p:grpSpPr>
          <a:xfrm>
            <a:off x="15151436" y="3070958"/>
            <a:ext cx="781099" cy="781826"/>
            <a:chOff x="3429902" y="885965"/>
            <a:chExt cx="1387567" cy="1388858"/>
          </a:xfrm>
        </p:grpSpPr>
        <p:sp>
          <p:nvSpPr>
            <p:cNvPr id="84" name="Oval 158"/>
            <p:cNvSpPr>
              <a:spLocks noChangeArrowheads="1"/>
            </p:cNvSpPr>
            <p:nvPr/>
          </p:nvSpPr>
          <p:spPr bwMode="auto">
            <a:xfrm>
              <a:off x="3429902" y="885965"/>
              <a:ext cx="1387567" cy="1386276"/>
            </a:xfrm>
            <a:prstGeom prst="ellipse">
              <a:avLst/>
            </a:prstGeom>
            <a:solidFill>
              <a:srgbClr val="6C962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5" name="Freeform 159"/>
            <p:cNvSpPr>
              <a:spLocks/>
            </p:cNvSpPr>
            <p:nvPr/>
          </p:nvSpPr>
          <p:spPr bwMode="auto">
            <a:xfrm>
              <a:off x="4124331" y="885965"/>
              <a:ext cx="693138" cy="1386276"/>
            </a:xfrm>
            <a:custGeom>
              <a:avLst/>
              <a:gdLst>
                <a:gd name="T0" fmla="*/ 340 w 340"/>
                <a:gd name="T1" fmla="*/ 340 h 680"/>
                <a:gd name="T2" fmla="*/ 0 w 340"/>
                <a:gd name="T3" fmla="*/ 0 h 680"/>
                <a:gd name="T4" fmla="*/ 0 w 340"/>
                <a:gd name="T5" fmla="*/ 680 h 680"/>
                <a:gd name="T6" fmla="*/ 340 w 340"/>
                <a:gd name="T7" fmla="*/ 340 h 680"/>
              </a:gdLst>
              <a:ahLst/>
              <a:cxnLst>
                <a:cxn ang="0">
                  <a:pos x="T0" y="T1"/>
                </a:cxn>
                <a:cxn ang="0">
                  <a:pos x="T2" y="T3"/>
                </a:cxn>
                <a:cxn ang="0">
                  <a:pos x="T4" y="T5"/>
                </a:cxn>
                <a:cxn ang="0">
                  <a:pos x="T6" y="T7"/>
                </a:cxn>
              </a:cxnLst>
              <a:rect l="0" t="0" r="r" b="b"/>
              <a:pathLst>
                <a:path w="340" h="680">
                  <a:moveTo>
                    <a:pt x="340" y="340"/>
                  </a:moveTo>
                  <a:cubicBezTo>
                    <a:pt x="340" y="152"/>
                    <a:pt x="188" y="0"/>
                    <a:pt x="0" y="0"/>
                  </a:cubicBezTo>
                  <a:cubicBezTo>
                    <a:pt x="0" y="680"/>
                    <a:pt x="0" y="680"/>
                    <a:pt x="0" y="680"/>
                  </a:cubicBezTo>
                  <a:cubicBezTo>
                    <a:pt x="188" y="680"/>
                    <a:pt x="340" y="528"/>
                    <a:pt x="340" y="340"/>
                  </a:cubicBezTo>
                  <a:close/>
                </a:path>
              </a:pathLst>
            </a:custGeom>
            <a:solidFill>
              <a:srgbClr val="678E23"/>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6" name="Freeform 160"/>
            <p:cNvSpPr>
              <a:spLocks/>
            </p:cNvSpPr>
            <p:nvPr/>
          </p:nvSpPr>
          <p:spPr bwMode="auto">
            <a:xfrm>
              <a:off x="3826165" y="1034402"/>
              <a:ext cx="595040" cy="731861"/>
            </a:xfrm>
            <a:custGeom>
              <a:avLst/>
              <a:gdLst>
                <a:gd name="T0" fmla="*/ 292 w 292"/>
                <a:gd name="T1" fmla="*/ 278 h 359"/>
                <a:gd name="T2" fmla="*/ 146 w 292"/>
                <a:gd name="T3" fmla="*/ 317 h 359"/>
                <a:gd name="T4" fmla="*/ 146 w 292"/>
                <a:gd name="T5" fmla="*/ 317 h 359"/>
                <a:gd name="T6" fmla="*/ 0 w 292"/>
                <a:gd name="T7" fmla="*/ 278 h 359"/>
                <a:gd name="T8" fmla="*/ 0 w 292"/>
                <a:gd name="T9" fmla="*/ 146 h 359"/>
                <a:gd name="T10" fmla="*/ 146 w 292"/>
                <a:gd name="T11" fmla="*/ 0 h 359"/>
                <a:gd name="T12" fmla="*/ 146 w 292"/>
                <a:gd name="T13" fmla="*/ 0 h 359"/>
                <a:gd name="T14" fmla="*/ 292 w 292"/>
                <a:gd name="T15" fmla="*/ 146 h 359"/>
                <a:gd name="T16" fmla="*/ 292 w 292"/>
                <a:gd name="T17" fmla="*/ 278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2" h="359">
                  <a:moveTo>
                    <a:pt x="292" y="278"/>
                  </a:moveTo>
                  <a:cubicBezTo>
                    <a:pt x="292" y="359"/>
                    <a:pt x="227" y="317"/>
                    <a:pt x="146" y="317"/>
                  </a:cubicBezTo>
                  <a:cubicBezTo>
                    <a:pt x="146" y="317"/>
                    <a:pt x="146" y="317"/>
                    <a:pt x="146" y="317"/>
                  </a:cubicBezTo>
                  <a:cubicBezTo>
                    <a:pt x="65" y="317"/>
                    <a:pt x="0" y="359"/>
                    <a:pt x="0" y="278"/>
                  </a:cubicBezTo>
                  <a:cubicBezTo>
                    <a:pt x="0" y="146"/>
                    <a:pt x="0" y="146"/>
                    <a:pt x="0" y="146"/>
                  </a:cubicBezTo>
                  <a:cubicBezTo>
                    <a:pt x="0" y="66"/>
                    <a:pt x="65" y="0"/>
                    <a:pt x="146" y="0"/>
                  </a:cubicBezTo>
                  <a:cubicBezTo>
                    <a:pt x="146" y="0"/>
                    <a:pt x="146" y="0"/>
                    <a:pt x="146" y="0"/>
                  </a:cubicBezTo>
                  <a:cubicBezTo>
                    <a:pt x="227" y="0"/>
                    <a:pt x="292" y="66"/>
                    <a:pt x="292" y="146"/>
                  </a:cubicBezTo>
                  <a:lnTo>
                    <a:pt x="292" y="278"/>
                  </a:ln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7" name="Oval 161"/>
            <p:cNvSpPr>
              <a:spLocks noChangeArrowheads="1"/>
            </p:cNvSpPr>
            <p:nvPr/>
          </p:nvSpPr>
          <p:spPr bwMode="auto">
            <a:xfrm>
              <a:off x="3822293" y="1031821"/>
              <a:ext cx="605366" cy="606657"/>
            </a:xfrm>
            <a:prstGeom prst="ellipse">
              <a:avLst/>
            </a:pr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8" name="Freeform 162"/>
            <p:cNvSpPr>
              <a:spLocks/>
            </p:cNvSpPr>
            <p:nvPr/>
          </p:nvSpPr>
          <p:spPr bwMode="auto">
            <a:xfrm>
              <a:off x="4023652" y="1762391"/>
              <a:ext cx="202649" cy="512432"/>
            </a:xfrm>
            <a:custGeom>
              <a:avLst/>
              <a:gdLst>
                <a:gd name="T0" fmla="*/ 157 w 157"/>
                <a:gd name="T1" fmla="*/ 173 h 397"/>
                <a:gd name="T2" fmla="*/ 78 w 157"/>
                <a:gd name="T3" fmla="*/ 397 h 397"/>
                <a:gd name="T4" fmla="*/ 0 w 157"/>
                <a:gd name="T5" fmla="*/ 173 h 397"/>
                <a:gd name="T6" fmla="*/ 0 w 157"/>
                <a:gd name="T7" fmla="*/ 0 h 397"/>
                <a:gd name="T8" fmla="*/ 157 w 157"/>
                <a:gd name="T9" fmla="*/ 0 h 397"/>
                <a:gd name="T10" fmla="*/ 157 w 157"/>
                <a:gd name="T11" fmla="*/ 173 h 397"/>
              </a:gdLst>
              <a:ahLst/>
              <a:cxnLst>
                <a:cxn ang="0">
                  <a:pos x="T0" y="T1"/>
                </a:cxn>
                <a:cxn ang="0">
                  <a:pos x="T2" y="T3"/>
                </a:cxn>
                <a:cxn ang="0">
                  <a:pos x="T4" y="T5"/>
                </a:cxn>
                <a:cxn ang="0">
                  <a:pos x="T6" y="T7"/>
                </a:cxn>
                <a:cxn ang="0">
                  <a:pos x="T8" y="T9"/>
                </a:cxn>
                <a:cxn ang="0">
                  <a:pos x="T10" y="T11"/>
                </a:cxn>
              </a:cxnLst>
              <a:rect l="0" t="0" r="r" b="b"/>
              <a:pathLst>
                <a:path w="157" h="397">
                  <a:moveTo>
                    <a:pt x="157" y="173"/>
                  </a:moveTo>
                  <a:lnTo>
                    <a:pt x="78" y="397"/>
                  </a:lnTo>
                  <a:lnTo>
                    <a:pt x="0" y="173"/>
                  </a:lnTo>
                  <a:lnTo>
                    <a:pt x="0" y="0"/>
                  </a:lnTo>
                  <a:lnTo>
                    <a:pt x="157" y="0"/>
                  </a:lnTo>
                  <a:lnTo>
                    <a:pt x="157" y="173"/>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9" name="Freeform 163"/>
            <p:cNvSpPr>
              <a:spLocks/>
            </p:cNvSpPr>
            <p:nvPr/>
          </p:nvSpPr>
          <p:spPr bwMode="auto">
            <a:xfrm>
              <a:off x="3871342" y="1146699"/>
              <a:ext cx="254280" cy="675067"/>
            </a:xfrm>
            <a:custGeom>
              <a:avLst/>
              <a:gdLst>
                <a:gd name="T0" fmla="*/ 125 w 125"/>
                <a:gd name="T1" fmla="*/ 0 h 331"/>
                <a:gd name="T2" fmla="*/ 0 w 125"/>
                <a:gd name="T3" fmla="*/ 156 h 331"/>
                <a:gd name="T4" fmla="*/ 39 w 125"/>
                <a:gd name="T5" fmla="*/ 279 h 331"/>
                <a:gd name="T6" fmla="*/ 125 w 125"/>
                <a:gd name="T7" fmla="*/ 331 h 331"/>
                <a:gd name="T8" fmla="*/ 125 w 125"/>
                <a:gd name="T9" fmla="*/ 0 h 331"/>
              </a:gdLst>
              <a:ahLst/>
              <a:cxnLst>
                <a:cxn ang="0">
                  <a:pos x="T0" y="T1"/>
                </a:cxn>
                <a:cxn ang="0">
                  <a:pos x="T2" y="T3"/>
                </a:cxn>
                <a:cxn ang="0">
                  <a:pos x="T4" y="T5"/>
                </a:cxn>
                <a:cxn ang="0">
                  <a:pos x="T6" y="T7"/>
                </a:cxn>
                <a:cxn ang="0">
                  <a:pos x="T8" y="T9"/>
                </a:cxn>
              </a:cxnLst>
              <a:rect l="0" t="0" r="r" b="b"/>
              <a:pathLst>
                <a:path w="125" h="331">
                  <a:moveTo>
                    <a:pt x="125" y="0"/>
                  </a:moveTo>
                  <a:cubicBezTo>
                    <a:pt x="76" y="0"/>
                    <a:pt x="0" y="27"/>
                    <a:pt x="0" y="156"/>
                  </a:cubicBezTo>
                  <a:cubicBezTo>
                    <a:pt x="0" y="230"/>
                    <a:pt x="29" y="265"/>
                    <a:pt x="39" y="279"/>
                  </a:cubicBezTo>
                  <a:cubicBezTo>
                    <a:pt x="49" y="291"/>
                    <a:pt x="99" y="331"/>
                    <a:pt x="125" y="331"/>
                  </a:cubicBezTo>
                  <a:cubicBezTo>
                    <a:pt x="125" y="201"/>
                    <a:pt x="125" y="0"/>
                    <a:pt x="125" y="0"/>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0" name="Freeform 164"/>
            <p:cNvSpPr>
              <a:spLocks/>
            </p:cNvSpPr>
            <p:nvPr/>
          </p:nvSpPr>
          <p:spPr bwMode="auto">
            <a:xfrm>
              <a:off x="3818421" y="1439701"/>
              <a:ext cx="111005" cy="160054"/>
            </a:xfrm>
            <a:custGeom>
              <a:avLst/>
              <a:gdLst>
                <a:gd name="T0" fmla="*/ 2 w 55"/>
                <a:gd name="T1" fmla="*/ 42 h 78"/>
                <a:gd name="T2" fmla="*/ 24 w 55"/>
                <a:gd name="T3" fmla="*/ 2 h 78"/>
                <a:gd name="T4" fmla="*/ 53 w 55"/>
                <a:gd name="T5" fmla="*/ 35 h 78"/>
                <a:gd name="T6" fmla="*/ 31 w 55"/>
                <a:gd name="T7" fmla="*/ 76 h 78"/>
                <a:gd name="T8" fmla="*/ 2 w 55"/>
                <a:gd name="T9" fmla="*/ 42 h 78"/>
              </a:gdLst>
              <a:ahLst/>
              <a:cxnLst>
                <a:cxn ang="0">
                  <a:pos x="T0" y="T1"/>
                </a:cxn>
                <a:cxn ang="0">
                  <a:pos x="T2" y="T3"/>
                </a:cxn>
                <a:cxn ang="0">
                  <a:pos x="T4" y="T5"/>
                </a:cxn>
                <a:cxn ang="0">
                  <a:pos x="T6" y="T7"/>
                </a:cxn>
                <a:cxn ang="0">
                  <a:pos x="T8" y="T9"/>
                </a:cxn>
              </a:cxnLst>
              <a:rect l="0" t="0" r="r" b="b"/>
              <a:pathLst>
                <a:path w="55" h="78">
                  <a:moveTo>
                    <a:pt x="2" y="42"/>
                  </a:moveTo>
                  <a:cubicBezTo>
                    <a:pt x="0" y="22"/>
                    <a:pt x="9" y="4"/>
                    <a:pt x="24" y="2"/>
                  </a:cubicBezTo>
                  <a:cubicBezTo>
                    <a:pt x="38" y="0"/>
                    <a:pt x="51" y="15"/>
                    <a:pt x="53" y="35"/>
                  </a:cubicBezTo>
                  <a:cubicBezTo>
                    <a:pt x="55" y="56"/>
                    <a:pt x="46" y="74"/>
                    <a:pt x="31" y="76"/>
                  </a:cubicBezTo>
                  <a:cubicBezTo>
                    <a:pt x="17" y="78"/>
                    <a:pt x="4" y="63"/>
                    <a:pt x="2" y="42"/>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1" name="Freeform 165"/>
            <p:cNvSpPr>
              <a:spLocks/>
            </p:cNvSpPr>
            <p:nvPr/>
          </p:nvSpPr>
          <p:spPr bwMode="auto">
            <a:xfrm>
              <a:off x="4124331" y="1146699"/>
              <a:ext cx="254280" cy="675067"/>
            </a:xfrm>
            <a:custGeom>
              <a:avLst/>
              <a:gdLst>
                <a:gd name="T0" fmla="*/ 0 w 125"/>
                <a:gd name="T1" fmla="*/ 0 h 331"/>
                <a:gd name="T2" fmla="*/ 125 w 125"/>
                <a:gd name="T3" fmla="*/ 156 h 331"/>
                <a:gd name="T4" fmla="*/ 85 w 125"/>
                <a:gd name="T5" fmla="*/ 279 h 331"/>
                <a:gd name="T6" fmla="*/ 0 w 125"/>
                <a:gd name="T7" fmla="*/ 331 h 331"/>
                <a:gd name="T8" fmla="*/ 0 w 125"/>
                <a:gd name="T9" fmla="*/ 0 h 331"/>
              </a:gdLst>
              <a:ahLst/>
              <a:cxnLst>
                <a:cxn ang="0">
                  <a:pos x="T0" y="T1"/>
                </a:cxn>
                <a:cxn ang="0">
                  <a:pos x="T2" y="T3"/>
                </a:cxn>
                <a:cxn ang="0">
                  <a:pos x="T4" y="T5"/>
                </a:cxn>
                <a:cxn ang="0">
                  <a:pos x="T6" y="T7"/>
                </a:cxn>
                <a:cxn ang="0">
                  <a:pos x="T8" y="T9"/>
                </a:cxn>
              </a:cxnLst>
              <a:rect l="0" t="0" r="r" b="b"/>
              <a:pathLst>
                <a:path w="125" h="331">
                  <a:moveTo>
                    <a:pt x="0" y="0"/>
                  </a:moveTo>
                  <a:cubicBezTo>
                    <a:pt x="49" y="0"/>
                    <a:pt x="125" y="27"/>
                    <a:pt x="125" y="156"/>
                  </a:cubicBezTo>
                  <a:cubicBezTo>
                    <a:pt x="125" y="230"/>
                    <a:pt x="96" y="265"/>
                    <a:pt x="85" y="279"/>
                  </a:cubicBezTo>
                  <a:cubicBezTo>
                    <a:pt x="76" y="291"/>
                    <a:pt x="26" y="331"/>
                    <a:pt x="0" y="331"/>
                  </a:cubicBezTo>
                  <a:cubicBezTo>
                    <a:pt x="0" y="201"/>
                    <a:pt x="0" y="0"/>
                    <a:pt x="0" y="0"/>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2" name="Freeform 166"/>
            <p:cNvSpPr>
              <a:spLocks/>
            </p:cNvSpPr>
            <p:nvPr/>
          </p:nvSpPr>
          <p:spPr bwMode="auto">
            <a:xfrm>
              <a:off x="4319236" y="1439701"/>
              <a:ext cx="114878" cy="160054"/>
            </a:xfrm>
            <a:custGeom>
              <a:avLst/>
              <a:gdLst>
                <a:gd name="T0" fmla="*/ 53 w 56"/>
                <a:gd name="T1" fmla="*/ 42 h 78"/>
                <a:gd name="T2" fmla="*/ 32 w 56"/>
                <a:gd name="T3" fmla="*/ 2 h 78"/>
                <a:gd name="T4" fmla="*/ 2 w 56"/>
                <a:gd name="T5" fmla="*/ 35 h 78"/>
                <a:gd name="T6" fmla="*/ 24 w 56"/>
                <a:gd name="T7" fmla="*/ 76 h 78"/>
                <a:gd name="T8" fmla="*/ 53 w 56"/>
                <a:gd name="T9" fmla="*/ 42 h 78"/>
              </a:gdLst>
              <a:ahLst/>
              <a:cxnLst>
                <a:cxn ang="0">
                  <a:pos x="T0" y="T1"/>
                </a:cxn>
                <a:cxn ang="0">
                  <a:pos x="T2" y="T3"/>
                </a:cxn>
                <a:cxn ang="0">
                  <a:pos x="T4" y="T5"/>
                </a:cxn>
                <a:cxn ang="0">
                  <a:pos x="T6" y="T7"/>
                </a:cxn>
                <a:cxn ang="0">
                  <a:pos x="T8" y="T9"/>
                </a:cxn>
              </a:cxnLst>
              <a:rect l="0" t="0" r="r" b="b"/>
              <a:pathLst>
                <a:path w="56" h="78">
                  <a:moveTo>
                    <a:pt x="53" y="42"/>
                  </a:moveTo>
                  <a:cubicBezTo>
                    <a:pt x="56" y="22"/>
                    <a:pt x="46" y="4"/>
                    <a:pt x="32" y="2"/>
                  </a:cubicBezTo>
                  <a:cubicBezTo>
                    <a:pt x="17" y="0"/>
                    <a:pt x="4" y="15"/>
                    <a:pt x="2" y="35"/>
                  </a:cubicBezTo>
                  <a:cubicBezTo>
                    <a:pt x="0" y="56"/>
                    <a:pt x="10" y="74"/>
                    <a:pt x="24" y="76"/>
                  </a:cubicBezTo>
                  <a:cubicBezTo>
                    <a:pt x="38" y="78"/>
                    <a:pt x="51" y="63"/>
                    <a:pt x="53" y="42"/>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3" name="Freeform 167"/>
            <p:cNvSpPr>
              <a:spLocks/>
            </p:cNvSpPr>
            <p:nvPr/>
          </p:nvSpPr>
          <p:spPr bwMode="auto">
            <a:xfrm>
              <a:off x="3780989" y="1863070"/>
              <a:ext cx="343342" cy="411752"/>
            </a:xfrm>
            <a:custGeom>
              <a:avLst/>
              <a:gdLst>
                <a:gd name="T0" fmla="*/ 168 w 168"/>
                <a:gd name="T1" fmla="*/ 202 h 202"/>
                <a:gd name="T2" fmla="*/ 168 w 168"/>
                <a:gd name="T3" fmla="*/ 66 h 202"/>
                <a:gd name="T4" fmla="*/ 123 w 168"/>
                <a:gd name="T5" fmla="*/ 26 h 202"/>
                <a:gd name="T6" fmla="*/ 119 w 168"/>
                <a:gd name="T7" fmla="*/ 0 h 202"/>
                <a:gd name="T8" fmla="*/ 19 w 168"/>
                <a:gd name="T9" fmla="*/ 56 h 202"/>
                <a:gd name="T10" fmla="*/ 0 w 168"/>
                <a:gd name="T11" fmla="*/ 202 h 202"/>
                <a:gd name="T12" fmla="*/ 168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168" y="202"/>
                  </a:moveTo>
                  <a:cubicBezTo>
                    <a:pt x="168" y="66"/>
                    <a:pt x="168" y="66"/>
                    <a:pt x="168" y="66"/>
                  </a:cubicBezTo>
                  <a:cubicBezTo>
                    <a:pt x="168" y="66"/>
                    <a:pt x="131" y="56"/>
                    <a:pt x="123" y="26"/>
                  </a:cubicBezTo>
                  <a:cubicBezTo>
                    <a:pt x="119" y="12"/>
                    <a:pt x="119" y="0"/>
                    <a:pt x="119" y="0"/>
                  </a:cubicBezTo>
                  <a:cubicBezTo>
                    <a:pt x="119" y="0"/>
                    <a:pt x="38" y="28"/>
                    <a:pt x="19" y="56"/>
                  </a:cubicBezTo>
                  <a:cubicBezTo>
                    <a:pt x="4" y="101"/>
                    <a:pt x="0" y="202"/>
                    <a:pt x="0" y="202"/>
                  </a:cubicBezTo>
                  <a:lnTo>
                    <a:pt x="168" y="20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4" name="Freeform 168"/>
            <p:cNvSpPr>
              <a:spLocks/>
            </p:cNvSpPr>
            <p:nvPr/>
          </p:nvSpPr>
          <p:spPr bwMode="auto">
            <a:xfrm>
              <a:off x="4124331" y="1863070"/>
              <a:ext cx="342051" cy="411752"/>
            </a:xfrm>
            <a:custGeom>
              <a:avLst/>
              <a:gdLst>
                <a:gd name="T0" fmla="*/ 0 w 168"/>
                <a:gd name="T1" fmla="*/ 202 h 202"/>
                <a:gd name="T2" fmla="*/ 0 w 168"/>
                <a:gd name="T3" fmla="*/ 66 h 202"/>
                <a:gd name="T4" fmla="*/ 45 w 168"/>
                <a:gd name="T5" fmla="*/ 26 h 202"/>
                <a:gd name="T6" fmla="*/ 49 w 168"/>
                <a:gd name="T7" fmla="*/ 0 h 202"/>
                <a:gd name="T8" fmla="*/ 148 w 168"/>
                <a:gd name="T9" fmla="*/ 56 h 202"/>
                <a:gd name="T10" fmla="*/ 168 w 168"/>
                <a:gd name="T11" fmla="*/ 202 h 202"/>
                <a:gd name="T12" fmla="*/ 0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0" y="202"/>
                  </a:moveTo>
                  <a:cubicBezTo>
                    <a:pt x="0" y="66"/>
                    <a:pt x="0" y="66"/>
                    <a:pt x="0" y="66"/>
                  </a:cubicBezTo>
                  <a:cubicBezTo>
                    <a:pt x="0" y="66"/>
                    <a:pt x="37" y="56"/>
                    <a:pt x="45" y="26"/>
                  </a:cubicBezTo>
                  <a:cubicBezTo>
                    <a:pt x="49" y="12"/>
                    <a:pt x="49" y="0"/>
                    <a:pt x="49" y="0"/>
                  </a:cubicBezTo>
                  <a:cubicBezTo>
                    <a:pt x="49" y="0"/>
                    <a:pt x="130" y="28"/>
                    <a:pt x="148" y="56"/>
                  </a:cubicBezTo>
                  <a:cubicBezTo>
                    <a:pt x="164" y="101"/>
                    <a:pt x="168" y="202"/>
                    <a:pt x="168" y="202"/>
                  </a:cubicBezTo>
                  <a:lnTo>
                    <a:pt x="0" y="20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5" name="Freeform 169"/>
            <p:cNvSpPr>
              <a:spLocks/>
            </p:cNvSpPr>
            <p:nvPr/>
          </p:nvSpPr>
          <p:spPr bwMode="auto">
            <a:xfrm>
              <a:off x="4054630" y="1677201"/>
              <a:ext cx="140693" cy="52921"/>
            </a:xfrm>
            <a:custGeom>
              <a:avLst/>
              <a:gdLst>
                <a:gd name="T0" fmla="*/ 35 w 69"/>
                <a:gd name="T1" fmla="*/ 26 h 26"/>
                <a:gd name="T2" fmla="*/ 69 w 69"/>
                <a:gd name="T3" fmla="*/ 0 h 26"/>
                <a:gd name="T4" fmla="*/ 0 w 69"/>
                <a:gd name="T5" fmla="*/ 0 h 26"/>
                <a:gd name="T6" fmla="*/ 35 w 69"/>
                <a:gd name="T7" fmla="*/ 26 h 26"/>
              </a:gdLst>
              <a:ahLst/>
              <a:cxnLst>
                <a:cxn ang="0">
                  <a:pos x="T0" y="T1"/>
                </a:cxn>
                <a:cxn ang="0">
                  <a:pos x="T2" y="T3"/>
                </a:cxn>
                <a:cxn ang="0">
                  <a:pos x="T4" y="T5"/>
                </a:cxn>
                <a:cxn ang="0">
                  <a:pos x="T6" y="T7"/>
                </a:cxn>
              </a:cxnLst>
              <a:rect l="0" t="0" r="r" b="b"/>
              <a:pathLst>
                <a:path w="69" h="26">
                  <a:moveTo>
                    <a:pt x="35" y="26"/>
                  </a:moveTo>
                  <a:cubicBezTo>
                    <a:pt x="53" y="26"/>
                    <a:pt x="69" y="14"/>
                    <a:pt x="69" y="0"/>
                  </a:cubicBezTo>
                  <a:cubicBezTo>
                    <a:pt x="0" y="0"/>
                    <a:pt x="0" y="0"/>
                    <a:pt x="0" y="0"/>
                  </a:cubicBezTo>
                  <a:cubicBezTo>
                    <a:pt x="0" y="14"/>
                    <a:pt x="16" y="26"/>
                    <a:pt x="35" y="26"/>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6" name="Freeform 170"/>
            <p:cNvSpPr>
              <a:spLocks/>
            </p:cNvSpPr>
            <p:nvPr/>
          </p:nvSpPr>
          <p:spPr bwMode="auto">
            <a:xfrm>
              <a:off x="3809385" y="1069253"/>
              <a:ext cx="473709" cy="432405"/>
            </a:xfrm>
            <a:custGeom>
              <a:avLst/>
              <a:gdLst>
                <a:gd name="T0" fmla="*/ 148 w 232"/>
                <a:gd name="T1" fmla="*/ 0 h 212"/>
                <a:gd name="T2" fmla="*/ 32 w 232"/>
                <a:gd name="T3" fmla="*/ 113 h 212"/>
                <a:gd name="T4" fmla="*/ 60 w 232"/>
                <a:gd name="T5" fmla="*/ 212 h 212"/>
                <a:gd name="T6" fmla="*/ 60 w 232"/>
                <a:gd name="T7" fmla="*/ 190 h 212"/>
                <a:gd name="T8" fmla="*/ 128 w 232"/>
                <a:gd name="T9" fmla="*/ 139 h 212"/>
                <a:gd name="T10" fmla="*/ 208 w 232"/>
                <a:gd name="T11" fmla="*/ 87 h 212"/>
                <a:gd name="T12" fmla="*/ 148 w 232"/>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232" h="212">
                  <a:moveTo>
                    <a:pt x="148" y="0"/>
                  </a:moveTo>
                  <a:cubicBezTo>
                    <a:pt x="59" y="0"/>
                    <a:pt x="32" y="78"/>
                    <a:pt x="32" y="113"/>
                  </a:cubicBezTo>
                  <a:cubicBezTo>
                    <a:pt x="0" y="158"/>
                    <a:pt x="35" y="198"/>
                    <a:pt x="60" y="212"/>
                  </a:cubicBezTo>
                  <a:cubicBezTo>
                    <a:pt x="60" y="204"/>
                    <a:pt x="60" y="201"/>
                    <a:pt x="60" y="190"/>
                  </a:cubicBezTo>
                  <a:cubicBezTo>
                    <a:pt x="60" y="161"/>
                    <a:pt x="87" y="134"/>
                    <a:pt x="128" y="139"/>
                  </a:cubicBezTo>
                  <a:cubicBezTo>
                    <a:pt x="165" y="143"/>
                    <a:pt x="189" y="122"/>
                    <a:pt x="208" y="87"/>
                  </a:cubicBezTo>
                  <a:cubicBezTo>
                    <a:pt x="232" y="39"/>
                    <a:pt x="202" y="0"/>
                    <a:pt x="148" y="0"/>
                  </a:cubicBez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7" name="Freeform 171"/>
            <p:cNvSpPr>
              <a:spLocks/>
            </p:cNvSpPr>
            <p:nvPr/>
          </p:nvSpPr>
          <p:spPr bwMode="auto">
            <a:xfrm>
              <a:off x="4226301" y="1100231"/>
              <a:ext cx="191032" cy="344633"/>
            </a:xfrm>
            <a:custGeom>
              <a:avLst/>
              <a:gdLst>
                <a:gd name="T0" fmla="*/ 0 w 94"/>
                <a:gd name="T1" fmla="*/ 57 h 169"/>
                <a:gd name="T2" fmla="*/ 78 w 94"/>
                <a:gd name="T3" fmla="*/ 169 h 169"/>
                <a:gd name="T4" fmla="*/ 78 w 94"/>
                <a:gd name="T5" fmla="*/ 70 h 169"/>
                <a:gd name="T6" fmla="*/ 0 w 94"/>
                <a:gd name="T7" fmla="*/ 0 h 169"/>
                <a:gd name="T8" fmla="*/ 0 w 94"/>
                <a:gd name="T9" fmla="*/ 57 h 169"/>
              </a:gdLst>
              <a:ahLst/>
              <a:cxnLst>
                <a:cxn ang="0">
                  <a:pos x="T0" y="T1"/>
                </a:cxn>
                <a:cxn ang="0">
                  <a:pos x="T2" y="T3"/>
                </a:cxn>
                <a:cxn ang="0">
                  <a:pos x="T4" y="T5"/>
                </a:cxn>
                <a:cxn ang="0">
                  <a:pos x="T6" y="T7"/>
                </a:cxn>
                <a:cxn ang="0">
                  <a:pos x="T8" y="T9"/>
                </a:cxn>
              </a:cxnLst>
              <a:rect l="0" t="0" r="r" b="b"/>
              <a:pathLst>
                <a:path w="94" h="169">
                  <a:moveTo>
                    <a:pt x="0" y="57"/>
                  </a:moveTo>
                  <a:cubicBezTo>
                    <a:pt x="0" y="57"/>
                    <a:pt x="21" y="141"/>
                    <a:pt x="78" y="169"/>
                  </a:cubicBezTo>
                  <a:cubicBezTo>
                    <a:pt x="88" y="93"/>
                    <a:pt x="94" y="109"/>
                    <a:pt x="78" y="70"/>
                  </a:cubicBezTo>
                  <a:cubicBezTo>
                    <a:pt x="62" y="30"/>
                    <a:pt x="0" y="0"/>
                    <a:pt x="0" y="0"/>
                  </a:cubicBezTo>
                  <a:lnTo>
                    <a:pt x="0" y="57"/>
                  </a:ln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8" name="Freeform 172"/>
            <p:cNvSpPr>
              <a:spLocks/>
            </p:cNvSpPr>
            <p:nvPr/>
          </p:nvSpPr>
          <p:spPr bwMode="auto">
            <a:xfrm>
              <a:off x="3780989" y="1863070"/>
              <a:ext cx="343342" cy="411752"/>
            </a:xfrm>
            <a:custGeom>
              <a:avLst/>
              <a:gdLst>
                <a:gd name="T0" fmla="*/ 168 w 168"/>
                <a:gd name="T1" fmla="*/ 202 h 202"/>
                <a:gd name="T2" fmla="*/ 168 w 168"/>
                <a:gd name="T3" fmla="*/ 87 h 202"/>
                <a:gd name="T4" fmla="*/ 119 w 168"/>
                <a:gd name="T5" fmla="*/ 0 h 202"/>
                <a:gd name="T6" fmla="*/ 19 w 168"/>
                <a:gd name="T7" fmla="*/ 56 h 202"/>
                <a:gd name="T8" fmla="*/ 0 w 168"/>
                <a:gd name="T9" fmla="*/ 202 h 202"/>
                <a:gd name="T10" fmla="*/ 168 w 168"/>
                <a:gd name="T11" fmla="*/ 202 h 202"/>
              </a:gdLst>
              <a:ahLst/>
              <a:cxnLst>
                <a:cxn ang="0">
                  <a:pos x="T0" y="T1"/>
                </a:cxn>
                <a:cxn ang="0">
                  <a:pos x="T2" y="T3"/>
                </a:cxn>
                <a:cxn ang="0">
                  <a:pos x="T4" y="T5"/>
                </a:cxn>
                <a:cxn ang="0">
                  <a:pos x="T6" y="T7"/>
                </a:cxn>
                <a:cxn ang="0">
                  <a:pos x="T8" y="T9"/>
                </a:cxn>
                <a:cxn ang="0">
                  <a:pos x="T10" y="T11"/>
                </a:cxn>
              </a:cxnLst>
              <a:rect l="0" t="0" r="r" b="b"/>
              <a:pathLst>
                <a:path w="168" h="202">
                  <a:moveTo>
                    <a:pt x="168" y="202"/>
                  </a:moveTo>
                  <a:cubicBezTo>
                    <a:pt x="168" y="87"/>
                    <a:pt x="168" y="87"/>
                    <a:pt x="168" y="87"/>
                  </a:cubicBezTo>
                  <a:cubicBezTo>
                    <a:pt x="119" y="0"/>
                    <a:pt x="119" y="0"/>
                    <a:pt x="119" y="0"/>
                  </a:cubicBezTo>
                  <a:cubicBezTo>
                    <a:pt x="119" y="0"/>
                    <a:pt x="38" y="28"/>
                    <a:pt x="19" y="56"/>
                  </a:cubicBezTo>
                  <a:cubicBezTo>
                    <a:pt x="4" y="101"/>
                    <a:pt x="0" y="202"/>
                    <a:pt x="0" y="202"/>
                  </a:cubicBezTo>
                  <a:lnTo>
                    <a:pt x="168" y="202"/>
                  </a:lnTo>
                  <a:close/>
                </a:path>
              </a:pathLst>
            </a:custGeom>
            <a:solidFill>
              <a:srgbClr val="71B6E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9" name="Freeform 173"/>
            <p:cNvSpPr>
              <a:spLocks/>
            </p:cNvSpPr>
            <p:nvPr/>
          </p:nvSpPr>
          <p:spPr bwMode="auto">
            <a:xfrm>
              <a:off x="4124331" y="1863070"/>
              <a:ext cx="342051" cy="411752"/>
            </a:xfrm>
            <a:custGeom>
              <a:avLst/>
              <a:gdLst>
                <a:gd name="T0" fmla="*/ 0 w 168"/>
                <a:gd name="T1" fmla="*/ 202 h 202"/>
                <a:gd name="T2" fmla="*/ 0 w 168"/>
                <a:gd name="T3" fmla="*/ 87 h 202"/>
                <a:gd name="T4" fmla="*/ 49 w 168"/>
                <a:gd name="T5" fmla="*/ 0 h 202"/>
                <a:gd name="T6" fmla="*/ 148 w 168"/>
                <a:gd name="T7" fmla="*/ 56 h 202"/>
                <a:gd name="T8" fmla="*/ 168 w 168"/>
                <a:gd name="T9" fmla="*/ 202 h 202"/>
                <a:gd name="T10" fmla="*/ 0 w 168"/>
                <a:gd name="T11" fmla="*/ 202 h 202"/>
              </a:gdLst>
              <a:ahLst/>
              <a:cxnLst>
                <a:cxn ang="0">
                  <a:pos x="T0" y="T1"/>
                </a:cxn>
                <a:cxn ang="0">
                  <a:pos x="T2" y="T3"/>
                </a:cxn>
                <a:cxn ang="0">
                  <a:pos x="T4" y="T5"/>
                </a:cxn>
                <a:cxn ang="0">
                  <a:pos x="T6" y="T7"/>
                </a:cxn>
                <a:cxn ang="0">
                  <a:pos x="T8" y="T9"/>
                </a:cxn>
                <a:cxn ang="0">
                  <a:pos x="T10" y="T11"/>
                </a:cxn>
              </a:cxnLst>
              <a:rect l="0" t="0" r="r" b="b"/>
              <a:pathLst>
                <a:path w="168" h="202">
                  <a:moveTo>
                    <a:pt x="0" y="202"/>
                  </a:moveTo>
                  <a:cubicBezTo>
                    <a:pt x="0" y="87"/>
                    <a:pt x="0" y="87"/>
                    <a:pt x="0" y="87"/>
                  </a:cubicBezTo>
                  <a:cubicBezTo>
                    <a:pt x="49" y="0"/>
                    <a:pt x="49" y="0"/>
                    <a:pt x="49" y="0"/>
                  </a:cubicBezTo>
                  <a:cubicBezTo>
                    <a:pt x="49" y="0"/>
                    <a:pt x="130" y="28"/>
                    <a:pt x="148" y="56"/>
                  </a:cubicBezTo>
                  <a:cubicBezTo>
                    <a:pt x="164" y="101"/>
                    <a:pt x="168" y="202"/>
                    <a:pt x="168" y="202"/>
                  </a:cubicBezTo>
                  <a:lnTo>
                    <a:pt x="0" y="202"/>
                  </a:lnTo>
                  <a:close/>
                </a:path>
              </a:pathLst>
            </a:custGeom>
            <a:solidFill>
              <a:srgbClr val="5EACD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0" name="Freeform 174"/>
            <p:cNvSpPr>
              <a:spLocks/>
            </p:cNvSpPr>
            <p:nvPr/>
          </p:nvSpPr>
          <p:spPr bwMode="auto">
            <a:xfrm>
              <a:off x="3932008" y="1863070"/>
              <a:ext cx="192323" cy="205231"/>
            </a:xfrm>
            <a:custGeom>
              <a:avLst/>
              <a:gdLst>
                <a:gd name="T0" fmla="*/ 149 w 149"/>
                <a:gd name="T1" fmla="*/ 137 h 159"/>
                <a:gd name="T2" fmla="*/ 71 w 149"/>
                <a:gd name="T3" fmla="*/ 0 h 159"/>
                <a:gd name="T4" fmla="*/ 0 w 149"/>
                <a:gd name="T5" fmla="*/ 23 h 159"/>
                <a:gd name="T6" fmla="*/ 60 w 149"/>
                <a:gd name="T7" fmla="*/ 159 h 159"/>
                <a:gd name="T8" fmla="*/ 149 w 149"/>
                <a:gd name="T9" fmla="*/ 137 h 159"/>
              </a:gdLst>
              <a:ahLst/>
              <a:cxnLst>
                <a:cxn ang="0">
                  <a:pos x="T0" y="T1"/>
                </a:cxn>
                <a:cxn ang="0">
                  <a:pos x="T2" y="T3"/>
                </a:cxn>
                <a:cxn ang="0">
                  <a:pos x="T4" y="T5"/>
                </a:cxn>
                <a:cxn ang="0">
                  <a:pos x="T6" y="T7"/>
                </a:cxn>
                <a:cxn ang="0">
                  <a:pos x="T8" y="T9"/>
                </a:cxn>
              </a:cxnLst>
              <a:rect l="0" t="0" r="r" b="b"/>
              <a:pathLst>
                <a:path w="149" h="159">
                  <a:moveTo>
                    <a:pt x="149" y="137"/>
                  </a:moveTo>
                  <a:lnTo>
                    <a:pt x="71" y="0"/>
                  </a:lnTo>
                  <a:lnTo>
                    <a:pt x="0" y="23"/>
                  </a:lnTo>
                  <a:lnTo>
                    <a:pt x="60" y="159"/>
                  </a:lnTo>
                  <a:lnTo>
                    <a:pt x="149" y="13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1" name="Freeform 175"/>
            <p:cNvSpPr>
              <a:spLocks/>
            </p:cNvSpPr>
            <p:nvPr/>
          </p:nvSpPr>
          <p:spPr bwMode="auto">
            <a:xfrm>
              <a:off x="4124331" y="1863070"/>
              <a:ext cx="191032" cy="205231"/>
            </a:xfrm>
            <a:custGeom>
              <a:avLst/>
              <a:gdLst>
                <a:gd name="T0" fmla="*/ 0 w 148"/>
                <a:gd name="T1" fmla="*/ 137 h 159"/>
                <a:gd name="T2" fmla="*/ 77 w 148"/>
                <a:gd name="T3" fmla="*/ 0 h 159"/>
                <a:gd name="T4" fmla="*/ 148 w 148"/>
                <a:gd name="T5" fmla="*/ 23 h 159"/>
                <a:gd name="T6" fmla="*/ 88 w 148"/>
                <a:gd name="T7" fmla="*/ 159 h 159"/>
                <a:gd name="T8" fmla="*/ 0 w 148"/>
                <a:gd name="T9" fmla="*/ 137 h 159"/>
              </a:gdLst>
              <a:ahLst/>
              <a:cxnLst>
                <a:cxn ang="0">
                  <a:pos x="T0" y="T1"/>
                </a:cxn>
                <a:cxn ang="0">
                  <a:pos x="T2" y="T3"/>
                </a:cxn>
                <a:cxn ang="0">
                  <a:pos x="T4" y="T5"/>
                </a:cxn>
                <a:cxn ang="0">
                  <a:pos x="T6" y="T7"/>
                </a:cxn>
                <a:cxn ang="0">
                  <a:pos x="T8" y="T9"/>
                </a:cxn>
              </a:cxnLst>
              <a:rect l="0" t="0" r="r" b="b"/>
              <a:pathLst>
                <a:path w="148" h="159">
                  <a:moveTo>
                    <a:pt x="0" y="137"/>
                  </a:moveTo>
                  <a:lnTo>
                    <a:pt x="77" y="0"/>
                  </a:lnTo>
                  <a:lnTo>
                    <a:pt x="148" y="23"/>
                  </a:lnTo>
                  <a:lnTo>
                    <a:pt x="88" y="159"/>
                  </a:lnTo>
                  <a:lnTo>
                    <a:pt x="0" y="13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02" name="Group 15"/>
          <p:cNvGrpSpPr/>
          <p:nvPr/>
        </p:nvGrpSpPr>
        <p:grpSpPr>
          <a:xfrm>
            <a:off x="14208798" y="3070231"/>
            <a:ext cx="780374" cy="781099"/>
            <a:chOff x="3429902" y="5068027"/>
            <a:chExt cx="1387567" cy="1388858"/>
          </a:xfrm>
        </p:grpSpPr>
        <p:sp>
          <p:nvSpPr>
            <p:cNvPr id="103" name="Oval 102"/>
            <p:cNvSpPr>
              <a:spLocks noChangeArrowheads="1"/>
            </p:cNvSpPr>
            <p:nvPr/>
          </p:nvSpPr>
          <p:spPr bwMode="auto">
            <a:xfrm>
              <a:off x="3429902" y="5068027"/>
              <a:ext cx="1387567" cy="1387567"/>
            </a:xfrm>
            <a:prstGeom prst="ellipse">
              <a:avLst/>
            </a:prstGeom>
            <a:solidFill>
              <a:srgbClr val="B5332B"/>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4" name="Freeform 17"/>
            <p:cNvSpPr>
              <a:spLocks/>
            </p:cNvSpPr>
            <p:nvPr/>
          </p:nvSpPr>
          <p:spPr bwMode="auto">
            <a:xfrm>
              <a:off x="4124331" y="5068027"/>
              <a:ext cx="693138" cy="1387567"/>
            </a:xfrm>
            <a:custGeom>
              <a:avLst/>
              <a:gdLst>
                <a:gd name="T0" fmla="*/ 340 w 340"/>
                <a:gd name="T1" fmla="*/ 340 h 680"/>
                <a:gd name="T2" fmla="*/ 0 w 340"/>
                <a:gd name="T3" fmla="*/ 0 h 680"/>
                <a:gd name="T4" fmla="*/ 0 w 340"/>
                <a:gd name="T5" fmla="*/ 680 h 680"/>
                <a:gd name="T6" fmla="*/ 340 w 340"/>
                <a:gd name="T7" fmla="*/ 340 h 680"/>
              </a:gdLst>
              <a:ahLst/>
              <a:cxnLst>
                <a:cxn ang="0">
                  <a:pos x="T0" y="T1"/>
                </a:cxn>
                <a:cxn ang="0">
                  <a:pos x="T2" y="T3"/>
                </a:cxn>
                <a:cxn ang="0">
                  <a:pos x="T4" y="T5"/>
                </a:cxn>
                <a:cxn ang="0">
                  <a:pos x="T6" y="T7"/>
                </a:cxn>
              </a:cxnLst>
              <a:rect l="0" t="0" r="r" b="b"/>
              <a:pathLst>
                <a:path w="340" h="680">
                  <a:moveTo>
                    <a:pt x="340" y="340"/>
                  </a:moveTo>
                  <a:cubicBezTo>
                    <a:pt x="340" y="152"/>
                    <a:pt x="188" y="0"/>
                    <a:pt x="0" y="0"/>
                  </a:cubicBezTo>
                  <a:cubicBezTo>
                    <a:pt x="0" y="680"/>
                    <a:pt x="0" y="680"/>
                    <a:pt x="0" y="680"/>
                  </a:cubicBezTo>
                  <a:cubicBezTo>
                    <a:pt x="188" y="680"/>
                    <a:pt x="340" y="528"/>
                    <a:pt x="340" y="340"/>
                  </a:cubicBezTo>
                  <a:close/>
                </a:path>
              </a:pathLst>
            </a:custGeom>
            <a:solidFill>
              <a:srgbClr val="A22D2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5" name="Freeform 18"/>
            <p:cNvSpPr>
              <a:spLocks/>
            </p:cNvSpPr>
            <p:nvPr/>
          </p:nvSpPr>
          <p:spPr bwMode="auto">
            <a:xfrm>
              <a:off x="3762918" y="5592076"/>
              <a:ext cx="362704" cy="680231"/>
            </a:xfrm>
            <a:custGeom>
              <a:avLst/>
              <a:gdLst>
                <a:gd name="T0" fmla="*/ 178 w 178"/>
                <a:gd name="T1" fmla="*/ 333 h 333"/>
                <a:gd name="T2" fmla="*/ 56 w 178"/>
                <a:gd name="T3" fmla="*/ 333 h 333"/>
                <a:gd name="T4" fmla="*/ 28 w 178"/>
                <a:gd name="T5" fmla="*/ 198 h 333"/>
                <a:gd name="T6" fmla="*/ 82 w 178"/>
                <a:gd name="T7" fmla="*/ 0 h 333"/>
                <a:gd name="T8" fmla="*/ 178 w 178"/>
                <a:gd name="T9" fmla="*/ 0 h 333"/>
                <a:gd name="T10" fmla="*/ 178 w 178"/>
                <a:gd name="T11" fmla="*/ 333 h 333"/>
              </a:gdLst>
              <a:ahLst/>
              <a:cxnLst>
                <a:cxn ang="0">
                  <a:pos x="T0" y="T1"/>
                </a:cxn>
                <a:cxn ang="0">
                  <a:pos x="T2" y="T3"/>
                </a:cxn>
                <a:cxn ang="0">
                  <a:pos x="T4" y="T5"/>
                </a:cxn>
                <a:cxn ang="0">
                  <a:pos x="T6" y="T7"/>
                </a:cxn>
                <a:cxn ang="0">
                  <a:pos x="T8" y="T9"/>
                </a:cxn>
                <a:cxn ang="0">
                  <a:pos x="T10" y="T11"/>
                </a:cxn>
              </a:cxnLst>
              <a:rect l="0" t="0" r="r" b="b"/>
              <a:pathLst>
                <a:path w="178" h="333">
                  <a:moveTo>
                    <a:pt x="178" y="333"/>
                  </a:moveTo>
                  <a:cubicBezTo>
                    <a:pt x="56" y="333"/>
                    <a:pt x="56" y="333"/>
                    <a:pt x="56" y="333"/>
                  </a:cubicBezTo>
                  <a:cubicBezTo>
                    <a:pt x="56" y="333"/>
                    <a:pt x="0" y="279"/>
                    <a:pt x="28" y="198"/>
                  </a:cubicBezTo>
                  <a:cubicBezTo>
                    <a:pt x="56" y="118"/>
                    <a:pt x="80" y="86"/>
                    <a:pt x="82" y="0"/>
                  </a:cubicBezTo>
                  <a:cubicBezTo>
                    <a:pt x="166" y="0"/>
                    <a:pt x="178" y="0"/>
                    <a:pt x="178" y="0"/>
                  </a:cubicBezTo>
                  <a:lnTo>
                    <a:pt x="178" y="333"/>
                  </a:lnTo>
                  <a:close/>
                </a:path>
              </a:pathLst>
            </a:custGeom>
            <a:solidFill>
              <a:srgbClr val="870B1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6" name="Freeform 19"/>
            <p:cNvSpPr>
              <a:spLocks/>
            </p:cNvSpPr>
            <p:nvPr/>
          </p:nvSpPr>
          <p:spPr bwMode="auto">
            <a:xfrm>
              <a:off x="4117877" y="5592076"/>
              <a:ext cx="362704" cy="680231"/>
            </a:xfrm>
            <a:custGeom>
              <a:avLst/>
              <a:gdLst>
                <a:gd name="T0" fmla="*/ 0 w 178"/>
                <a:gd name="T1" fmla="*/ 333 h 333"/>
                <a:gd name="T2" fmla="*/ 122 w 178"/>
                <a:gd name="T3" fmla="*/ 333 h 333"/>
                <a:gd name="T4" fmla="*/ 150 w 178"/>
                <a:gd name="T5" fmla="*/ 198 h 333"/>
                <a:gd name="T6" fmla="*/ 96 w 178"/>
                <a:gd name="T7" fmla="*/ 0 h 333"/>
                <a:gd name="T8" fmla="*/ 0 w 178"/>
                <a:gd name="T9" fmla="*/ 0 h 333"/>
                <a:gd name="T10" fmla="*/ 0 w 178"/>
                <a:gd name="T11" fmla="*/ 333 h 333"/>
              </a:gdLst>
              <a:ahLst/>
              <a:cxnLst>
                <a:cxn ang="0">
                  <a:pos x="T0" y="T1"/>
                </a:cxn>
                <a:cxn ang="0">
                  <a:pos x="T2" y="T3"/>
                </a:cxn>
                <a:cxn ang="0">
                  <a:pos x="T4" y="T5"/>
                </a:cxn>
                <a:cxn ang="0">
                  <a:pos x="T6" y="T7"/>
                </a:cxn>
                <a:cxn ang="0">
                  <a:pos x="T8" y="T9"/>
                </a:cxn>
                <a:cxn ang="0">
                  <a:pos x="T10" y="T11"/>
                </a:cxn>
              </a:cxnLst>
              <a:rect l="0" t="0" r="r" b="b"/>
              <a:pathLst>
                <a:path w="178" h="333">
                  <a:moveTo>
                    <a:pt x="0" y="333"/>
                  </a:moveTo>
                  <a:cubicBezTo>
                    <a:pt x="122" y="333"/>
                    <a:pt x="122" y="333"/>
                    <a:pt x="122" y="333"/>
                  </a:cubicBezTo>
                  <a:cubicBezTo>
                    <a:pt x="122" y="333"/>
                    <a:pt x="178" y="279"/>
                    <a:pt x="150" y="198"/>
                  </a:cubicBezTo>
                  <a:cubicBezTo>
                    <a:pt x="122" y="118"/>
                    <a:pt x="98" y="86"/>
                    <a:pt x="96" y="0"/>
                  </a:cubicBezTo>
                  <a:cubicBezTo>
                    <a:pt x="12" y="0"/>
                    <a:pt x="0" y="0"/>
                    <a:pt x="0" y="0"/>
                  </a:cubicBezTo>
                  <a:lnTo>
                    <a:pt x="0" y="333"/>
                  </a:lnTo>
                  <a:close/>
                </a:path>
              </a:pathLst>
            </a:custGeom>
            <a:solidFill>
              <a:srgbClr val="870B1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7" name="Oval 106"/>
            <p:cNvSpPr>
              <a:spLocks noChangeArrowheads="1"/>
            </p:cNvSpPr>
            <p:nvPr/>
          </p:nvSpPr>
          <p:spPr bwMode="auto">
            <a:xfrm>
              <a:off x="3822293" y="5215174"/>
              <a:ext cx="605366" cy="605366"/>
            </a:xfrm>
            <a:prstGeom prst="ellipse">
              <a:avLst/>
            </a:prstGeom>
            <a:solidFill>
              <a:srgbClr val="870B1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8" name="Freeform 21"/>
            <p:cNvSpPr>
              <a:spLocks/>
            </p:cNvSpPr>
            <p:nvPr/>
          </p:nvSpPr>
          <p:spPr bwMode="auto">
            <a:xfrm>
              <a:off x="4023652" y="5945744"/>
              <a:ext cx="202649" cy="511141"/>
            </a:xfrm>
            <a:custGeom>
              <a:avLst/>
              <a:gdLst>
                <a:gd name="T0" fmla="*/ 157 w 157"/>
                <a:gd name="T1" fmla="*/ 172 h 396"/>
                <a:gd name="T2" fmla="*/ 78 w 157"/>
                <a:gd name="T3" fmla="*/ 396 h 396"/>
                <a:gd name="T4" fmla="*/ 0 w 157"/>
                <a:gd name="T5" fmla="*/ 172 h 396"/>
                <a:gd name="T6" fmla="*/ 0 w 157"/>
                <a:gd name="T7" fmla="*/ 0 h 396"/>
                <a:gd name="T8" fmla="*/ 157 w 157"/>
                <a:gd name="T9" fmla="*/ 0 h 396"/>
                <a:gd name="T10" fmla="*/ 157 w 157"/>
                <a:gd name="T11" fmla="*/ 172 h 396"/>
              </a:gdLst>
              <a:ahLst/>
              <a:cxnLst>
                <a:cxn ang="0">
                  <a:pos x="T0" y="T1"/>
                </a:cxn>
                <a:cxn ang="0">
                  <a:pos x="T2" y="T3"/>
                </a:cxn>
                <a:cxn ang="0">
                  <a:pos x="T4" y="T5"/>
                </a:cxn>
                <a:cxn ang="0">
                  <a:pos x="T6" y="T7"/>
                </a:cxn>
                <a:cxn ang="0">
                  <a:pos x="T8" y="T9"/>
                </a:cxn>
                <a:cxn ang="0">
                  <a:pos x="T10" y="T11"/>
                </a:cxn>
              </a:cxnLst>
              <a:rect l="0" t="0" r="r" b="b"/>
              <a:pathLst>
                <a:path w="157" h="396">
                  <a:moveTo>
                    <a:pt x="157" y="172"/>
                  </a:moveTo>
                  <a:lnTo>
                    <a:pt x="78" y="396"/>
                  </a:lnTo>
                  <a:lnTo>
                    <a:pt x="0" y="172"/>
                  </a:lnTo>
                  <a:lnTo>
                    <a:pt x="0" y="0"/>
                  </a:lnTo>
                  <a:lnTo>
                    <a:pt x="157" y="0"/>
                  </a:lnTo>
                  <a:lnTo>
                    <a:pt x="157" y="17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9" name="Freeform 22"/>
            <p:cNvSpPr>
              <a:spLocks/>
            </p:cNvSpPr>
            <p:nvPr/>
          </p:nvSpPr>
          <p:spPr bwMode="auto">
            <a:xfrm>
              <a:off x="3871342" y="5327470"/>
              <a:ext cx="254280" cy="677649"/>
            </a:xfrm>
            <a:custGeom>
              <a:avLst/>
              <a:gdLst>
                <a:gd name="T0" fmla="*/ 125 w 125"/>
                <a:gd name="T1" fmla="*/ 0 h 332"/>
                <a:gd name="T2" fmla="*/ 0 w 125"/>
                <a:gd name="T3" fmla="*/ 157 h 332"/>
                <a:gd name="T4" fmla="*/ 39 w 125"/>
                <a:gd name="T5" fmla="*/ 279 h 332"/>
                <a:gd name="T6" fmla="*/ 125 w 125"/>
                <a:gd name="T7" fmla="*/ 332 h 332"/>
                <a:gd name="T8" fmla="*/ 125 w 125"/>
                <a:gd name="T9" fmla="*/ 0 h 332"/>
              </a:gdLst>
              <a:ahLst/>
              <a:cxnLst>
                <a:cxn ang="0">
                  <a:pos x="T0" y="T1"/>
                </a:cxn>
                <a:cxn ang="0">
                  <a:pos x="T2" y="T3"/>
                </a:cxn>
                <a:cxn ang="0">
                  <a:pos x="T4" y="T5"/>
                </a:cxn>
                <a:cxn ang="0">
                  <a:pos x="T6" y="T7"/>
                </a:cxn>
                <a:cxn ang="0">
                  <a:pos x="T8" y="T9"/>
                </a:cxn>
              </a:cxnLst>
              <a:rect l="0" t="0" r="r" b="b"/>
              <a:pathLst>
                <a:path w="125" h="332">
                  <a:moveTo>
                    <a:pt x="125" y="0"/>
                  </a:moveTo>
                  <a:cubicBezTo>
                    <a:pt x="76" y="0"/>
                    <a:pt x="0" y="28"/>
                    <a:pt x="0" y="157"/>
                  </a:cubicBezTo>
                  <a:cubicBezTo>
                    <a:pt x="0" y="231"/>
                    <a:pt x="29" y="266"/>
                    <a:pt x="39" y="279"/>
                  </a:cubicBezTo>
                  <a:cubicBezTo>
                    <a:pt x="49" y="292"/>
                    <a:pt x="99" y="332"/>
                    <a:pt x="125" y="332"/>
                  </a:cubicBezTo>
                  <a:cubicBezTo>
                    <a:pt x="125" y="202"/>
                    <a:pt x="125" y="0"/>
                    <a:pt x="125" y="0"/>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0" name="Freeform 23"/>
            <p:cNvSpPr>
              <a:spLocks/>
            </p:cNvSpPr>
            <p:nvPr/>
          </p:nvSpPr>
          <p:spPr bwMode="auto">
            <a:xfrm>
              <a:off x="3818421" y="5623054"/>
              <a:ext cx="111005" cy="158763"/>
            </a:xfrm>
            <a:custGeom>
              <a:avLst/>
              <a:gdLst>
                <a:gd name="T0" fmla="*/ 2 w 55"/>
                <a:gd name="T1" fmla="*/ 42 h 78"/>
                <a:gd name="T2" fmla="*/ 24 w 55"/>
                <a:gd name="T3" fmla="*/ 2 h 78"/>
                <a:gd name="T4" fmla="*/ 53 w 55"/>
                <a:gd name="T5" fmla="*/ 35 h 78"/>
                <a:gd name="T6" fmla="*/ 31 w 55"/>
                <a:gd name="T7" fmla="*/ 76 h 78"/>
                <a:gd name="T8" fmla="*/ 2 w 55"/>
                <a:gd name="T9" fmla="*/ 42 h 78"/>
              </a:gdLst>
              <a:ahLst/>
              <a:cxnLst>
                <a:cxn ang="0">
                  <a:pos x="T0" y="T1"/>
                </a:cxn>
                <a:cxn ang="0">
                  <a:pos x="T2" y="T3"/>
                </a:cxn>
                <a:cxn ang="0">
                  <a:pos x="T4" y="T5"/>
                </a:cxn>
                <a:cxn ang="0">
                  <a:pos x="T6" y="T7"/>
                </a:cxn>
                <a:cxn ang="0">
                  <a:pos x="T8" y="T9"/>
                </a:cxn>
              </a:cxnLst>
              <a:rect l="0" t="0" r="r" b="b"/>
              <a:pathLst>
                <a:path w="55" h="78">
                  <a:moveTo>
                    <a:pt x="2" y="42"/>
                  </a:moveTo>
                  <a:cubicBezTo>
                    <a:pt x="0" y="22"/>
                    <a:pt x="9" y="3"/>
                    <a:pt x="24" y="2"/>
                  </a:cubicBezTo>
                  <a:cubicBezTo>
                    <a:pt x="38" y="0"/>
                    <a:pt x="51" y="15"/>
                    <a:pt x="53" y="35"/>
                  </a:cubicBezTo>
                  <a:cubicBezTo>
                    <a:pt x="55" y="56"/>
                    <a:pt x="46" y="74"/>
                    <a:pt x="31" y="76"/>
                  </a:cubicBezTo>
                  <a:cubicBezTo>
                    <a:pt x="17" y="78"/>
                    <a:pt x="4" y="63"/>
                    <a:pt x="2" y="42"/>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1" name="Freeform 24"/>
            <p:cNvSpPr>
              <a:spLocks/>
            </p:cNvSpPr>
            <p:nvPr/>
          </p:nvSpPr>
          <p:spPr bwMode="auto">
            <a:xfrm>
              <a:off x="4124331" y="5327470"/>
              <a:ext cx="254280" cy="677649"/>
            </a:xfrm>
            <a:custGeom>
              <a:avLst/>
              <a:gdLst>
                <a:gd name="T0" fmla="*/ 0 w 125"/>
                <a:gd name="T1" fmla="*/ 0 h 332"/>
                <a:gd name="T2" fmla="*/ 125 w 125"/>
                <a:gd name="T3" fmla="*/ 157 h 332"/>
                <a:gd name="T4" fmla="*/ 85 w 125"/>
                <a:gd name="T5" fmla="*/ 279 h 332"/>
                <a:gd name="T6" fmla="*/ 0 w 125"/>
                <a:gd name="T7" fmla="*/ 332 h 332"/>
                <a:gd name="T8" fmla="*/ 0 w 125"/>
                <a:gd name="T9" fmla="*/ 0 h 332"/>
              </a:gdLst>
              <a:ahLst/>
              <a:cxnLst>
                <a:cxn ang="0">
                  <a:pos x="T0" y="T1"/>
                </a:cxn>
                <a:cxn ang="0">
                  <a:pos x="T2" y="T3"/>
                </a:cxn>
                <a:cxn ang="0">
                  <a:pos x="T4" y="T5"/>
                </a:cxn>
                <a:cxn ang="0">
                  <a:pos x="T6" y="T7"/>
                </a:cxn>
                <a:cxn ang="0">
                  <a:pos x="T8" y="T9"/>
                </a:cxn>
              </a:cxnLst>
              <a:rect l="0" t="0" r="r" b="b"/>
              <a:pathLst>
                <a:path w="125" h="332">
                  <a:moveTo>
                    <a:pt x="0" y="0"/>
                  </a:moveTo>
                  <a:cubicBezTo>
                    <a:pt x="49" y="0"/>
                    <a:pt x="125" y="28"/>
                    <a:pt x="125" y="157"/>
                  </a:cubicBezTo>
                  <a:cubicBezTo>
                    <a:pt x="125" y="231"/>
                    <a:pt x="96" y="266"/>
                    <a:pt x="85" y="279"/>
                  </a:cubicBezTo>
                  <a:cubicBezTo>
                    <a:pt x="76" y="292"/>
                    <a:pt x="26" y="332"/>
                    <a:pt x="0" y="332"/>
                  </a:cubicBezTo>
                  <a:cubicBezTo>
                    <a:pt x="0" y="202"/>
                    <a:pt x="0" y="0"/>
                    <a:pt x="0" y="0"/>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2" name="Freeform 25"/>
            <p:cNvSpPr>
              <a:spLocks/>
            </p:cNvSpPr>
            <p:nvPr/>
          </p:nvSpPr>
          <p:spPr bwMode="auto">
            <a:xfrm>
              <a:off x="4319236" y="5623054"/>
              <a:ext cx="114878" cy="158763"/>
            </a:xfrm>
            <a:custGeom>
              <a:avLst/>
              <a:gdLst>
                <a:gd name="T0" fmla="*/ 53 w 56"/>
                <a:gd name="T1" fmla="*/ 42 h 78"/>
                <a:gd name="T2" fmla="*/ 32 w 56"/>
                <a:gd name="T3" fmla="*/ 2 h 78"/>
                <a:gd name="T4" fmla="*/ 2 w 56"/>
                <a:gd name="T5" fmla="*/ 35 h 78"/>
                <a:gd name="T6" fmla="*/ 24 w 56"/>
                <a:gd name="T7" fmla="*/ 76 h 78"/>
                <a:gd name="T8" fmla="*/ 53 w 56"/>
                <a:gd name="T9" fmla="*/ 42 h 78"/>
              </a:gdLst>
              <a:ahLst/>
              <a:cxnLst>
                <a:cxn ang="0">
                  <a:pos x="T0" y="T1"/>
                </a:cxn>
                <a:cxn ang="0">
                  <a:pos x="T2" y="T3"/>
                </a:cxn>
                <a:cxn ang="0">
                  <a:pos x="T4" y="T5"/>
                </a:cxn>
                <a:cxn ang="0">
                  <a:pos x="T6" y="T7"/>
                </a:cxn>
                <a:cxn ang="0">
                  <a:pos x="T8" y="T9"/>
                </a:cxn>
              </a:cxnLst>
              <a:rect l="0" t="0" r="r" b="b"/>
              <a:pathLst>
                <a:path w="56" h="78">
                  <a:moveTo>
                    <a:pt x="53" y="42"/>
                  </a:moveTo>
                  <a:cubicBezTo>
                    <a:pt x="56" y="22"/>
                    <a:pt x="46" y="3"/>
                    <a:pt x="32" y="2"/>
                  </a:cubicBezTo>
                  <a:cubicBezTo>
                    <a:pt x="17" y="0"/>
                    <a:pt x="4" y="15"/>
                    <a:pt x="2" y="35"/>
                  </a:cubicBezTo>
                  <a:cubicBezTo>
                    <a:pt x="0" y="56"/>
                    <a:pt x="10" y="74"/>
                    <a:pt x="24" y="76"/>
                  </a:cubicBezTo>
                  <a:cubicBezTo>
                    <a:pt x="38" y="78"/>
                    <a:pt x="51" y="63"/>
                    <a:pt x="53" y="42"/>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3" name="Freeform 26"/>
            <p:cNvSpPr>
              <a:spLocks/>
            </p:cNvSpPr>
            <p:nvPr/>
          </p:nvSpPr>
          <p:spPr bwMode="auto">
            <a:xfrm>
              <a:off x="3830038" y="5264223"/>
              <a:ext cx="362704" cy="383356"/>
            </a:xfrm>
            <a:custGeom>
              <a:avLst/>
              <a:gdLst>
                <a:gd name="T0" fmla="*/ 143 w 178"/>
                <a:gd name="T1" fmla="*/ 0 h 188"/>
                <a:gd name="T2" fmla="*/ 136 w 178"/>
                <a:gd name="T3" fmla="*/ 0 h 188"/>
                <a:gd name="T4" fmla="*/ 31 w 178"/>
                <a:gd name="T5" fmla="*/ 112 h 188"/>
                <a:gd name="T6" fmla="*/ 27 w 178"/>
                <a:gd name="T7" fmla="*/ 188 h 188"/>
                <a:gd name="T8" fmla="*/ 60 w 178"/>
                <a:gd name="T9" fmla="*/ 128 h 188"/>
                <a:gd name="T10" fmla="*/ 147 w 178"/>
                <a:gd name="T11" fmla="*/ 96 h 188"/>
                <a:gd name="T12" fmla="*/ 173 w 178"/>
                <a:gd name="T13" fmla="*/ 24 h 188"/>
                <a:gd name="T14" fmla="*/ 143 w 178"/>
                <a:gd name="T15" fmla="*/ 0 h 1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8" h="188">
                  <a:moveTo>
                    <a:pt x="143" y="0"/>
                  </a:moveTo>
                  <a:cubicBezTo>
                    <a:pt x="141" y="0"/>
                    <a:pt x="138" y="0"/>
                    <a:pt x="136" y="0"/>
                  </a:cubicBezTo>
                  <a:cubicBezTo>
                    <a:pt x="136" y="0"/>
                    <a:pt x="54" y="6"/>
                    <a:pt x="31" y="112"/>
                  </a:cubicBezTo>
                  <a:cubicBezTo>
                    <a:pt x="20" y="120"/>
                    <a:pt x="0" y="152"/>
                    <a:pt x="27" y="188"/>
                  </a:cubicBezTo>
                  <a:cubicBezTo>
                    <a:pt x="30" y="158"/>
                    <a:pt x="41" y="136"/>
                    <a:pt x="60" y="128"/>
                  </a:cubicBezTo>
                  <a:cubicBezTo>
                    <a:pt x="94" y="113"/>
                    <a:pt x="108" y="126"/>
                    <a:pt x="147" y="96"/>
                  </a:cubicBezTo>
                  <a:cubicBezTo>
                    <a:pt x="170" y="79"/>
                    <a:pt x="178" y="44"/>
                    <a:pt x="173" y="24"/>
                  </a:cubicBezTo>
                  <a:cubicBezTo>
                    <a:pt x="164" y="0"/>
                    <a:pt x="141" y="1"/>
                    <a:pt x="143" y="0"/>
                  </a:cubicBezTo>
                  <a:close/>
                </a:path>
              </a:pathLst>
            </a:custGeom>
            <a:solidFill>
              <a:srgbClr val="870B1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4" name="Freeform 27"/>
            <p:cNvSpPr>
              <a:spLocks/>
            </p:cNvSpPr>
            <p:nvPr/>
          </p:nvSpPr>
          <p:spPr bwMode="auto">
            <a:xfrm>
              <a:off x="4111423" y="5302946"/>
              <a:ext cx="326562" cy="338179"/>
            </a:xfrm>
            <a:custGeom>
              <a:avLst/>
              <a:gdLst>
                <a:gd name="T0" fmla="*/ 30 w 160"/>
                <a:gd name="T1" fmla="*/ 11 h 166"/>
                <a:gd name="T2" fmla="*/ 129 w 160"/>
                <a:gd name="T3" fmla="*/ 166 h 166"/>
                <a:gd name="T4" fmla="*/ 30 w 160"/>
                <a:gd name="T5" fmla="*/ 11 h 166"/>
              </a:gdLst>
              <a:ahLst/>
              <a:cxnLst>
                <a:cxn ang="0">
                  <a:pos x="T0" y="T1"/>
                </a:cxn>
                <a:cxn ang="0">
                  <a:pos x="T2" y="T3"/>
                </a:cxn>
                <a:cxn ang="0">
                  <a:pos x="T4" y="T5"/>
                </a:cxn>
              </a:cxnLst>
              <a:rect l="0" t="0" r="r" b="b"/>
              <a:pathLst>
                <a:path w="160" h="166">
                  <a:moveTo>
                    <a:pt x="30" y="11"/>
                  </a:moveTo>
                  <a:cubicBezTo>
                    <a:pt x="30" y="11"/>
                    <a:pt x="0" y="120"/>
                    <a:pt x="129" y="166"/>
                  </a:cubicBezTo>
                  <a:cubicBezTo>
                    <a:pt x="160" y="66"/>
                    <a:pt x="103" y="0"/>
                    <a:pt x="30" y="11"/>
                  </a:cubicBezTo>
                  <a:close/>
                </a:path>
              </a:pathLst>
            </a:custGeom>
            <a:solidFill>
              <a:srgbClr val="870B1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5" name="Freeform 28"/>
            <p:cNvSpPr>
              <a:spLocks/>
            </p:cNvSpPr>
            <p:nvPr/>
          </p:nvSpPr>
          <p:spPr bwMode="auto">
            <a:xfrm>
              <a:off x="3857144" y="5753421"/>
              <a:ext cx="33560" cy="32269"/>
            </a:xfrm>
            <a:custGeom>
              <a:avLst/>
              <a:gdLst>
                <a:gd name="T0" fmla="*/ 12 w 26"/>
                <a:gd name="T1" fmla="*/ 0 h 25"/>
                <a:gd name="T2" fmla="*/ 0 w 26"/>
                <a:gd name="T3" fmla="*/ 13 h 25"/>
                <a:gd name="T4" fmla="*/ 12 w 26"/>
                <a:gd name="T5" fmla="*/ 25 h 25"/>
                <a:gd name="T6" fmla="*/ 26 w 26"/>
                <a:gd name="T7" fmla="*/ 13 h 25"/>
                <a:gd name="T8" fmla="*/ 12 w 26"/>
                <a:gd name="T9" fmla="*/ 0 h 25"/>
              </a:gdLst>
              <a:ahLst/>
              <a:cxnLst>
                <a:cxn ang="0">
                  <a:pos x="T0" y="T1"/>
                </a:cxn>
                <a:cxn ang="0">
                  <a:pos x="T2" y="T3"/>
                </a:cxn>
                <a:cxn ang="0">
                  <a:pos x="T4" y="T5"/>
                </a:cxn>
                <a:cxn ang="0">
                  <a:pos x="T6" y="T7"/>
                </a:cxn>
                <a:cxn ang="0">
                  <a:pos x="T8" y="T9"/>
                </a:cxn>
              </a:cxnLst>
              <a:rect l="0" t="0" r="r" b="b"/>
              <a:pathLst>
                <a:path w="26" h="25">
                  <a:moveTo>
                    <a:pt x="12" y="0"/>
                  </a:moveTo>
                  <a:lnTo>
                    <a:pt x="0" y="13"/>
                  </a:lnTo>
                  <a:lnTo>
                    <a:pt x="12" y="25"/>
                  </a:lnTo>
                  <a:lnTo>
                    <a:pt x="26" y="13"/>
                  </a:lnTo>
                  <a:lnTo>
                    <a:pt x="12" y="0"/>
                  </a:lnTo>
                  <a:close/>
                </a:path>
              </a:pathLst>
            </a:custGeom>
            <a:solidFill>
              <a:srgbClr val="FFF2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6" name="Freeform 29"/>
            <p:cNvSpPr>
              <a:spLocks/>
            </p:cNvSpPr>
            <p:nvPr/>
          </p:nvSpPr>
          <p:spPr bwMode="auto">
            <a:xfrm>
              <a:off x="4361831" y="5753421"/>
              <a:ext cx="33560" cy="32269"/>
            </a:xfrm>
            <a:custGeom>
              <a:avLst/>
              <a:gdLst>
                <a:gd name="T0" fmla="*/ 13 w 26"/>
                <a:gd name="T1" fmla="*/ 0 h 25"/>
                <a:gd name="T2" fmla="*/ 0 w 26"/>
                <a:gd name="T3" fmla="*/ 13 h 25"/>
                <a:gd name="T4" fmla="*/ 13 w 26"/>
                <a:gd name="T5" fmla="*/ 25 h 25"/>
                <a:gd name="T6" fmla="*/ 26 w 26"/>
                <a:gd name="T7" fmla="*/ 13 h 25"/>
                <a:gd name="T8" fmla="*/ 13 w 26"/>
                <a:gd name="T9" fmla="*/ 0 h 25"/>
              </a:gdLst>
              <a:ahLst/>
              <a:cxnLst>
                <a:cxn ang="0">
                  <a:pos x="T0" y="T1"/>
                </a:cxn>
                <a:cxn ang="0">
                  <a:pos x="T2" y="T3"/>
                </a:cxn>
                <a:cxn ang="0">
                  <a:pos x="T4" y="T5"/>
                </a:cxn>
                <a:cxn ang="0">
                  <a:pos x="T6" y="T7"/>
                </a:cxn>
                <a:cxn ang="0">
                  <a:pos x="T8" y="T9"/>
                </a:cxn>
              </a:cxnLst>
              <a:rect l="0" t="0" r="r" b="b"/>
              <a:pathLst>
                <a:path w="26" h="25">
                  <a:moveTo>
                    <a:pt x="13" y="0"/>
                  </a:moveTo>
                  <a:lnTo>
                    <a:pt x="0" y="13"/>
                  </a:lnTo>
                  <a:lnTo>
                    <a:pt x="13" y="25"/>
                  </a:lnTo>
                  <a:lnTo>
                    <a:pt x="26" y="13"/>
                  </a:lnTo>
                  <a:lnTo>
                    <a:pt x="13" y="0"/>
                  </a:lnTo>
                  <a:close/>
                </a:path>
              </a:pathLst>
            </a:custGeom>
            <a:solidFill>
              <a:srgbClr val="FFF2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7" name="Freeform 30"/>
            <p:cNvSpPr>
              <a:spLocks/>
            </p:cNvSpPr>
            <p:nvPr/>
          </p:nvSpPr>
          <p:spPr bwMode="auto">
            <a:xfrm>
              <a:off x="3780989" y="6045133"/>
              <a:ext cx="343342" cy="411752"/>
            </a:xfrm>
            <a:custGeom>
              <a:avLst/>
              <a:gdLst>
                <a:gd name="T0" fmla="*/ 168 w 168"/>
                <a:gd name="T1" fmla="*/ 202 h 202"/>
                <a:gd name="T2" fmla="*/ 168 w 168"/>
                <a:gd name="T3" fmla="*/ 66 h 202"/>
                <a:gd name="T4" fmla="*/ 123 w 168"/>
                <a:gd name="T5" fmla="*/ 26 h 202"/>
                <a:gd name="T6" fmla="*/ 119 w 168"/>
                <a:gd name="T7" fmla="*/ 0 h 202"/>
                <a:gd name="T8" fmla="*/ 19 w 168"/>
                <a:gd name="T9" fmla="*/ 56 h 202"/>
                <a:gd name="T10" fmla="*/ 0 w 168"/>
                <a:gd name="T11" fmla="*/ 202 h 202"/>
                <a:gd name="T12" fmla="*/ 168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168" y="202"/>
                  </a:moveTo>
                  <a:cubicBezTo>
                    <a:pt x="168" y="66"/>
                    <a:pt x="168" y="66"/>
                    <a:pt x="168" y="66"/>
                  </a:cubicBezTo>
                  <a:cubicBezTo>
                    <a:pt x="168" y="66"/>
                    <a:pt x="131" y="56"/>
                    <a:pt x="123" y="26"/>
                  </a:cubicBezTo>
                  <a:cubicBezTo>
                    <a:pt x="119" y="12"/>
                    <a:pt x="119" y="0"/>
                    <a:pt x="119" y="0"/>
                  </a:cubicBezTo>
                  <a:cubicBezTo>
                    <a:pt x="119" y="0"/>
                    <a:pt x="38" y="28"/>
                    <a:pt x="19" y="56"/>
                  </a:cubicBezTo>
                  <a:cubicBezTo>
                    <a:pt x="4" y="101"/>
                    <a:pt x="0" y="202"/>
                    <a:pt x="0" y="202"/>
                  </a:cubicBezTo>
                  <a:lnTo>
                    <a:pt x="168" y="202"/>
                  </a:lnTo>
                  <a:close/>
                </a:path>
              </a:pathLst>
            </a:custGeom>
            <a:solidFill>
              <a:srgbClr val="F8A41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8" name="Freeform 31"/>
            <p:cNvSpPr>
              <a:spLocks/>
            </p:cNvSpPr>
            <p:nvPr/>
          </p:nvSpPr>
          <p:spPr bwMode="auto">
            <a:xfrm>
              <a:off x="4124331" y="6045133"/>
              <a:ext cx="342051" cy="411752"/>
            </a:xfrm>
            <a:custGeom>
              <a:avLst/>
              <a:gdLst>
                <a:gd name="T0" fmla="*/ 0 w 168"/>
                <a:gd name="T1" fmla="*/ 202 h 202"/>
                <a:gd name="T2" fmla="*/ 0 w 168"/>
                <a:gd name="T3" fmla="*/ 66 h 202"/>
                <a:gd name="T4" fmla="*/ 45 w 168"/>
                <a:gd name="T5" fmla="*/ 26 h 202"/>
                <a:gd name="T6" fmla="*/ 49 w 168"/>
                <a:gd name="T7" fmla="*/ 0 h 202"/>
                <a:gd name="T8" fmla="*/ 148 w 168"/>
                <a:gd name="T9" fmla="*/ 56 h 202"/>
                <a:gd name="T10" fmla="*/ 168 w 168"/>
                <a:gd name="T11" fmla="*/ 202 h 202"/>
                <a:gd name="T12" fmla="*/ 0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0" y="202"/>
                  </a:moveTo>
                  <a:cubicBezTo>
                    <a:pt x="0" y="66"/>
                    <a:pt x="0" y="66"/>
                    <a:pt x="0" y="66"/>
                  </a:cubicBezTo>
                  <a:cubicBezTo>
                    <a:pt x="0" y="66"/>
                    <a:pt x="37" y="56"/>
                    <a:pt x="45" y="26"/>
                  </a:cubicBezTo>
                  <a:cubicBezTo>
                    <a:pt x="49" y="12"/>
                    <a:pt x="49" y="0"/>
                    <a:pt x="49" y="0"/>
                  </a:cubicBezTo>
                  <a:cubicBezTo>
                    <a:pt x="49" y="0"/>
                    <a:pt x="130" y="28"/>
                    <a:pt x="148" y="56"/>
                  </a:cubicBezTo>
                  <a:cubicBezTo>
                    <a:pt x="164" y="101"/>
                    <a:pt x="168" y="202"/>
                    <a:pt x="168" y="202"/>
                  </a:cubicBezTo>
                  <a:lnTo>
                    <a:pt x="0" y="202"/>
                  </a:lnTo>
                  <a:close/>
                </a:path>
              </a:pathLst>
            </a:custGeom>
            <a:solidFill>
              <a:srgbClr val="F98E1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9" name="Freeform 32"/>
            <p:cNvSpPr>
              <a:spLocks/>
            </p:cNvSpPr>
            <p:nvPr/>
          </p:nvSpPr>
          <p:spPr bwMode="auto">
            <a:xfrm>
              <a:off x="4054630" y="5859263"/>
              <a:ext cx="140693" cy="52921"/>
            </a:xfrm>
            <a:custGeom>
              <a:avLst/>
              <a:gdLst>
                <a:gd name="T0" fmla="*/ 35 w 69"/>
                <a:gd name="T1" fmla="*/ 26 h 26"/>
                <a:gd name="T2" fmla="*/ 69 w 69"/>
                <a:gd name="T3" fmla="*/ 0 h 26"/>
                <a:gd name="T4" fmla="*/ 0 w 69"/>
                <a:gd name="T5" fmla="*/ 0 h 26"/>
                <a:gd name="T6" fmla="*/ 35 w 69"/>
                <a:gd name="T7" fmla="*/ 26 h 26"/>
              </a:gdLst>
              <a:ahLst/>
              <a:cxnLst>
                <a:cxn ang="0">
                  <a:pos x="T0" y="T1"/>
                </a:cxn>
                <a:cxn ang="0">
                  <a:pos x="T2" y="T3"/>
                </a:cxn>
                <a:cxn ang="0">
                  <a:pos x="T4" y="T5"/>
                </a:cxn>
                <a:cxn ang="0">
                  <a:pos x="T6" y="T7"/>
                </a:cxn>
              </a:cxnLst>
              <a:rect l="0" t="0" r="r" b="b"/>
              <a:pathLst>
                <a:path w="69" h="26">
                  <a:moveTo>
                    <a:pt x="35" y="26"/>
                  </a:moveTo>
                  <a:cubicBezTo>
                    <a:pt x="53" y="26"/>
                    <a:pt x="69" y="14"/>
                    <a:pt x="69" y="0"/>
                  </a:cubicBezTo>
                  <a:cubicBezTo>
                    <a:pt x="0" y="0"/>
                    <a:pt x="0" y="0"/>
                    <a:pt x="0" y="0"/>
                  </a:cubicBezTo>
                  <a:cubicBezTo>
                    <a:pt x="0" y="14"/>
                    <a:pt x="16" y="26"/>
                    <a:pt x="35" y="26"/>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grpSp>
      <p:sp>
        <p:nvSpPr>
          <p:cNvPr id="121" name="Rectangle 120"/>
          <p:cNvSpPr/>
          <p:nvPr/>
        </p:nvSpPr>
        <p:spPr>
          <a:xfrm>
            <a:off x="266218" y="1011286"/>
            <a:ext cx="16459199" cy="523220"/>
          </a:xfrm>
          <a:prstGeom prst="rect">
            <a:avLst/>
          </a:prstGeom>
        </p:spPr>
        <p:txBody>
          <a:bodyPr wrap="square">
            <a:spAutoFit/>
          </a:bodyPr>
          <a:lstStyle/>
          <a:p>
            <a:pPr algn="ctr"/>
            <a:r>
              <a:rPr lang="ca-ES" sz="2200" b="1" dirty="0">
                <a:solidFill>
                  <a:schemeClr val="accent6"/>
                </a:solidFill>
              </a:rPr>
              <a:t>Pla de mesures urgents i ajuts directes per a la reactivació socioeconòmica de Catalunya en l’àmbit del treball i de l’ocupació</a:t>
            </a:r>
            <a:r>
              <a:rPr lang="ca-ES" sz="2200" b="1" dirty="0">
                <a:solidFill>
                  <a:schemeClr val="bg1">
                    <a:lumMod val="50000"/>
                  </a:schemeClr>
                </a:solidFill>
              </a:rPr>
              <a:t>    </a:t>
            </a:r>
            <a:r>
              <a:rPr lang="ca-ES" sz="2800" i="1" dirty="0">
                <a:solidFill>
                  <a:schemeClr val="accent1"/>
                </a:solidFill>
              </a:rPr>
              <a:t>#</a:t>
            </a:r>
            <a:r>
              <a:rPr lang="ca-ES" sz="2800" i="1" dirty="0" err="1">
                <a:solidFill>
                  <a:schemeClr val="accent1"/>
                </a:solidFill>
              </a:rPr>
              <a:t>JoActuo</a:t>
            </a:r>
            <a:endParaRPr lang="ca-ES" sz="2800" i="1" dirty="0">
              <a:solidFill>
                <a:schemeClr val="accent1"/>
              </a:solidFill>
            </a:endParaRPr>
          </a:p>
        </p:txBody>
      </p:sp>
      <p:pic>
        <p:nvPicPr>
          <p:cNvPr id="123" name="3.png"/>
          <p:cNvPicPr>
            <a:picLocks noChangeAspect="1"/>
          </p:cNvPicPr>
          <p:nvPr/>
        </p:nvPicPr>
        <p:blipFill>
          <a:blip r:embed="rId8" cstate="email">
            <a:extLst>
              <a:ext uri="{28A0092B-C50C-407E-A947-70E740481C1C}">
                <a14:useLocalDpi xmlns:a14="http://schemas.microsoft.com/office/drawing/2010/main" xmlns=""/>
              </a:ext>
            </a:extLst>
          </a:blip>
          <a:stretch>
            <a:fillRect/>
          </a:stretch>
        </p:blipFill>
        <p:spPr>
          <a:xfrm>
            <a:off x="8783174" y="6257475"/>
            <a:ext cx="439332" cy="189251"/>
          </a:xfrm>
          <a:prstGeom prst="rect">
            <a:avLst/>
          </a:prstGeom>
          <a:ln w="12700">
            <a:miter lim="400000"/>
          </a:ln>
        </p:spPr>
      </p:pic>
    </p:spTree>
    <p:extLst>
      <p:ext uri="{BB962C8B-B14F-4D97-AF65-F5344CB8AC3E}">
        <p14:creationId xmlns:p14="http://schemas.microsoft.com/office/powerpoint/2010/main" xmlns="" val="336812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Rectangle 119"/>
          <p:cNvSpPr/>
          <p:nvPr/>
        </p:nvSpPr>
        <p:spPr>
          <a:xfrm>
            <a:off x="12824986" y="2278380"/>
            <a:ext cx="3548348" cy="3367536"/>
          </a:xfrm>
          <a:prstGeom prst="rect">
            <a:avLst/>
          </a:prstGeom>
          <a:solidFill>
            <a:schemeClr val="bg1"/>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ca-ES" sz="2800" dirty="0">
              <a:solidFill>
                <a:schemeClr val="tx1"/>
              </a:solidFill>
            </a:endParaRPr>
          </a:p>
        </p:txBody>
      </p:sp>
      <p:sp>
        <p:nvSpPr>
          <p:cNvPr id="4" name="Rectangle 3"/>
          <p:cNvSpPr/>
          <p:nvPr/>
        </p:nvSpPr>
        <p:spPr>
          <a:xfrm>
            <a:off x="266219" y="1676399"/>
            <a:ext cx="16459200" cy="7039337"/>
          </a:xfrm>
          <a:prstGeom prst="rect">
            <a:avLst/>
          </a:prstGeom>
          <a:solidFill>
            <a:schemeClr val="bg1"/>
          </a:solidFill>
          <a:ln>
            <a:solidFill>
              <a:schemeClr val="bg1">
                <a:lumMod val="8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lstStyle/>
          <a:p>
            <a:pPr algn="ctr"/>
            <a:endParaRPr lang="ca-ES" sz="2400" b="1" dirty="0">
              <a:solidFill>
                <a:schemeClr val="bg1">
                  <a:lumMod val="50000"/>
                </a:schemeClr>
              </a:solidFill>
            </a:endParaRPr>
          </a:p>
        </p:txBody>
      </p:sp>
      <p:sp>
        <p:nvSpPr>
          <p:cNvPr id="7" name="Rectangle 6"/>
          <p:cNvSpPr/>
          <p:nvPr/>
        </p:nvSpPr>
        <p:spPr>
          <a:xfrm>
            <a:off x="470306" y="3254871"/>
            <a:ext cx="3701900" cy="3588700"/>
          </a:xfrm>
          <a:prstGeom prst="rect">
            <a:avLst/>
          </a:prstGeom>
          <a:solidFill>
            <a:schemeClr val="bg1"/>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ca-ES" sz="2800" dirty="0">
              <a:solidFill>
                <a:schemeClr val="tx1"/>
              </a:solidFill>
            </a:endParaRPr>
          </a:p>
        </p:txBody>
      </p:sp>
      <p:sp>
        <p:nvSpPr>
          <p:cNvPr id="10" name="Rectangle 9"/>
          <p:cNvSpPr/>
          <p:nvPr/>
        </p:nvSpPr>
        <p:spPr>
          <a:xfrm>
            <a:off x="470306" y="7280341"/>
            <a:ext cx="11889934" cy="1246896"/>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ca-ES" sz="2800" dirty="0">
              <a:solidFill>
                <a:schemeClr val="tx1"/>
              </a:solidFill>
            </a:endParaRPr>
          </a:p>
        </p:txBody>
      </p:sp>
      <p:sp>
        <p:nvSpPr>
          <p:cNvPr id="11" name="Rectangle 10"/>
          <p:cNvSpPr/>
          <p:nvPr/>
        </p:nvSpPr>
        <p:spPr>
          <a:xfrm>
            <a:off x="12765141" y="7280341"/>
            <a:ext cx="3667684" cy="12468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44000" bIns="36000" rtlCol="0" anchor="ctr"/>
          <a:lstStyle/>
          <a:p>
            <a:pPr algn="ctr"/>
            <a:r>
              <a:rPr lang="ca-ES" sz="1100" dirty="0">
                <a:solidFill>
                  <a:schemeClr val="tx1"/>
                </a:solidFill>
              </a:rPr>
              <a:t>El pressupost total destinat a la concessió de les subvencions en aquesta mesura és de </a:t>
            </a:r>
            <a:r>
              <a:rPr lang="ca-ES" sz="1600" b="1" dirty="0">
                <a:solidFill>
                  <a:schemeClr val="tx1"/>
                </a:solidFill>
              </a:rPr>
              <a:t>15.000.000 </a:t>
            </a:r>
            <a:r>
              <a:rPr lang="ca-ES" sz="1600" b="1" dirty="0" smtClean="0">
                <a:solidFill>
                  <a:schemeClr val="tx1"/>
                </a:solidFill>
              </a:rPr>
              <a:t>d’euros</a:t>
            </a:r>
            <a:r>
              <a:rPr lang="ca-ES" sz="1100" dirty="0" smtClean="0">
                <a:solidFill>
                  <a:schemeClr val="tx1"/>
                </a:solidFill>
              </a:rPr>
              <a:t>; es preveu assolir un impacte de</a:t>
            </a:r>
            <a:r>
              <a:rPr lang="ca-ES" sz="1600" b="1" dirty="0" smtClean="0">
                <a:solidFill>
                  <a:schemeClr val="tx1"/>
                </a:solidFill>
              </a:rPr>
              <a:t> 1.128 persones treballadores</a:t>
            </a:r>
            <a:endParaRPr lang="ca-ES" sz="1600" b="1" dirty="0">
              <a:solidFill>
                <a:schemeClr val="tx1"/>
              </a:solidFill>
            </a:endParaRPr>
          </a:p>
        </p:txBody>
      </p:sp>
      <p:sp>
        <p:nvSpPr>
          <p:cNvPr id="12" name="Rectangle 11"/>
          <p:cNvSpPr/>
          <p:nvPr/>
        </p:nvSpPr>
        <p:spPr>
          <a:xfrm>
            <a:off x="662479" y="4767830"/>
            <a:ext cx="3317555" cy="19454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ca-ES" sz="1200" dirty="0">
                <a:solidFill>
                  <a:schemeClr val="tx1"/>
                </a:solidFill>
              </a:rPr>
              <a:t>Millorar l'ocupabilitat de les </a:t>
            </a:r>
            <a:r>
              <a:rPr lang="ca-ES" sz="1200" b="1" dirty="0">
                <a:solidFill>
                  <a:schemeClr val="accent1"/>
                </a:solidFill>
              </a:rPr>
              <a:t>persones desocupades amb dificultats d'accés al treball</a:t>
            </a:r>
            <a:r>
              <a:rPr lang="ca-ES" sz="1200" dirty="0">
                <a:solidFill>
                  <a:schemeClr val="tx1"/>
                </a:solidFill>
              </a:rPr>
              <a:t>, la situació de les quals s’ha vist agreujada per efectes de les mesures preventives i de contenció derivades de la situació del COVID19. Aquest programa </a:t>
            </a:r>
            <a:r>
              <a:rPr lang="ca-ES" sz="1200" b="1" dirty="0">
                <a:solidFill>
                  <a:schemeClr val="accent1"/>
                </a:solidFill>
              </a:rPr>
              <a:t>ofereix una experiència laboral </a:t>
            </a:r>
            <a:r>
              <a:rPr lang="ca-ES" sz="1200" dirty="0">
                <a:solidFill>
                  <a:schemeClr val="tx1"/>
                </a:solidFill>
              </a:rPr>
              <a:t>mitjançant la subscripció d’un contracte de treball </a:t>
            </a:r>
            <a:r>
              <a:rPr lang="ca-ES" sz="1200" b="1" dirty="0">
                <a:solidFill>
                  <a:schemeClr val="accent1"/>
                </a:solidFill>
              </a:rPr>
              <a:t>i una acció de formació transversal</a:t>
            </a:r>
          </a:p>
        </p:txBody>
      </p:sp>
      <p:sp>
        <p:nvSpPr>
          <p:cNvPr id="15" name="Rectangle 14"/>
          <p:cNvSpPr/>
          <p:nvPr/>
        </p:nvSpPr>
        <p:spPr>
          <a:xfrm>
            <a:off x="533400" y="7522322"/>
            <a:ext cx="11787158" cy="9473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spcBef>
                <a:spcPts val="300"/>
              </a:spcBef>
              <a:buFont typeface="Arial" panose="020B0604020202020204" pitchFamily="34" charset="0"/>
              <a:buChar char="•"/>
            </a:pPr>
            <a:r>
              <a:rPr lang="ca-ES" sz="1100" dirty="0" smtClean="0">
                <a:solidFill>
                  <a:schemeClr val="tx1"/>
                </a:solidFill>
              </a:rPr>
              <a:t>Com </a:t>
            </a:r>
            <a:r>
              <a:rPr lang="ca-ES" sz="1100" dirty="0">
                <a:solidFill>
                  <a:schemeClr val="tx1"/>
                </a:solidFill>
              </a:rPr>
              <a:t>a mínim, </a:t>
            </a:r>
            <a:r>
              <a:rPr lang="ca-ES" sz="1100" b="1" dirty="0">
                <a:solidFill>
                  <a:schemeClr val="tx1"/>
                </a:solidFill>
              </a:rPr>
              <a:t>el 50% de les persones contractades han de ser dones</a:t>
            </a:r>
            <a:r>
              <a:rPr lang="ca-ES" sz="1100" dirty="0" smtClean="0">
                <a:solidFill>
                  <a:schemeClr val="tx1"/>
                </a:solidFill>
              </a:rPr>
              <a:t>. </a:t>
            </a:r>
          </a:p>
          <a:p>
            <a:pPr marL="171450" indent="-171450">
              <a:spcBef>
                <a:spcPts val="300"/>
              </a:spcBef>
              <a:buFont typeface="Arial" panose="020B0604020202020204" pitchFamily="34" charset="0"/>
              <a:buChar char="•"/>
            </a:pPr>
            <a:r>
              <a:rPr lang="ca-ES" sz="1100" dirty="0" smtClean="0">
                <a:solidFill>
                  <a:schemeClr val="tx1"/>
                </a:solidFill>
              </a:rPr>
              <a:t>En </a:t>
            </a:r>
            <a:r>
              <a:rPr lang="ca-ES" sz="1100" dirty="0">
                <a:solidFill>
                  <a:schemeClr val="tx1"/>
                </a:solidFill>
              </a:rPr>
              <a:t>cas de les persones en risc d’atur de llarga durada, tenen prioritat els </a:t>
            </a:r>
            <a:r>
              <a:rPr lang="ca-ES" sz="1100" b="1" dirty="0">
                <a:solidFill>
                  <a:schemeClr val="tx1"/>
                </a:solidFill>
              </a:rPr>
              <a:t>més grans de 45 anys </a:t>
            </a:r>
            <a:r>
              <a:rPr lang="ca-ES" sz="1100" dirty="0">
                <a:solidFill>
                  <a:schemeClr val="tx1"/>
                </a:solidFill>
              </a:rPr>
              <a:t>i el que tinguin reconegut oficialment un </a:t>
            </a:r>
            <a:r>
              <a:rPr lang="ca-ES" sz="1100" b="1" dirty="0">
                <a:solidFill>
                  <a:schemeClr val="tx1"/>
                </a:solidFill>
              </a:rPr>
              <a:t>grau de discapacitat igual o superior al 33%</a:t>
            </a:r>
            <a:r>
              <a:rPr lang="ca-ES" sz="1100" dirty="0">
                <a:solidFill>
                  <a:schemeClr val="tx1"/>
                </a:solidFill>
              </a:rPr>
              <a:t>.</a:t>
            </a:r>
          </a:p>
          <a:p>
            <a:pPr marL="171450" indent="-171450">
              <a:spcBef>
                <a:spcPts val="300"/>
              </a:spcBef>
              <a:buFont typeface="Arial" panose="020B0604020202020204" pitchFamily="34" charset="0"/>
              <a:buChar char="•"/>
            </a:pPr>
            <a:r>
              <a:rPr lang="ca-ES" sz="1100" dirty="0">
                <a:solidFill>
                  <a:schemeClr val="tx1"/>
                </a:solidFill>
              </a:rPr>
              <a:t>L’ordenació del pagament del </a:t>
            </a:r>
            <a:r>
              <a:rPr lang="ca-ES" sz="1100" b="1" dirty="0">
                <a:solidFill>
                  <a:schemeClr val="tx1"/>
                </a:solidFill>
              </a:rPr>
              <a:t>100% de l’import de la subvenció es realitza en la mateixa resolució d’atorgament, sense necessitat d’aportar cap aval o garantia</a:t>
            </a:r>
            <a:r>
              <a:rPr lang="ca-ES" sz="1100" dirty="0">
                <a:solidFill>
                  <a:schemeClr val="tx1"/>
                </a:solidFill>
              </a:rPr>
              <a:t>, atesa la naturalesa dels beneficiaris  i atesa la urgència i la necessitat de pal·liar els efectes provocats per la crisi sanitària del COVID19.</a:t>
            </a:r>
          </a:p>
        </p:txBody>
      </p:sp>
      <p:sp>
        <p:nvSpPr>
          <p:cNvPr id="17" name="Rectangle 16"/>
          <p:cNvSpPr/>
          <p:nvPr/>
        </p:nvSpPr>
        <p:spPr>
          <a:xfrm>
            <a:off x="12634595" y="4365938"/>
            <a:ext cx="3928778" cy="1638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400" dirty="0" smtClean="0">
                <a:solidFill>
                  <a:schemeClr val="tx1"/>
                </a:solidFill>
              </a:rPr>
              <a:t>Les administracions locals que ofereixen l’experiència laboral del programa a </a:t>
            </a:r>
            <a:r>
              <a:rPr lang="ca-ES" sz="1400" b="1" dirty="0" smtClean="0">
                <a:solidFill>
                  <a:schemeClr val="accent6"/>
                </a:solidFill>
              </a:rPr>
              <a:t>persones </a:t>
            </a:r>
            <a:r>
              <a:rPr lang="ca-ES" sz="1400" b="1" dirty="0">
                <a:solidFill>
                  <a:schemeClr val="accent6"/>
                </a:solidFill>
              </a:rPr>
              <a:t>inscrites al SOC com a demandants d’ocupació no ocupades </a:t>
            </a:r>
            <a:r>
              <a:rPr lang="ca-ES" sz="1400" dirty="0">
                <a:solidFill>
                  <a:schemeClr val="tx1"/>
                </a:solidFill>
              </a:rPr>
              <a:t>(DONO) a partir del 16 de </a:t>
            </a:r>
            <a:r>
              <a:rPr lang="ca-ES" sz="1400" dirty="0" smtClean="0">
                <a:solidFill>
                  <a:schemeClr val="tx1"/>
                </a:solidFill>
              </a:rPr>
              <a:t>març, com també a </a:t>
            </a:r>
            <a:r>
              <a:rPr lang="ca-ES" sz="1400" dirty="0">
                <a:solidFill>
                  <a:schemeClr val="tx1"/>
                </a:solidFill>
              </a:rPr>
              <a:t>les </a:t>
            </a:r>
            <a:r>
              <a:rPr lang="ca-ES" sz="1400" b="1" dirty="0">
                <a:solidFill>
                  <a:schemeClr val="accent6"/>
                </a:solidFill>
              </a:rPr>
              <a:t>persones en risc de caure en situació d’atur de llarga durada</a:t>
            </a:r>
            <a:r>
              <a:rPr lang="ca-ES" sz="1400" dirty="0">
                <a:solidFill>
                  <a:schemeClr val="tx1"/>
                </a:solidFill>
              </a:rPr>
              <a:t>, no perceptores de prestació per desocupació o subsidi, ni d’ajuts</a:t>
            </a:r>
          </a:p>
        </p:txBody>
      </p:sp>
      <p:sp>
        <p:nvSpPr>
          <p:cNvPr id="18" name="Pentàgon 17"/>
          <p:cNvSpPr/>
          <p:nvPr/>
        </p:nvSpPr>
        <p:spPr>
          <a:xfrm>
            <a:off x="470305" y="1860353"/>
            <a:ext cx="12283474" cy="838629"/>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ca-ES" sz="2400" b="1" dirty="0">
                <a:solidFill>
                  <a:schemeClr val="tx1"/>
                </a:solidFill>
              </a:rPr>
              <a:t>Línia extraordinària i urgent del “</a:t>
            </a:r>
            <a:r>
              <a:rPr lang="ca-ES" sz="2400" b="1" i="1" dirty="0">
                <a:solidFill>
                  <a:schemeClr val="tx1"/>
                </a:solidFill>
              </a:rPr>
              <a:t>Programa de Treball i Formació</a:t>
            </a:r>
            <a:r>
              <a:rPr lang="ca-ES" sz="2400" b="1" dirty="0">
                <a:solidFill>
                  <a:schemeClr val="tx1"/>
                </a:solidFill>
              </a:rPr>
              <a:t>”</a:t>
            </a:r>
          </a:p>
        </p:txBody>
      </p:sp>
      <p:sp>
        <p:nvSpPr>
          <p:cNvPr id="21" name="TextBox 39"/>
          <p:cNvSpPr txBox="1"/>
          <p:nvPr/>
        </p:nvSpPr>
        <p:spPr>
          <a:xfrm>
            <a:off x="1073008" y="3029861"/>
            <a:ext cx="2496496" cy="503590"/>
          </a:xfrm>
          <a:prstGeom prst="rect">
            <a:avLst/>
          </a:prstGeom>
          <a:solidFill>
            <a:schemeClr val="bg1"/>
          </a:solidFill>
        </p:spPr>
        <p:txBody>
          <a:bodyPr wrap="square" lIns="288000" tIns="36000" rIns="288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14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Què motiva la mesura</a:t>
            </a:r>
            <a:endParaRPr kumimoji="0" lang="ca-ES" sz="1400"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22" name="Rectangle 21"/>
          <p:cNvSpPr/>
          <p:nvPr/>
        </p:nvSpPr>
        <p:spPr>
          <a:xfrm>
            <a:off x="4564323" y="3263513"/>
            <a:ext cx="3701900" cy="3588700"/>
          </a:xfrm>
          <a:prstGeom prst="rect">
            <a:avLst/>
          </a:prstGeom>
          <a:solidFill>
            <a:schemeClr val="bg1"/>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ca-ES" sz="2800" dirty="0">
              <a:solidFill>
                <a:schemeClr val="tx1"/>
              </a:solidFill>
            </a:endParaRPr>
          </a:p>
        </p:txBody>
      </p:sp>
      <p:sp>
        <p:nvSpPr>
          <p:cNvPr id="25" name="Rectangle 24"/>
          <p:cNvSpPr/>
          <p:nvPr/>
        </p:nvSpPr>
        <p:spPr>
          <a:xfrm>
            <a:off x="8618658" y="3254871"/>
            <a:ext cx="3701900" cy="3588700"/>
          </a:xfrm>
          <a:prstGeom prst="rect">
            <a:avLst/>
          </a:prstGeom>
          <a:solidFill>
            <a:schemeClr val="bg1"/>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ca-ES" sz="2800" dirty="0">
              <a:solidFill>
                <a:schemeClr val="tx1"/>
              </a:solidFill>
            </a:endParaRPr>
          </a:p>
        </p:txBody>
      </p:sp>
      <p:sp>
        <p:nvSpPr>
          <p:cNvPr id="26" name="Rectangle 25"/>
          <p:cNvSpPr/>
          <p:nvPr/>
        </p:nvSpPr>
        <p:spPr>
          <a:xfrm>
            <a:off x="9222505" y="4767830"/>
            <a:ext cx="2785443" cy="19454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ts val="600"/>
              </a:spcBef>
            </a:pPr>
            <a:r>
              <a:rPr lang="ca-ES" sz="1200" dirty="0">
                <a:solidFill>
                  <a:schemeClr val="tx1"/>
                </a:solidFill>
              </a:rPr>
              <a:t>La durada del </a:t>
            </a:r>
            <a:r>
              <a:rPr lang="ca-ES" sz="1200" b="1" dirty="0">
                <a:solidFill>
                  <a:schemeClr val="accent1"/>
                </a:solidFill>
              </a:rPr>
              <a:t>contracte</a:t>
            </a:r>
            <a:r>
              <a:rPr lang="ca-ES" sz="1200" dirty="0">
                <a:solidFill>
                  <a:schemeClr val="tx1"/>
                </a:solidFill>
              </a:rPr>
              <a:t> ha de ser de 9 mesos a jornada completa</a:t>
            </a:r>
          </a:p>
          <a:p>
            <a:pPr algn="just">
              <a:spcBef>
                <a:spcPts val="600"/>
              </a:spcBef>
            </a:pPr>
            <a:r>
              <a:rPr lang="ca-ES" sz="1200" dirty="0">
                <a:solidFill>
                  <a:schemeClr val="tx1"/>
                </a:solidFill>
              </a:rPr>
              <a:t>Les persones contractades han de realitzar 60 hores de </a:t>
            </a:r>
            <a:r>
              <a:rPr lang="ca-ES" sz="1200" b="1" dirty="0">
                <a:solidFill>
                  <a:schemeClr val="accent1"/>
                </a:solidFill>
              </a:rPr>
              <a:t>formació</a:t>
            </a:r>
          </a:p>
          <a:p>
            <a:pPr algn="just">
              <a:spcBef>
                <a:spcPts val="600"/>
              </a:spcBef>
            </a:pPr>
            <a:r>
              <a:rPr lang="ca-ES" sz="1200" dirty="0" smtClean="0">
                <a:solidFill>
                  <a:schemeClr val="tx1"/>
                </a:solidFill>
              </a:rPr>
              <a:t>Ser un </a:t>
            </a:r>
            <a:r>
              <a:rPr lang="ca-ES" sz="1200" b="1" dirty="0" smtClean="0">
                <a:solidFill>
                  <a:schemeClr val="accent1"/>
                </a:solidFill>
              </a:rPr>
              <a:t>ens </a:t>
            </a:r>
            <a:r>
              <a:rPr lang="ca-ES" sz="1200" b="1" dirty="0">
                <a:solidFill>
                  <a:schemeClr val="accent1"/>
                </a:solidFill>
              </a:rPr>
              <a:t>de l’administració local </a:t>
            </a:r>
            <a:r>
              <a:rPr lang="ca-ES" sz="1200" b="1" dirty="0" smtClean="0">
                <a:solidFill>
                  <a:schemeClr val="accent1"/>
                </a:solidFill>
              </a:rPr>
              <a:t>amb </a:t>
            </a:r>
            <a:r>
              <a:rPr lang="ca-ES" sz="1200" b="1" dirty="0">
                <a:solidFill>
                  <a:schemeClr val="accent1"/>
                </a:solidFill>
              </a:rPr>
              <a:t>competència </a:t>
            </a:r>
            <a:r>
              <a:rPr lang="ca-ES" sz="1200" dirty="0">
                <a:solidFill>
                  <a:schemeClr val="tx1"/>
                </a:solidFill>
              </a:rPr>
              <a:t>en matèria de polítiques actives d'ocupació, desenvolupament local i de promoció de l'ocupació</a:t>
            </a:r>
          </a:p>
        </p:txBody>
      </p:sp>
      <p:sp>
        <p:nvSpPr>
          <p:cNvPr id="29" name="TextBox 39"/>
          <p:cNvSpPr txBox="1"/>
          <p:nvPr/>
        </p:nvSpPr>
        <p:spPr>
          <a:xfrm>
            <a:off x="3569504" y="7144909"/>
            <a:ext cx="5691538" cy="241980"/>
          </a:xfrm>
          <a:prstGeom prst="rect">
            <a:avLst/>
          </a:prstGeom>
          <a:solidFill>
            <a:schemeClr val="bg1"/>
          </a:solidFill>
        </p:spPr>
        <p:txBody>
          <a:bodyPr wrap="square" lIns="144000" tIns="36000" rIns="72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11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INFORMACIÓ QUE CAL CONSIDERAR</a:t>
            </a:r>
            <a:endParaRPr kumimoji="0" lang="ca-ES" sz="1100"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32" name="Rectangle 31"/>
          <p:cNvSpPr/>
          <p:nvPr/>
        </p:nvSpPr>
        <p:spPr>
          <a:xfrm>
            <a:off x="4756496" y="4767829"/>
            <a:ext cx="3317555" cy="20757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ca-ES" sz="1200" dirty="0" smtClean="0">
                <a:solidFill>
                  <a:schemeClr val="tx1"/>
                </a:solidFill>
              </a:rPr>
              <a:t>Les </a:t>
            </a:r>
            <a:r>
              <a:rPr lang="ca-ES" sz="1200" b="1" dirty="0" smtClean="0">
                <a:solidFill>
                  <a:schemeClr val="accent1"/>
                </a:solidFill>
              </a:rPr>
              <a:t>accions </a:t>
            </a:r>
            <a:r>
              <a:rPr lang="ca-ES" sz="1200" b="1" dirty="0">
                <a:solidFill>
                  <a:schemeClr val="accent1"/>
                </a:solidFill>
              </a:rPr>
              <a:t>d’experiència laboral </a:t>
            </a:r>
            <a:r>
              <a:rPr lang="ca-ES" sz="1200" dirty="0" smtClean="0">
                <a:solidFill>
                  <a:schemeClr val="tx1"/>
                </a:solidFill>
              </a:rPr>
              <a:t>de suport a:</a:t>
            </a:r>
            <a:endParaRPr lang="ca-ES" sz="1200" dirty="0">
              <a:solidFill>
                <a:schemeClr val="tx1"/>
              </a:solidFill>
            </a:endParaRPr>
          </a:p>
          <a:p>
            <a:pPr marL="228600" indent="-228600" algn="just">
              <a:buFont typeface="+mj-lt"/>
              <a:buAutoNum type="alphaLcParenR"/>
            </a:pPr>
            <a:r>
              <a:rPr lang="ca-ES" sz="1200" dirty="0" smtClean="0">
                <a:solidFill>
                  <a:schemeClr val="tx1"/>
                </a:solidFill>
              </a:rPr>
              <a:t>Represa de l’activitat econòmica (agents cívics dels mercats, transports públics, etc.)</a:t>
            </a:r>
            <a:endParaRPr lang="ca-ES" sz="1200" dirty="0">
              <a:solidFill>
                <a:schemeClr val="tx1"/>
              </a:solidFill>
            </a:endParaRPr>
          </a:p>
          <a:p>
            <a:pPr marL="228600" indent="-228600" algn="just">
              <a:buFont typeface="+mj-lt"/>
              <a:buAutoNum type="alphaLcParenR"/>
            </a:pPr>
            <a:r>
              <a:rPr lang="ca-ES" sz="1200" dirty="0" smtClean="0">
                <a:solidFill>
                  <a:schemeClr val="tx1"/>
                </a:solidFill>
              </a:rPr>
              <a:t>Tasques socials </a:t>
            </a:r>
            <a:r>
              <a:rPr lang="ca-ES" sz="1200" dirty="0">
                <a:solidFill>
                  <a:schemeClr val="tx1"/>
                </a:solidFill>
              </a:rPr>
              <a:t>i </a:t>
            </a:r>
            <a:r>
              <a:rPr lang="ca-ES" sz="1200" dirty="0" smtClean="0">
                <a:solidFill>
                  <a:schemeClr val="tx1"/>
                </a:solidFill>
              </a:rPr>
              <a:t>educatives (distribució d’aliments, recollida proves mèdiques, etc.)</a:t>
            </a:r>
            <a:endParaRPr lang="ca-ES" sz="1200" dirty="0">
              <a:solidFill>
                <a:schemeClr val="tx1"/>
              </a:solidFill>
            </a:endParaRPr>
          </a:p>
          <a:p>
            <a:pPr marL="228600" indent="-228600" algn="just">
              <a:buFont typeface="+mj-lt"/>
              <a:buAutoNum type="alphaLcParenR"/>
            </a:pPr>
            <a:r>
              <a:rPr lang="ca-ES" sz="1200" dirty="0" smtClean="0">
                <a:solidFill>
                  <a:schemeClr val="tx1"/>
                </a:solidFill>
              </a:rPr>
              <a:t>Altres activitats habituals </a:t>
            </a:r>
            <a:r>
              <a:rPr lang="ca-ES" sz="1200" dirty="0">
                <a:solidFill>
                  <a:schemeClr val="tx1"/>
                </a:solidFill>
              </a:rPr>
              <a:t>de les entitats locals</a:t>
            </a:r>
          </a:p>
          <a:p>
            <a:pPr algn="just">
              <a:spcBef>
                <a:spcPts val="600"/>
              </a:spcBef>
            </a:pPr>
            <a:r>
              <a:rPr lang="ca-ES" sz="1200" dirty="0">
                <a:solidFill>
                  <a:schemeClr val="tx1"/>
                </a:solidFill>
              </a:rPr>
              <a:t>Les </a:t>
            </a:r>
            <a:r>
              <a:rPr lang="ca-ES" sz="1200" b="1" dirty="0">
                <a:solidFill>
                  <a:schemeClr val="accent1"/>
                </a:solidFill>
              </a:rPr>
              <a:t>accions de formació </a:t>
            </a:r>
            <a:r>
              <a:rPr lang="ca-ES" sz="1200" b="1" dirty="0" smtClean="0">
                <a:solidFill>
                  <a:schemeClr val="accent1"/>
                </a:solidFill>
              </a:rPr>
              <a:t>transversal</a:t>
            </a:r>
            <a:r>
              <a:rPr lang="ca-ES" sz="1200" dirty="0" smtClean="0">
                <a:solidFill>
                  <a:schemeClr val="tx1"/>
                </a:solidFill>
              </a:rPr>
              <a:t> relacionades amb els sectors professionals de l’Administració </a:t>
            </a:r>
            <a:r>
              <a:rPr lang="ca-ES" sz="1200" dirty="0">
                <a:solidFill>
                  <a:schemeClr val="tx1"/>
                </a:solidFill>
              </a:rPr>
              <a:t>i gestió i </a:t>
            </a:r>
            <a:r>
              <a:rPr lang="ca-ES" sz="1200" dirty="0" smtClean="0">
                <a:solidFill>
                  <a:schemeClr val="tx1"/>
                </a:solidFill>
              </a:rPr>
              <a:t>les de l’àmbit de la Sanitat</a:t>
            </a:r>
            <a:endParaRPr lang="ca-ES" sz="1200" dirty="0">
              <a:solidFill>
                <a:schemeClr val="tx1"/>
              </a:solidFill>
            </a:endParaRPr>
          </a:p>
        </p:txBody>
      </p:sp>
      <p:sp>
        <p:nvSpPr>
          <p:cNvPr id="36" name="TextBox 39"/>
          <p:cNvSpPr txBox="1"/>
          <p:nvPr/>
        </p:nvSpPr>
        <p:spPr>
          <a:xfrm>
            <a:off x="13182139" y="7144909"/>
            <a:ext cx="2833688" cy="241980"/>
          </a:xfrm>
          <a:prstGeom prst="rect">
            <a:avLst/>
          </a:prstGeom>
          <a:solidFill>
            <a:schemeClr val="bg1"/>
          </a:solidFill>
        </p:spPr>
        <p:txBody>
          <a:bodyPr wrap="square" lIns="144000" tIns="36000" rIns="72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11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IMPORT ECONÒMIC</a:t>
            </a:r>
            <a:endParaRPr kumimoji="0" lang="ca-ES" sz="1100"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pic>
        <p:nvPicPr>
          <p:cNvPr id="37" name="Picture 3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761723" y="3648762"/>
            <a:ext cx="1119067" cy="1119067"/>
          </a:xfrm>
          <a:prstGeom prst="rect">
            <a:avLst/>
          </a:prstGeom>
        </p:spPr>
      </p:pic>
      <p:pic>
        <p:nvPicPr>
          <p:cNvPr id="38" name="Picture 7"/>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853021" y="3645736"/>
            <a:ext cx="1124505" cy="1124505"/>
          </a:xfrm>
          <a:prstGeom prst="rect">
            <a:avLst/>
          </a:prstGeom>
        </p:spPr>
      </p:pic>
      <p:pic>
        <p:nvPicPr>
          <p:cNvPr id="39"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9885475" y="3656406"/>
            <a:ext cx="1168267" cy="1168267"/>
          </a:xfrm>
          <a:prstGeom prst="rect">
            <a:avLst/>
          </a:prstGeom>
        </p:spPr>
      </p:pic>
      <p:sp>
        <p:nvSpPr>
          <p:cNvPr id="2" name="Triangle isòsceles 1"/>
          <p:cNvSpPr/>
          <p:nvPr/>
        </p:nvSpPr>
        <p:spPr>
          <a:xfrm rot="10800000">
            <a:off x="12765141" y="6060148"/>
            <a:ext cx="3667683" cy="792065"/>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pic>
        <p:nvPicPr>
          <p:cNvPr id="40" name="1.png"/>
          <p:cNvPicPr>
            <a:picLocks noChangeAspect="1"/>
          </p:cNvPicPr>
          <p:nvPr/>
        </p:nvPicPr>
        <p:blipFill>
          <a:blip r:embed="rId6" cstate="email">
            <a:extLst>
              <a:ext uri="{28A0092B-C50C-407E-A947-70E740481C1C}">
                <a14:useLocalDpi xmlns:a14="http://schemas.microsoft.com/office/drawing/2010/main" xmlns=""/>
              </a:ext>
            </a:extLst>
          </a:blip>
          <a:stretch>
            <a:fillRect/>
          </a:stretch>
        </p:blipFill>
        <p:spPr>
          <a:xfrm>
            <a:off x="8783174" y="4969435"/>
            <a:ext cx="439332" cy="189251"/>
          </a:xfrm>
          <a:prstGeom prst="rect">
            <a:avLst/>
          </a:prstGeom>
          <a:ln w="12700">
            <a:miter lim="400000"/>
          </a:ln>
        </p:spPr>
      </p:pic>
      <p:pic>
        <p:nvPicPr>
          <p:cNvPr id="41" name="2.png"/>
          <p:cNvPicPr>
            <a:picLocks noChangeAspect="1"/>
          </p:cNvPicPr>
          <p:nvPr/>
        </p:nvPicPr>
        <p:blipFill>
          <a:blip r:embed="rId7" cstate="email">
            <a:extLst>
              <a:ext uri="{28A0092B-C50C-407E-A947-70E740481C1C}">
                <a14:useLocalDpi xmlns:a14="http://schemas.microsoft.com/office/drawing/2010/main" xmlns=""/>
              </a:ext>
            </a:extLst>
          </a:blip>
          <a:stretch>
            <a:fillRect/>
          </a:stretch>
        </p:blipFill>
        <p:spPr>
          <a:xfrm>
            <a:off x="8774331" y="5427621"/>
            <a:ext cx="439332" cy="189251"/>
          </a:xfrm>
          <a:prstGeom prst="rect">
            <a:avLst/>
          </a:prstGeom>
          <a:ln w="12700">
            <a:miter lim="400000"/>
          </a:ln>
        </p:spPr>
      </p:pic>
      <p:pic>
        <p:nvPicPr>
          <p:cNvPr id="42" name="3.png"/>
          <p:cNvPicPr>
            <a:picLocks noChangeAspect="1"/>
          </p:cNvPicPr>
          <p:nvPr/>
        </p:nvPicPr>
        <p:blipFill>
          <a:blip r:embed="rId8" cstate="email">
            <a:extLst>
              <a:ext uri="{28A0092B-C50C-407E-A947-70E740481C1C}">
                <a14:useLocalDpi xmlns:a14="http://schemas.microsoft.com/office/drawing/2010/main" xmlns=""/>
              </a:ext>
            </a:extLst>
          </a:blip>
          <a:stretch>
            <a:fillRect/>
          </a:stretch>
        </p:blipFill>
        <p:spPr>
          <a:xfrm>
            <a:off x="8783174" y="5885807"/>
            <a:ext cx="439332" cy="189251"/>
          </a:xfrm>
          <a:prstGeom prst="rect">
            <a:avLst/>
          </a:prstGeom>
          <a:ln w="12700">
            <a:miter lim="400000"/>
          </a:ln>
        </p:spPr>
      </p:pic>
      <p:sp>
        <p:nvSpPr>
          <p:cNvPr id="34" name="TextBox 39"/>
          <p:cNvSpPr txBox="1"/>
          <p:nvPr/>
        </p:nvSpPr>
        <p:spPr>
          <a:xfrm>
            <a:off x="13182139" y="2134343"/>
            <a:ext cx="2833688" cy="442035"/>
          </a:xfrm>
          <a:prstGeom prst="rect">
            <a:avLst/>
          </a:prstGeom>
          <a:noFill/>
        </p:spPr>
        <p:txBody>
          <a:bodyPr wrap="square" lIns="144000" tIns="36000" rIns="72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24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Es dirigeix a</a:t>
            </a:r>
            <a:endParaRPr kumimoji="0" lang="ca-ES"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31" name="Rectangle 130"/>
          <p:cNvSpPr/>
          <p:nvPr/>
        </p:nvSpPr>
        <p:spPr>
          <a:xfrm>
            <a:off x="3227614" y="2809522"/>
            <a:ext cx="609462" cy="1015663"/>
          </a:xfrm>
          <a:prstGeom prst="rect">
            <a:avLst/>
          </a:prstGeom>
          <a:noFill/>
        </p:spPr>
        <p:txBody>
          <a:bodyPr wrap="none">
            <a:spAutoFit/>
          </a:bodyPr>
          <a:lstStyle/>
          <a:p>
            <a:pPr lvl="0" algn="ctr" defTabSz="1828434">
              <a:defRPr/>
            </a:pPr>
            <a:r>
              <a:rPr lang="ca-ES" sz="60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a:t>
            </a:r>
            <a:endParaRPr lang="ca-ES" sz="48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4" name="TextBox 39"/>
          <p:cNvSpPr txBox="1"/>
          <p:nvPr/>
        </p:nvSpPr>
        <p:spPr>
          <a:xfrm>
            <a:off x="5167025" y="3029861"/>
            <a:ext cx="2496496" cy="503590"/>
          </a:xfrm>
          <a:prstGeom prst="rect">
            <a:avLst/>
          </a:prstGeom>
          <a:solidFill>
            <a:schemeClr val="bg1"/>
          </a:solidFill>
        </p:spPr>
        <p:txBody>
          <a:bodyPr wrap="square" lIns="288000" tIns="36000" rIns="288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14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Què es pot finançar</a:t>
            </a:r>
            <a:endParaRPr kumimoji="0" lang="ca-ES" sz="1400"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32" name="Rectangle 131"/>
          <p:cNvSpPr/>
          <p:nvPr/>
        </p:nvSpPr>
        <p:spPr>
          <a:xfrm>
            <a:off x="7375635" y="2809522"/>
            <a:ext cx="609462" cy="1015663"/>
          </a:xfrm>
          <a:prstGeom prst="rect">
            <a:avLst/>
          </a:prstGeom>
          <a:noFill/>
        </p:spPr>
        <p:txBody>
          <a:bodyPr wrap="none">
            <a:spAutoFit/>
          </a:bodyPr>
          <a:lstStyle/>
          <a:p>
            <a:pPr lvl="0" algn="ctr" defTabSz="1828434">
              <a:defRPr/>
            </a:pPr>
            <a:r>
              <a:rPr lang="ca-ES" sz="60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a:t>
            </a:r>
            <a:endParaRPr lang="ca-ES" sz="48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5" name="TextBox 39"/>
          <p:cNvSpPr txBox="1"/>
          <p:nvPr/>
        </p:nvSpPr>
        <p:spPr>
          <a:xfrm>
            <a:off x="9213663" y="3033646"/>
            <a:ext cx="2496496" cy="503590"/>
          </a:xfrm>
          <a:prstGeom prst="rect">
            <a:avLst/>
          </a:prstGeom>
          <a:solidFill>
            <a:schemeClr val="bg1"/>
          </a:solidFill>
        </p:spPr>
        <p:txBody>
          <a:bodyPr wrap="square" lIns="288000" tIns="36000" rIns="288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14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Què caldrà complir</a:t>
            </a:r>
            <a:endParaRPr kumimoji="0" lang="ca-ES" sz="1400"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33" name="Rectangle 132"/>
          <p:cNvSpPr/>
          <p:nvPr/>
        </p:nvSpPr>
        <p:spPr>
          <a:xfrm>
            <a:off x="11369203" y="2809521"/>
            <a:ext cx="609462" cy="1015663"/>
          </a:xfrm>
          <a:prstGeom prst="rect">
            <a:avLst/>
          </a:prstGeom>
          <a:noFill/>
        </p:spPr>
        <p:txBody>
          <a:bodyPr wrap="none">
            <a:spAutoFit/>
          </a:bodyPr>
          <a:lstStyle/>
          <a:p>
            <a:pPr lvl="0" algn="ctr" defTabSz="1828434">
              <a:defRPr/>
            </a:pPr>
            <a:r>
              <a:rPr lang="ca-ES" sz="60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a:t>
            </a:r>
            <a:endParaRPr lang="ca-ES" sz="48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6" name="object 11"/>
          <p:cNvSpPr/>
          <p:nvPr/>
        </p:nvSpPr>
        <p:spPr>
          <a:xfrm rot="5400000" flipV="1">
            <a:off x="12923063" y="3385961"/>
            <a:ext cx="1465837" cy="216000"/>
          </a:xfrm>
          <a:prstGeom prst="rightArrow">
            <a:avLst/>
          </a:prstGeom>
          <a:solidFill>
            <a:schemeClr val="bg1">
              <a:lumMod val="95000"/>
            </a:schemeClr>
          </a:solidFill>
          <a:ln>
            <a:noFill/>
          </a:ln>
        </p:spPr>
        <p:txBody>
          <a:bodyPr wrap="square" lIns="0" tIns="0" rIns="0" bIns="0" rtlCol="0"/>
          <a:lstStyle/>
          <a:p>
            <a:pPr marL="0" marR="0" lvl="0" indent="0" defTabSz="544222" eaLnBrk="1" fontAlgn="base" latinLnBrk="0" hangingPunct="1">
              <a:lnSpc>
                <a:spcPct val="100000"/>
              </a:lnSpc>
              <a:spcBef>
                <a:spcPct val="0"/>
              </a:spcBef>
              <a:spcAft>
                <a:spcPct val="0"/>
              </a:spcAft>
              <a:buClrTx/>
              <a:buSzTx/>
              <a:buFontTx/>
              <a:buNone/>
              <a:tabLst/>
              <a:defRPr/>
            </a:pPr>
            <a:endParaRPr kumimoji="0" lang="ca-ES" sz="22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37" name="object 11"/>
          <p:cNvSpPr/>
          <p:nvPr/>
        </p:nvSpPr>
        <p:spPr>
          <a:xfrm rot="5400000" flipV="1">
            <a:off x="13862913" y="3385962"/>
            <a:ext cx="1465836" cy="216000"/>
          </a:xfrm>
          <a:prstGeom prst="rightArrow">
            <a:avLst/>
          </a:prstGeom>
          <a:solidFill>
            <a:schemeClr val="bg1">
              <a:lumMod val="95000"/>
            </a:schemeClr>
          </a:solidFill>
          <a:ln>
            <a:noFill/>
          </a:ln>
        </p:spPr>
        <p:txBody>
          <a:bodyPr wrap="square" lIns="0" tIns="0" rIns="0" bIns="0" rtlCol="0"/>
          <a:lstStyle/>
          <a:p>
            <a:pPr marL="0" marR="0" lvl="0" indent="0" defTabSz="544222" eaLnBrk="1" fontAlgn="base" latinLnBrk="0" hangingPunct="1">
              <a:lnSpc>
                <a:spcPct val="100000"/>
              </a:lnSpc>
              <a:spcBef>
                <a:spcPct val="0"/>
              </a:spcBef>
              <a:spcAft>
                <a:spcPct val="0"/>
              </a:spcAft>
              <a:buClrTx/>
              <a:buSzTx/>
              <a:buFontTx/>
              <a:buNone/>
              <a:tabLst/>
              <a:defRPr/>
            </a:pPr>
            <a:endParaRPr kumimoji="0" lang="ca-ES" sz="22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38" name="object 11"/>
          <p:cNvSpPr/>
          <p:nvPr/>
        </p:nvSpPr>
        <p:spPr>
          <a:xfrm rot="5400000" flipV="1">
            <a:off x="14803446" y="3385963"/>
            <a:ext cx="1465836" cy="216000"/>
          </a:xfrm>
          <a:prstGeom prst="rightArrow">
            <a:avLst/>
          </a:prstGeom>
          <a:solidFill>
            <a:schemeClr val="bg1">
              <a:lumMod val="95000"/>
            </a:schemeClr>
          </a:solidFill>
          <a:ln>
            <a:noFill/>
          </a:ln>
        </p:spPr>
        <p:txBody>
          <a:bodyPr wrap="square" lIns="0" tIns="0" rIns="0" bIns="0" rtlCol="0"/>
          <a:lstStyle/>
          <a:p>
            <a:pPr marL="0" marR="0" lvl="0" indent="0" defTabSz="544222" eaLnBrk="1" fontAlgn="base" latinLnBrk="0" hangingPunct="1">
              <a:lnSpc>
                <a:spcPct val="100000"/>
              </a:lnSpc>
              <a:spcBef>
                <a:spcPct val="0"/>
              </a:spcBef>
              <a:spcAft>
                <a:spcPct val="0"/>
              </a:spcAft>
              <a:buClrTx/>
              <a:buSzTx/>
              <a:buFontTx/>
              <a:buNone/>
              <a:tabLst/>
              <a:defRPr/>
            </a:pPr>
            <a:endParaRPr kumimoji="0" lang="ca-ES" sz="22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nvGrpSpPr>
          <p:cNvPr id="65" name="Group 26"/>
          <p:cNvGrpSpPr/>
          <p:nvPr/>
        </p:nvGrpSpPr>
        <p:grpSpPr>
          <a:xfrm>
            <a:off x="13266544" y="3070958"/>
            <a:ext cx="780373" cy="781826"/>
            <a:chOff x="5087238" y="907908"/>
            <a:chExt cx="1386276" cy="1388858"/>
          </a:xfrm>
        </p:grpSpPr>
        <p:sp>
          <p:nvSpPr>
            <p:cNvPr id="66" name="Oval 141"/>
            <p:cNvSpPr>
              <a:spLocks noChangeArrowheads="1"/>
            </p:cNvSpPr>
            <p:nvPr/>
          </p:nvSpPr>
          <p:spPr bwMode="auto">
            <a:xfrm>
              <a:off x="5087238" y="907908"/>
              <a:ext cx="1386276" cy="1387567"/>
            </a:xfrm>
            <a:prstGeom prst="ellipse">
              <a:avLst/>
            </a:prstGeom>
            <a:solidFill>
              <a:srgbClr val="5A498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7" name="Freeform 142"/>
            <p:cNvSpPr>
              <a:spLocks/>
            </p:cNvSpPr>
            <p:nvPr/>
          </p:nvSpPr>
          <p:spPr bwMode="auto">
            <a:xfrm>
              <a:off x="5780376" y="907908"/>
              <a:ext cx="693138" cy="1387567"/>
            </a:xfrm>
            <a:custGeom>
              <a:avLst/>
              <a:gdLst>
                <a:gd name="T0" fmla="*/ 340 w 340"/>
                <a:gd name="T1" fmla="*/ 340 h 680"/>
                <a:gd name="T2" fmla="*/ 0 w 340"/>
                <a:gd name="T3" fmla="*/ 0 h 680"/>
                <a:gd name="T4" fmla="*/ 0 w 340"/>
                <a:gd name="T5" fmla="*/ 680 h 680"/>
                <a:gd name="T6" fmla="*/ 340 w 340"/>
                <a:gd name="T7" fmla="*/ 340 h 680"/>
              </a:gdLst>
              <a:ahLst/>
              <a:cxnLst>
                <a:cxn ang="0">
                  <a:pos x="T0" y="T1"/>
                </a:cxn>
                <a:cxn ang="0">
                  <a:pos x="T2" y="T3"/>
                </a:cxn>
                <a:cxn ang="0">
                  <a:pos x="T4" y="T5"/>
                </a:cxn>
                <a:cxn ang="0">
                  <a:pos x="T6" y="T7"/>
                </a:cxn>
              </a:cxnLst>
              <a:rect l="0" t="0" r="r" b="b"/>
              <a:pathLst>
                <a:path w="340" h="680">
                  <a:moveTo>
                    <a:pt x="340" y="340"/>
                  </a:moveTo>
                  <a:cubicBezTo>
                    <a:pt x="340" y="152"/>
                    <a:pt x="188" y="0"/>
                    <a:pt x="0" y="0"/>
                  </a:cubicBezTo>
                  <a:cubicBezTo>
                    <a:pt x="0" y="680"/>
                    <a:pt x="0" y="680"/>
                    <a:pt x="0" y="680"/>
                  </a:cubicBezTo>
                  <a:cubicBezTo>
                    <a:pt x="188" y="680"/>
                    <a:pt x="340" y="528"/>
                    <a:pt x="340" y="340"/>
                  </a:cubicBezTo>
                  <a:close/>
                </a:path>
              </a:pathLst>
            </a:custGeom>
            <a:solidFill>
              <a:srgbClr val="534378"/>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8" name="Freeform 143"/>
            <p:cNvSpPr>
              <a:spLocks/>
            </p:cNvSpPr>
            <p:nvPr/>
          </p:nvSpPr>
          <p:spPr bwMode="auto">
            <a:xfrm>
              <a:off x="5449941" y="1295136"/>
              <a:ext cx="330435" cy="709918"/>
            </a:xfrm>
            <a:custGeom>
              <a:avLst/>
              <a:gdLst>
                <a:gd name="T0" fmla="*/ 31 w 162"/>
                <a:gd name="T1" fmla="*/ 89 h 348"/>
                <a:gd name="T2" fmla="*/ 2 w 162"/>
                <a:gd name="T3" fmla="*/ 186 h 348"/>
                <a:gd name="T4" fmla="*/ 37 w 162"/>
                <a:gd name="T5" fmla="*/ 256 h 348"/>
                <a:gd name="T6" fmla="*/ 34 w 162"/>
                <a:gd name="T7" fmla="*/ 348 h 348"/>
                <a:gd name="T8" fmla="*/ 162 w 162"/>
                <a:gd name="T9" fmla="*/ 348 h 348"/>
                <a:gd name="T10" fmla="*/ 162 w 162"/>
                <a:gd name="T11" fmla="*/ 0 h 348"/>
                <a:gd name="T12" fmla="*/ 31 w 162"/>
                <a:gd name="T13" fmla="*/ 89 h 348"/>
              </a:gdLst>
              <a:ahLst/>
              <a:cxnLst>
                <a:cxn ang="0">
                  <a:pos x="T0" y="T1"/>
                </a:cxn>
                <a:cxn ang="0">
                  <a:pos x="T2" y="T3"/>
                </a:cxn>
                <a:cxn ang="0">
                  <a:pos x="T4" y="T5"/>
                </a:cxn>
                <a:cxn ang="0">
                  <a:pos x="T6" y="T7"/>
                </a:cxn>
                <a:cxn ang="0">
                  <a:pos x="T8" y="T9"/>
                </a:cxn>
                <a:cxn ang="0">
                  <a:pos x="T10" y="T11"/>
                </a:cxn>
                <a:cxn ang="0">
                  <a:pos x="T12" y="T13"/>
                </a:cxn>
              </a:cxnLst>
              <a:rect l="0" t="0" r="r" b="b"/>
              <a:pathLst>
                <a:path w="162" h="348">
                  <a:moveTo>
                    <a:pt x="31" y="89"/>
                  </a:moveTo>
                  <a:cubicBezTo>
                    <a:pt x="31" y="146"/>
                    <a:pt x="0" y="148"/>
                    <a:pt x="2" y="186"/>
                  </a:cubicBezTo>
                  <a:cubicBezTo>
                    <a:pt x="5" y="227"/>
                    <a:pt x="37" y="227"/>
                    <a:pt x="37" y="256"/>
                  </a:cubicBezTo>
                  <a:cubicBezTo>
                    <a:pt x="37" y="285"/>
                    <a:pt x="7" y="317"/>
                    <a:pt x="34" y="348"/>
                  </a:cubicBezTo>
                  <a:cubicBezTo>
                    <a:pt x="151" y="348"/>
                    <a:pt x="162" y="348"/>
                    <a:pt x="162" y="348"/>
                  </a:cubicBezTo>
                  <a:cubicBezTo>
                    <a:pt x="162" y="0"/>
                    <a:pt x="162" y="0"/>
                    <a:pt x="162" y="0"/>
                  </a:cubicBezTo>
                  <a:lnTo>
                    <a:pt x="31" y="89"/>
                  </a:ln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Freeform 144"/>
            <p:cNvSpPr>
              <a:spLocks/>
            </p:cNvSpPr>
            <p:nvPr/>
          </p:nvSpPr>
          <p:spPr bwMode="auto">
            <a:xfrm>
              <a:off x="5780376" y="1295136"/>
              <a:ext cx="330435" cy="709918"/>
            </a:xfrm>
            <a:custGeom>
              <a:avLst/>
              <a:gdLst>
                <a:gd name="T0" fmla="*/ 131 w 162"/>
                <a:gd name="T1" fmla="*/ 89 h 348"/>
                <a:gd name="T2" fmla="*/ 160 w 162"/>
                <a:gd name="T3" fmla="*/ 186 h 348"/>
                <a:gd name="T4" fmla="*/ 125 w 162"/>
                <a:gd name="T5" fmla="*/ 256 h 348"/>
                <a:gd name="T6" fmla="*/ 128 w 162"/>
                <a:gd name="T7" fmla="*/ 348 h 348"/>
                <a:gd name="T8" fmla="*/ 0 w 162"/>
                <a:gd name="T9" fmla="*/ 348 h 348"/>
                <a:gd name="T10" fmla="*/ 0 w 162"/>
                <a:gd name="T11" fmla="*/ 0 h 348"/>
                <a:gd name="T12" fmla="*/ 131 w 162"/>
                <a:gd name="T13" fmla="*/ 89 h 348"/>
              </a:gdLst>
              <a:ahLst/>
              <a:cxnLst>
                <a:cxn ang="0">
                  <a:pos x="T0" y="T1"/>
                </a:cxn>
                <a:cxn ang="0">
                  <a:pos x="T2" y="T3"/>
                </a:cxn>
                <a:cxn ang="0">
                  <a:pos x="T4" y="T5"/>
                </a:cxn>
                <a:cxn ang="0">
                  <a:pos x="T6" y="T7"/>
                </a:cxn>
                <a:cxn ang="0">
                  <a:pos x="T8" y="T9"/>
                </a:cxn>
                <a:cxn ang="0">
                  <a:pos x="T10" y="T11"/>
                </a:cxn>
                <a:cxn ang="0">
                  <a:pos x="T12" y="T13"/>
                </a:cxn>
              </a:cxnLst>
              <a:rect l="0" t="0" r="r" b="b"/>
              <a:pathLst>
                <a:path w="162" h="348">
                  <a:moveTo>
                    <a:pt x="131" y="89"/>
                  </a:moveTo>
                  <a:cubicBezTo>
                    <a:pt x="131" y="146"/>
                    <a:pt x="162" y="148"/>
                    <a:pt x="160" y="186"/>
                  </a:cubicBezTo>
                  <a:cubicBezTo>
                    <a:pt x="158" y="227"/>
                    <a:pt x="125" y="227"/>
                    <a:pt x="125" y="256"/>
                  </a:cubicBezTo>
                  <a:cubicBezTo>
                    <a:pt x="125" y="285"/>
                    <a:pt x="155" y="317"/>
                    <a:pt x="128" y="348"/>
                  </a:cubicBezTo>
                  <a:cubicBezTo>
                    <a:pt x="11" y="348"/>
                    <a:pt x="0" y="348"/>
                    <a:pt x="0" y="348"/>
                  </a:cubicBezTo>
                  <a:cubicBezTo>
                    <a:pt x="0" y="0"/>
                    <a:pt x="0" y="0"/>
                    <a:pt x="0" y="0"/>
                  </a:cubicBezTo>
                  <a:lnTo>
                    <a:pt x="131" y="89"/>
                  </a:ln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0" name="Oval 145"/>
            <p:cNvSpPr>
              <a:spLocks noChangeArrowheads="1"/>
            </p:cNvSpPr>
            <p:nvPr/>
          </p:nvSpPr>
          <p:spPr bwMode="auto">
            <a:xfrm>
              <a:off x="5478338" y="1055055"/>
              <a:ext cx="607948" cy="605366"/>
            </a:xfrm>
            <a:prstGeom prst="ellipse">
              <a:avLst/>
            </a:pr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146"/>
            <p:cNvSpPr>
              <a:spLocks/>
            </p:cNvSpPr>
            <p:nvPr/>
          </p:nvSpPr>
          <p:spPr bwMode="auto">
            <a:xfrm>
              <a:off x="5679697" y="1785625"/>
              <a:ext cx="203940" cy="511141"/>
            </a:xfrm>
            <a:custGeom>
              <a:avLst/>
              <a:gdLst>
                <a:gd name="T0" fmla="*/ 158 w 158"/>
                <a:gd name="T1" fmla="*/ 172 h 396"/>
                <a:gd name="T2" fmla="*/ 78 w 158"/>
                <a:gd name="T3" fmla="*/ 396 h 396"/>
                <a:gd name="T4" fmla="*/ 0 w 158"/>
                <a:gd name="T5" fmla="*/ 172 h 396"/>
                <a:gd name="T6" fmla="*/ 0 w 158"/>
                <a:gd name="T7" fmla="*/ 0 h 396"/>
                <a:gd name="T8" fmla="*/ 158 w 158"/>
                <a:gd name="T9" fmla="*/ 0 h 396"/>
                <a:gd name="T10" fmla="*/ 158 w 158"/>
                <a:gd name="T11" fmla="*/ 172 h 396"/>
              </a:gdLst>
              <a:ahLst/>
              <a:cxnLst>
                <a:cxn ang="0">
                  <a:pos x="T0" y="T1"/>
                </a:cxn>
                <a:cxn ang="0">
                  <a:pos x="T2" y="T3"/>
                </a:cxn>
                <a:cxn ang="0">
                  <a:pos x="T4" y="T5"/>
                </a:cxn>
                <a:cxn ang="0">
                  <a:pos x="T6" y="T7"/>
                </a:cxn>
                <a:cxn ang="0">
                  <a:pos x="T8" y="T9"/>
                </a:cxn>
                <a:cxn ang="0">
                  <a:pos x="T10" y="T11"/>
                </a:cxn>
              </a:cxnLst>
              <a:rect l="0" t="0" r="r" b="b"/>
              <a:pathLst>
                <a:path w="158" h="396">
                  <a:moveTo>
                    <a:pt x="158" y="172"/>
                  </a:moveTo>
                  <a:lnTo>
                    <a:pt x="78" y="396"/>
                  </a:lnTo>
                  <a:lnTo>
                    <a:pt x="0" y="172"/>
                  </a:lnTo>
                  <a:lnTo>
                    <a:pt x="0" y="0"/>
                  </a:lnTo>
                  <a:lnTo>
                    <a:pt x="158" y="0"/>
                  </a:lnTo>
                  <a:lnTo>
                    <a:pt x="158" y="17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2" name="Freeform 147"/>
            <p:cNvSpPr>
              <a:spLocks/>
            </p:cNvSpPr>
            <p:nvPr/>
          </p:nvSpPr>
          <p:spPr bwMode="auto">
            <a:xfrm>
              <a:off x="5527387" y="1167351"/>
              <a:ext cx="254280" cy="676358"/>
            </a:xfrm>
            <a:custGeom>
              <a:avLst/>
              <a:gdLst>
                <a:gd name="T0" fmla="*/ 125 w 125"/>
                <a:gd name="T1" fmla="*/ 0 h 332"/>
                <a:gd name="T2" fmla="*/ 0 w 125"/>
                <a:gd name="T3" fmla="*/ 157 h 332"/>
                <a:gd name="T4" fmla="*/ 39 w 125"/>
                <a:gd name="T5" fmla="*/ 280 h 332"/>
                <a:gd name="T6" fmla="*/ 125 w 125"/>
                <a:gd name="T7" fmla="*/ 332 h 332"/>
                <a:gd name="T8" fmla="*/ 125 w 125"/>
                <a:gd name="T9" fmla="*/ 0 h 332"/>
              </a:gdLst>
              <a:ahLst/>
              <a:cxnLst>
                <a:cxn ang="0">
                  <a:pos x="T0" y="T1"/>
                </a:cxn>
                <a:cxn ang="0">
                  <a:pos x="T2" y="T3"/>
                </a:cxn>
                <a:cxn ang="0">
                  <a:pos x="T4" y="T5"/>
                </a:cxn>
                <a:cxn ang="0">
                  <a:pos x="T6" y="T7"/>
                </a:cxn>
                <a:cxn ang="0">
                  <a:pos x="T8" y="T9"/>
                </a:cxn>
              </a:cxnLst>
              <a:rect l="0" t="0" r="r" b="b"/>
              <a:pathLst>
                <a:path w="125" h="332">
                  <a:moveTo>
                    <a:pt x="125" y="0"/>
                  </a:moveTo>
                  <a:cubicBezTo>
                    <a:pt x="76" y="0"/>
                    <a:pt x="0" y="28"/>
                    <a:pt x="0" y="157"/>
                  </a:cubicBezTo>
                  <a:cubicBezTo>
                    <a:pt x="0" y="231"/>
                    <a:pt x="29" y="266"/>
                    <a:pt x="39" y="280"/>
                  </a:cubicBezTo>
                  <a:cubicBezTo>
                    <a:pt x="49" y="292"/>
                    <a:pt x="99" y="332"/>
                    <a:pt x="125" y="332"/>
                  </a:cubicBezTo>
                  <a:cubicBezTo>
                    <a:pt x="125" y="202"/>
                    <a:pt x="125" y="0"/>
                    <a:pt x="125" y="0"/>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Freeform 148"/>
            <p:cNvSpPr>
              <a:spLocks/>
            </p:cNvSpPr>
            <p:nvPr/>
          </p:nvSpPr>
          <p:spPr bwMode="auto">
            <a:xfrm>
              <a:off x="5474466" y="1462935"/>
              <a:ext cx="113587" cy="158763"/>
            </a:xfrm>
            <a:custGeom>
              <a:avLst/>
              <a:gdLst>
                <a:gd name="T0" fmla="*/ 2 w 56"/>
                <a:gd name="T1" fmla="*/ 42 h 78"/>
                <a:gd name="T2" fmla="*/ 24 w 56"/>
                <a:gd name="T3" fmla="*/ 2 h 78"/>
                <a:gd name="T4" fmla="*/ 53 w 56"/>
                <a:gd name="T5" fmla="*/ 35 h 78"/>
                <a:gd name="T6" fmla="*/ 31 w 56"/>
                <a:gd name="T7" fmla="*/ 76 h 78"/>
                <a:gd name="T8" fmla="*/ 2 w 56"/>
                <a:gd name="T9" fmla="*/ 42 h 78"/>
              </a:gdLst>
              <a:ahLst/>
              <a:cxnLst>
                <a:cxn ang="0">
                  <a:pos x="T0" y="T1"/>
                </a:cxn>
                <a:cxn ang="0">
                  <a:pos x="T2" y="T3"/>
                </a:cxn>
                <a:cxn ang="0">
                  <a:pos x="T4" y="T5"/>
                </a:cxn>
                <a:cxn ang="0">
                  <a:pos x="T6" y="T7"/>
                </a:cxn>
                <a:cxn ang="0">
                  <a:pos x="T8" y="T9"/>
                </a:cxn>
              </a:cxnLst>
              <a:rect l="0" t="0" r="r" b="b"/>
              <a:pathLst>
                <a:path w="56" h="78">
                  <a:moveTo>
                    <a:pt x="2" y="42"/>
                  </a:moveTo>
                  <a:cubicBezTo>
                    <a:pt x="0" y="22"/>
                    <a:pt x="10" y="4"/>
                    <a:pt x="24" y="2"/>
                  </a:cubicBezTo>
                  <a:cubicBezTo>
                    <a:pt x="38" y="0"/>
                    <a:pt x="51" y="15"/>
                    <a:pt x="53" y="35"/>
                  </a:cubicBezTo>
                  <a:cubicBezTo>
                    <a:pt x="56" y="56"/>
                    <a:pt x="46" y="74"/>
                    <a:pt x="31" y="76"/>
                  </a:cubicBezTo>
                  <a:cubicBezTo>
                    <a:pt x="17" y="78"/>
                    <a:pt x="4" y="63"/>
                    <a:pt x="2" y="42"/>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4" name="Freeform 149"/>
            <p:cNvSpPr>
              <a:spLocks/>
            </p:cNvSpPr>
            <p:nvPr/>
          </p:nvSpPr>
          <p:spPr bwMode="auto">
            <a:xfrm>
              <a:off x="5780376" y="1167351"/>
              <a:ext cx="254280" cy="676358"/>
            </a:xfrm>
            <a:custGeom>
              <a:avLst/>
              <a:gdLst>
                <a:gd name="T0" fmla="*/ 0 w 125"/>
                <a:gd name="T1" fmla="*/ 0 h 332"/>
                <a:gd name="T2" fmla="*/ 125 w 125"/>
                <a:gd name="T3" fmla="*/ 157 h 332"/>
                <a:gd name="T4" fmla="*/ 86 w 125"/>
                <a:gd name="T5" fmla="*/ 280 h 332"/>
                <a:gd name="T6" fmla="*/ 0 w 125"/>
                <a:gd name="T7" fmla="*/ 332 h 332"/>
                <a:gd name="T8" fmla="*/ 0 w 125"/>
                <a:gd name="T9" fmla="*/ 0 h 332"/>
              </a:gdLst>
              <a:ahLst/>
              <a:cxnLst>
                <a:cxn ang="0">
                  <a:pos x="T0" y="T1"/>
                </a:cxn>
                <a:cxn ang="0">
                  <a:pos x="T2" y="T3"/>
                </a:cxn>
                <a:cxn ang="0">
                  <a:pos x="T4" y="T5"/>
                </a:cxn>
                <a:cxn ang="0">
                  <a:pos x="T6" y="T7"/>
                </a:cxn>
                <a:cxn ang="0">
                  <a:pos x="T8" y="T9"/>
                </a:cxn>
              </a:cxnLst>
              <a:rect l="0" t="0" r="r" b="b"/>
              <a:pathLst>
                <a:path w="125" h="332">
                  <a:moveTo>
                    <a:pt x="0" y="0"/>
                  </a:moveTo>
                  <a:cubicBezTo>
                    <a:pt x="49" y="0"/>
                    <a:pt x="125" y="28"/>
                    <a:pt x="125" y="157"/>
                  </a:cubicBezTo>
                  <a:cubicBezTo>
                    <a:pt x="125" y="231"/>
                    <a:pt x="96" y="266"/>
                    <a:pt x="86" y="280"/>
                  </a:cubicBezTo>
                  <a:cubicBezTo>
                    <a:pt x="76" y="292"/>
                    <a:pt x="26" y="332"/>
                    <a:pt x="0" y="332"/>
                  </a:cubicBezTo>
                  <a:cubicBezTo>
                    <a:pt x="0" y="202"/>
                    <a:pt x="0" y="0"/>
                    <a:pt x="0" y="0"/>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5" name="Freeform 150"/>
            <p:cNvSpPr>
              <a:spLocks/>
            </p:cNvSpPr>
            <p:nvPr/>
          </p:nvSpPr>
          <p:spPr bwMode="auto">
            <a:xfrm>
              <a:off x="5976571" y="1462935"/>
              <a:ext cx="113587" cy="158763"/>
            </a:xfrm>
            <a:custGeom>
              <a:avLst/>
              <a:gdLst>
                <a:gd name="T0" fmla="*/ 54 w 56"/>
                <a:gd name="T1" fmla="*/ 42 h 78"/>
                <a:gd name="T2" fmla="*/ 32 w 56"/>
                <a:gd name="T3" fmla="*/ 2 h 78"/>
                <a:gd name="T4" fmla="*/ 2 w 56"/>
                <a:gd name="T5" fmla="*/ 35 h 78"/>
                <a:gd name="T6" fmla="*/ 24 w 56"/>
                <a:gd name="T7" fmla="*/ 76 h 78"/>
                <a:gd name="T8" fmla="*/ 54 w 56"/>
                <a:gd name="T9" fmla="*/ 42 h 78"/>
              </a:gdLst>
              <a:ahLst/>
              <a:cxnLst>
                <a:cxn ang="0">
                  <a:pos x="T0" y="T1"/>
                </a:cxn>
                <a:cxn ang="0">
                  <a:pos x="T2" y="T3"/>
                </a:cxn>
                <a:cxn ang="0">
                  <a:pos x="T4" y="T5"/>
                </a:cxn>
                <a:cxn ang="0">
                  <a:pos x="T6" y="T7"/>
                </a:cxn>
                <a:cxn ang="0">
                  <a:pos x="T8" y="T9"/>
                </a:cxn>
              </a:cxnLst>
              <a:rect l="0" t="0" r="r" b="b"/>
              <a:pathLst>
                <a:path w="56" h="78">
                  <a:moveTo>
                    <a:pt x="54" y="42"/>
                  </a:moveTo>
                  <a:cubicBezTo>
                    <a:pt x="56" y="22"/>
                    <a:pt x="46" y="4"/>
                    <a:pt x="32" y="2"/>
                  </a:cubicBezTo>
                  <a:cubicBezTo>
                    <a:pt x="17" y="0"/>
                    <a:pt x="4" y="15"/>
                    <a:pt x="2" y="35"/>
                  </a:cubicBezTo>
                  <a:cubicBezTo>
                    <a:pt x="0" y="56"/>
                    <a:pt x="10" y="74"/>
                    <a:pt x="24" y="76"/>
                  </a:cubicBezTo>
                  <a:cubicBezTo>
                    <a:pt x="38" y="78"/>
                    <a:pt x="51" y="63"/>
                    <a:pt x="54" y="42"/>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6" name="Freeform 151"/>
            <p:cNvSpPr>
              <a:spLocks/>
            </p:cNvSpPr>
            <p:nvPr/>
          </p:nvSpPr>
          <p:spPr bwMode="auto">
            <a:xfrm>
              <a:off x="5437034" y="1885013"/>
              <a:ext cx="343342" cy="411752"/>
            </a:xfrm>
            <a:custGeom>
              <a:avLst/>
              <a:gdLst>
                <a:gd name="T0" fmla="*/ 168 w 168"/>
                <a:gd name="T1" fmla="*/ 202 h 202"/>
                <a:gd name="T2" fmla="*/ 168 w 168"/>
                <a:gd name="T3" fmla="*/ 66 h 202"/>
                <a:gd name="T4" fmla="*/ 123 w 168"/>
                <a:gd name="T5" fmla="*/ 26 h 202"/>
                <a:gd name="T6" fmla="*/ 119 w 168"/>
                <a:gd name="T7" fmla="*/ 0 h 202"/>
                <a:gd name="T8" fmla="*/ 20 w 168"/>
                <a:gd name="T9" fmla="*/ 56 h 202"/>
                <a:gd name="T10" fmla="*/ 0 w 168"/>
                <a:gd name="T11" fmla="*/ 202 h 202"/>
                <a:gd name="T12" fmla="*/ 168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168" y="202"/>
                  </a:moveTo>
                  <a:cubicBezTo>
                    <a:pt x="168" y="66"/>
                    <a:pt x="168" y="66"/>
                    <a:pt x="168" y="66"/>
                  </a:cubicBezTo>
                  <a:cubicBezTo>
                    <a:pt x="168" y="66"/>
                    <a:pt x="131" y="56"/>
                    <a:pt x="123" y="26"/>
                  </a:cubicBezTo>
                  <a:cubicBezTo>
                    <a:pt x="119" y="12"/>
                    <a:pt x="119" y="0"/>
                    <a:pt x="119" y="0"/>
                  </a:cubicBezTo>
                  <a:cubicBezTo>
                    <a:pt x="119" y="0"/>
                    <a:pt x="38" y="28"/>
                    <a:pt x="20" y="56"/>
                  </a:cubicBezTo>
                  <a:cubicBezTo>
                    <a:pt x="5" y="101"/>
                    <a:pt x="0" y="202"/>
                    <a:pt x="0" y="202"/>
                  </a:cubicBezTo>
                  <a:lnTo>
                    <a:pt x="168" y="20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7" name="Freeform 152"/>
            <p:cNvSpPr>
              <a:spLocks/>
            </p:cNvSpPr>
            <p:nvPr/>
          </p:nvSpPr>
          <p:spPr bwMode="auto">
            <a:xfrm>
              <a:off x="5780376" y="1885013"/>
              <a:ext cx="342051" cy="411752"/>
            </a:xfrm>
            <a:custGeom>
              <a:avLst/>
              <a:gdLst>
                <a:gd name="T0" fmla="*/ 0 w 168"/>
                <a:gd name="T1" fmla="*/ 202 h 202"/>
                <a:gd name="T2" fmla="*/ 0 w 168"/>
                <a:gd name="T3" fmla="*/ 66 h 202"/>
                <a:gd name="T4" fmla="*/ 45 w 168"/>
                <a:gd name="T5" fmla="*/ 26 h 202"/>
                <a:gd name="T6" fmla="*/ 49 w 168"/>
                <a:gd name="T7" fmla="*/ 0 h 202"/>
                <a:gd name="T8" fmla="*/ 149 w 168"/>
                <a:gd name="T9" fmla="*/ 56 h 202"/>
                <a:gd name="T10" fmla="*/ 168 w 168"/>
                <a:gd name="T11" fmla="*/ 202 h 202"/>
                <a:gd name="T12" fmla="*/ 0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0" y="202"/>
                  </a:moveTo>
                  <a:cubicBezTo>
                    <a:pt x="0" y="66"/>
                    <a:pt x="0" y="66"/>
                    <a:pt x="0" y="66"/>
                  </a:cubicBezTo>
                  <a:cubicBezTo>
                    <a:pt x="0" y="66"/>
                    <a:pt x="37" y="56"/>
                    <a:pt x="45" y="26"/>
                  </a:cubicBezTo>
                  <a:cubicBezTo>
                    <a:pt x="49" y="12"/>
                    <a:pt x="49" y="0"/>
                    <a:pt x="49" y="0"/>
                  </a:cubicBezTo>
                  <a:cubicBezTo>
                    <a:pt x="49" y="0"/>
                    <a:pt x="130" y="28"/>
                    <a:pt x="149" y="56"/>
                  </a:cubicBezTo>
                  <a:cubicBezTo>
                    <a:pt x="164" y="101"/>
                    <a:pt x="168" y="202"/>
                    <a:pt x="168" y="202"/>
                  </a:cubicBezTo>
                  <a:lnTo>
                    <a:pt x="0" y="20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8" name="Freeform 153"/>
            <p:cNvSpPr>
              <a:spLocks/>
            </p:cNvSpPr>
            <p:nvPr/>
          </p:nvSpPr>
          <p:spPr bwMode="auto">
            <a:xfrm>
              <a:off x="5713256" y="1699144"/>
              <a:ext cx="138111" cy="52921"/>
            </a:xfrm>
            <a:custGeom>
              <a:avLst/>
              <a:gdLst>
                <a:gd name="T0" fmla="*/ 34 w 68"/>
                <a:gd name="T1" fmla="*/ 26 h 26"/>
                <a:gd name="T2" fmla="*/ 68 w 68"/>
                <a:gd name="T3" fmla="*/ 0 h 26"/>
                <a:gd name="T4" fmla="*/ 0 w 68"/>
                <a:gd name="T5" fmla="*/ 0 h 26"/>
                <a:gd name="T6" fmla="*/ 34 w 68"/>
                <a:gd name="T7" fmla="*/ 26 h 26"/>
              </a:gdLst>
              <a:ahLst/>
              <a:cxnLst>
                <a:cxn ang="0">
                  <a:pos x="T0" y="T1"/>
                </a:cxn>
                <a:cxn ang="0">
                  <a:pos x="T2" y="T3"/>
                </a:cxn>
                <a:cxn ang="0">
                  <a:pos x="T4" y="T5"/>
                </a:cxn>
                <a:cxn ang="0">
                  <a:pos x="T6" y="T7"/>
                </a:cxn>
              </a:cxnLst>
              <a:rect l="0" t="0" r="r" b="b"/>
              <a:pathLst>
                <a:path w="68" h="26">
                  <a:moveTo>
                    <a:pt x="34" y="26"/>
                  </a:moveTo>
                  <a:cubicBezTo>
                    <a:pt x="53" y="26"/>
                    <a:pt x="68" y="14"/>
                    <a:pt x="68" y="0"/>
                  </a:cubicBezTo>
                  <a:cubicBezTo>
                    <a:pt x="0" y="0"/>
                    <a:pt x="0" y="0"/>
                    <a:pt x="0" y="0"/>
                  </a:cubicBezTo>
                  <a:cubicBezTo>
                    <a:pt x="0" y="14"/>
                    <a:pt x="15" y="26"/>
                    <a:pt x="34" y="26"/>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9" name="Freeform 154"/>
            <p:cNvSpPr>
              <a:spLocks/>
            </p:cNvSpPr>
            <p:nvPr/>
          </p:nvSpPr>
          <p:spPr bwMode="auto">
            <a:xfrm>
              <a:off x="5527387" y="1885013"/>
              <a:ext cx="252989" cy="411752"/>
            </a:xfrm>
            <a:custGeom>
              <a:avLst/>
              <a:gdLst>
                <a:gd name="T0" fmla="*/ 124 w 124"/>
                <a:gd name="T1" fmla="*/ 148 h 202"/>
                <a:gd name="T2" fmla="*/ 75 w 124"/>
                <a:gd name="T3" fmla="*/ 0 h 202"/>
                <a:gd name="T4" fmla="*/ 42 w 124"/>
                <a:gd name="T5" fmla="*/ 13 h 202"/>
                <a:gd name="T6" fmla="*/ 0 w 124"/>
                <a:gd name="T7" fmla="*/ 202 h 202"/>
                <a:gd name="T8" fmla="*/ 124 w 124"/>
                <a:gd name="T9" fmla="*/ 202 h 202"/>
                <a:gd name="T10" fmla="*/ 124 w 124"/>
                <a:gd name="T11" fmla="*/ 148 h 202"/>
              </a:gdLst>
              <a:ahLst/>
              <a:cxnLst>
                <a:cxn ang="0">
                  <a:pos x="T0" y="T1"/>
                </a:cxn>
                <a:cxn ang="0">
                  <a:pos x="T2" y="T3"/>
                </a:cxn>
                <a:cxn ang="0">
                  <a:pos x="T4" y="T5"/>
                </a:cxn>
                <a:cxn ang="0">
                  <a:pos x="T6" y="T7"/>
                </a:cxn>
                <a:cxn ang="0">
                  <a:pos x="T8" y="T9"/>
                </a:cxn>
                <a:cxn ang="0">
                  <a:pos x="T10" y="T11"/>
                </a:cxn>
              </a:cxnLst>
              <a:rect l="0" t="0" r="r" b="b"/>
              <a:pathLst>
                <a:path w="124" h="202">
                  <a:moveTo>
                    <a:pt x="124" y="148"/>
                  </a:moveTo>
                  <a:cubicBezTo>
                    <a:pt x="124" y="148"/>
                    <a:pt x="88" y="59"/>
                    <a:pt x="75" y="0"/>
                  </a:cubicBezTo>
                  <a:cubicBezTo>
                    <a:pt x="61" y="6"/>
                    <a:pt x="50" y="9"/>
                    <a:pt x="42" y="13"/>
                  </a:cubicBezTo>
                  <a:cubicBezTo>
                    <a:pt x="2" y="98"/>
                    <a:pt x="0" y="202"/>
                    <a:pt x="0" y="202"/>
                  </a:cubicBezTo>
                  <a:cubicBezTo>
                    <a:pt x="124" y="202"/>
                    <a:pt x="124" y="202"/>
                    <a:pt x="124" y="202"/>
                  </a:cubicBezTo>
                  <a:lnTo>
                    <a:pt x="124" y="148"/>
                  </a:lnTo>
                  <a:close/>
                </a:path>
              </a:pathLst>
            </a:custGeom>
            <a:solidFill>
              <a:srgbClr val="EB1A3A"/>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0" name="Freeform 155"/>
            <p:cNvSpPr>
              <a:spLocks/>
            </p:cNvSpPr>
            <p:nvPr/>
          </p:nvSpPr>
          <p:spPr bwMode="auto">
            <a:xfrm>
              <a:off x="5781667" y="1885013"/>
              <a:ext cx="252989" cy="411752"/>
            </a:xfrm>
            <a:custGeom>
              <a:avLst/>
              <a:gdLst>
                <a:gd name="T0" fmla="*/ 0 w 124"/>
                <a:gd name="T1" fmla="*/ 148 h 202"/>
                <a:gd name="T2" fmla="*/ 49 w 124"/>
                <a:gd name="T3" fmla="*/ 0 h 202"/>
                <a:gd name="T4" fmla="*/ 82 w 124"/>
                <a:gd name="T5" fmla="*/ 13 h 202"/>
                <a:gd name="T6" fmla="*/ 124 w 124"/>
                <a:gd name="T7" fmla="*/ 202 h 202"/>
                <a:gd name="T8" fmla="*/ 0 w 124"/>
                <a:gd name="T9" fmla="*/ 202 h 202"/>
                <a:gd name="T10" fmla="*/ 0 w 124"/>
                <a:gd name="T11" fmla="*/ 148 h 202"/>
              </a:gdLst>
              <a:ahLst/>
              <a:cxnLst>
                <a:cxn ang="0">
                  <a:pos x="T0" y="T1"/>
                </a:cxn>
                <a:cxn ang="0">
                  <a:pos x="T2" y="T3"/>
                </a:cxn>
                <a:cxn ang="0">
                  <a:pos x="T4" y="T5"/>
                </a:cxn>
                <a:cxn ang="0">
                  <a:pos x="T6" y="T7"/>
                </a:cxn>
                <a:cxn ang="0">
                  <a:pos x="T8" y="T9"/>
                </a:cxn>
                <a:cxn ang="0">
                  <a:pos x="T10" y="T11"/>
                </a:cxn>
              </a:cxnLst>
              <a:rect l="0" t="0" r="r" b="b"/>
              <a:pathLst>
                <a:path w="124" h="202">
                  <a:moveTo>
                    <a:pt x="0" y="148"/>
                  </a:moveTo>
                  <a:cubicBezTo>
                    <a:pt x="0" y="148"/>
                    <a:pt x="35" y="59"/>
                    <a:pt x="49" y="0"/>
                  </a:cubicBezTo>
                  <a:cubicBezTo>
                    <a:pt x="62" y="6"/>
                    <a:pt x="73" y="9"/>
                    <a:pt x="82" y="13"/>
                  </a:cubicBezTo>
                  <a:cubicBezTo>
                    <a:pt x="122" y="98"/>
                    <a:pt x="124" y="202"/>
                    <a:pt x="124" y="202"/>
                  </a:cubicBezTo>
                  <a:cubicBezTo>
                    <a:pt x="0" y="202"/>
                    <a:pt x="0" y="202"/>
                    <a:pt x="0" y="202"/>
                  </a:cubicBezTo>
                  <a:lnTo>
                    <a:pt x="0" y="148"/>
                  </a:lnTo>
                  <a:close/>
                </a:path>
              </a:pathLst>
            </a:custGeom>
            <a:solidFill>
              <a:srgbClr val="C5132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1" name="Freeform 156"/>
            <p:cNvSpPr>
              <a:spLocks/>
            </p:cNvSpPr>
            <p:nvPr/>
          </p:nvSpPr>
          <p:spPr bwMode="auto">
            <a:xfrm>
              <a:off x="5465430" y="1091196"/>
              <a:ext cx="473709" cy="432405"/>
            </a:xfrm>
            <a:custGeom>
              <a:avLst/>
              <a:gdLst>
                <a:gd name="T0" fmla="*/ 148 w 232"/>
                <a:gd name="T1" fmla="*/ 0 h 212"/>
                <a:gd name="T2" fmla="*/ 33 w 232"/>
                <a:gd name="T3" fmla="*/ 113 h 212"/>
                <a:gd name="T4" fmla="*/ 60 w 232"/>
                <a:gd name="T5" fmla="*/ 212 h 212"/>
                <a:gd name="T6" fmla="*/ 60 w 232"/>
                <a:gd name="T7" fmla="*/ 190 h 212"/>
                <a:gd name="T8" fmla="*/ 129 w 232"/>
                <a:gd name="T9" fmla="*/ 139 h 212"/>
                <a:gd name="T10" fmla="*/ 208 w 232"/>
                <a:gd name="T11" fmla="*/ 87 h 212"/>
                <a:gd name="T12" fmla="*/ 148 w 232"/>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232" h="212">
                  <a:moveTo>
                    <a:pt x="148" y="0"/>
                  </a:moveTo>
                  <a:cubicBezTo>
                    <a:pt x="59" y="0"/>
                    <a:pt x="33" y="78"/>
                    <a:pt x="33" y="113"/>
                  </a:cubicBezTo>
                  <a:cubicBezTo>
                    <a:pt x="0" y="158"/>
                    <a:pt x="35" y="198"/>
                    <a:pt x="60" y="212"/>
                  </a:cubicBezTo>
                  <a:cubicBezTo>
                    <a:pt x="60" y="204"/>
                    <a:pt x="60" y="201"/>
                    <a:pt x="60" y="190"/>
                  </a:cubicBezTo>
                  <a:cubicBezTo>
                    <a:pt x="60" y="161"/>
                    <a:pt x="87" y="134"/>
                    <a:pt x="129" y="139"/>
                  </a:cubicBezTo>
                  <a:cubicBezTo>
                    <a:pt x="165" y="143"/>
                    <a:pt x="189" y="122"/>
                    <a:pt x="208" y="87"/>
                  </a:cubicBezTo>
                  <a:cubicBezTo>
                    <a:pt x="232" y="39"/>
                    <a:pt x="202" y="0"/>
                    <a:pt x="148" y="0"/>
                  </a:cubicBez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2" name="Freeform 157"/>
            <p:cNvSpPr>
              <a:spLocks/>
            </p:cNvSpPr>
            <p:nvPr/>
          </p:nvSpPr>
          <p:spPr bwMode="auto">
            <a:xfrm>
              <a:off x="5883637" y="1122174"/>
              <a:ext cx="189742" cy="344633"/>
            </a:xfrm>
            <a:custGeom>
              <a:avLst/>
              <a:gdLst>
                <a:gd name="T0" fmla="*/ 0 w 93"/>
                <a:gd name="T1" fmla="*/ 57 h 169"/>
                <a:gd name="T2" fmla="*/ 77 w 93"/>
                <a:gd name="T3" fmla="*/ 169 h 169"/>
                <a:gd name="T4" fmla="*/ 77 w 93"/>
                <a:gd name="T5" fmla="*/ 70 h 169"/>
                <a:gd name="T6" fmla="*/ 0 w 93"/>
                <a:gd name="T7" fmla="*/ 0 h 169"/>
                <a:gd name="T8" fmla="*/ 0 w 93"/>
                <a:gd name="T9" fmla="*/ 57 h 169"/>
              </a:gdLst>
              <a:ahLst/>
              <a:cxnLst>
                <a:cxn ang="0">
                  <a:pos x="T0" y="T1"/>
                </a:cxn>
                <a:cxn ang="0">
                  <a:pos x="T2" y="T3"/>
                </a:cxn>
                <a:cxn ang="0">
                  <a:pos x="T4" y="T5"/>
                </a:cxn>
                <a:cxn ang="0">
                  <a:pos x="T6" y="T7"/>
                </a:cxn>
                <a:cxn ang="0">
                  <a:pos x="T8" y="T9"/>
                </a:cxn>
              </a:cxnLst>
              <a:rect l="0" t="0" r="r" b="b"/>
              <a:pathLst>
                <a:path w="93" h="169">
                  <a:moveTo>
                    <a:pt x="0" y="57"/>
                  </a:moveTo>
                  <a:cubicBezTo>
                    <a:pt x="0" y="57"/>
                    <a:pt x="20" y="141"/>
                    <a:pt x="77" y="169"/>
                  </a:cubicBezTo>
                  <a:cubicBezTo>
                    <a:pt x="87" y="93"/>
                    <a:pt x="93" y="109"/>
                    <a:pt x="77" y="70"/>
                  </a:cubicBezTo>
                  <a:cubicBezTo>
                    <a:pt x="61" y="30"/>
                    <a:pt x="0" y="0"/>
                    <a:pt x="0" y="0"/>
                  </a:cubicBezTo>
                  <a:lnTo>
                    <a:pt x="0" y="57"/>
                  </a:ln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83" name="Group 44"/>
          <p:cNvGrpSpPr/>
          <p:nvPr/>
        </p:nvGrpSpPr>
        <p:grpSpPr>
          <a:xfrm>
            <a:off x="15151436" y="3070958"/>
            <a:ext cx="781099" cy="781826"/>
            <a:chOff x="3429902" y="885965"/>
            <a:chExt cx="1387567" cy="1388858"/>
          </a:xfrm>
        </p:grpSpPr>
        <p:sp>
          <p:nvSpPr>
            <p:cNvPr id="84" name="Oval 158"/>
            <p:cNvSpPr>
              <a:spLocks noChangeArrowheads="1"/>
            </p:cNvSpPr>
            <p:nvPr/>
          </p:nvSpPr>
          <p:spPr bwMode="auto">
            <a:xfrm>
              <a:off x="3429902" y="885965"/>
              <a:ext cx="1387567" cy="1386276"/>
            </a:xfrm>
            <a:prstGeom prst="ellipse">
              <a:avLst/>
            </a:prstGeom>
            <a:solidFill>
              <a:srgbClr val="6C962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5" name="Freeform 159"/>
            <p:cNvSpPr>
              <a:spLocks/>
            </p:cNvSpPr>
            <p:nvPr/>
          </p:nvSpPr>
          <p:spPr bwMode="auto">
            <a:xfrm>
              <a:off x="4124331" y="885965"/>
              <a:ext cx="693138" cy="1386276"/>
            </a:xfrm>
            <a:custGeom>
              <a:avLst/>
              <a:gdLst>
                <a:gd name="T0" fmla="*/ 340 w 340"/>
                <a:gd name="T1" fmla="*/ 340 h 680"/>
                <a:gd name="T2" fmla="*/ 0 w 340"/>
                <a:gd name="T3" fmla="*/ 0 h 680"/>
                <a:gd name="T4" fmla="*/ 0 w 340"/>
                <a:gd name="T5" fmla="*/ 680 h 680"/>
                <a:gd name="T6" fmla="*/ 340 w 340"/>
                <a:gd name="T7" fmla="*/ 340 h 680"/>
              </a:gdLst>
              <a:ahLst/>
              <a:cxnLst>
                <a:cxn ang="0">
                  <a:pos x="T0" y="T1"/>
                </a:cxn>
                <a:cxn ang="0">
                  <a:pos x="T2" y="T3"/>
                </a:cxn>
                <a:cxn ang="0">
                  <a:pos x="T4" y="T5"/>
                </a:cxn>
                <a:cxn ang="0">
                  <a:pos x="T6" y="T7"/>
                </a:cxn>
              </a:cxnLst>
              <a:rect l="0" t="0" r="r" b="b"/>
              <a:pathLst>
                <a:path w="340" h="680">
                  <a:moveTo>
                    <a:pt x="340" y="340"/>
                  </a:moveTo>
                  <a:cubicBezTo>
                    <a:pt x="340" y="152"/>
                    <a:pt x="188" y="0"/>
                    <a:pt x="0" y="0"/>
                  </a:cubicBezTo>
                  <a:cubicBezTo>
                    <a:pt x="0" y="680"/>
                    <a:pt x="0" y="680"/>
                    <a:pt x="0" y="680"/>
                  </a:cubicBezTo>
                  <a:cubicBezTo>
                    <a:pt x="188" y="680"/>
                    <a:pt x="340" y="528"/>
                    <a:pt x="340" y="340"/>
                  </a:cubicBezTo>
                  <a:close/>
                </a:path>
              </a:pathLst>
            </a:custGeom>
            <a:solidFill>
              <a:srgbClr val="678E23"/>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6" name="Freeform 160"/>
            <p:cNvSpPr>
              <a:spLocks/>
            </p:cNvSpPr>
            <p:nvPr/>
          </p:nvSpPr>
          <p:spPr bwMode="auto">
            <a:xfrm>
              <a:off x="3826165" y="1034402"/>
              <a:ext cx="595040" cy="731861"/>
            </a:xfrm>
            <a:custGeom>
              <a:avLst/>
              <a:gdLst>
                <a:gd name="T0" fmla="*/ 292 w 292"/>
                <a:gd name="T1" fmla="*/ 278 h 359"/>
                <a:gd name="T2" fmla="*/ 146 w 292"/>
                <a:gd name="T3" fmla="*/ 317 h 359"/>
                <a:gd name="T4" fmla="*/ 146 w 292"/>
                <a:gd name="T5" fmla="*/ 317 h 359"/>
                <a:gd name="T6" fmla="*/ 0 w 292"/>
                <a:gd name="T7" fmla="*/ 278 h 359"/>
                <a:gd name="T8" fmla="*/ 0 w 292"/>
                <a:gd name="T9" fmla="*/ 146 h 359"/>
                <a:gd name="T10" fmla="*/ 146 w 292"/>
                <a:gd name="T11" fmla="*/ 0 h 359"/>
                <a:gd name="T12" fmla="*/ 146 w 292"/>
                <a:gd name="T13" fmla="*/ 0 h 359"/>
                <a:gd name="T14" fmla="*/ 292 w 292"/>
                <a:gd name="T15" fmla="*/ 146 h 359"/>
                <a:gd name="T16" fmla="*/ 292 w 292"/>
                <a:gd name="T17" fmla="*/ 278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2" h="359">
                  <a:moveTo>
                    <a:pt x="292" y="278"/>
                  </a:moveTo>
                  <a:cubicBezTo>
                    <a:pt x="292" y="359"/>
                    <a:pt x="227" y="317"/>
                    <a:pt x="146" y="317"/>
                  </a:cubicBezTo>
                  <a:cubicBezTo>
                    <a:pt x="146" y="317"/>
                    <a:pt x="146" y="317"/>
                    <a:pt x="146" y="317"/>
                  </a:cubicBezTo>
                  <a:cubicBezTo>
                    <a:pt x="65" y="317"/>
                    <a:pt x="0" y="359"/>
                    <a:pt x="0" y="278"/>
                  </a:cubicBezTo>
                  <a:cubicBezTo>
                    <a:pt x="0" y="146"/>
                    <a:pt x="0" y="146"/>
                    <a:pt x="0" y="146"/>
                  </a:cubicBezTo>
                  <a:cubicBezTo>
                    <a:pt x="0" y="66"/>
                    <a:pt x="65" y="0"/>
                    <a:pt x="146" y="0"/>
                  </a:cubicBezTo>
                  <a:cubicBezTo>
                    <a:pt x="146" y="0"/>
                    <a:pt x="146" y="0"/>
                    <a:pt x="146" y="0"/>
                  </a:cubicBezTo>
                  <a:cubicBezTo>
                    <a:pt x="227" y="0"/>
                    <a:pt x="292" y="66"/>
                    <a:pt x="292" y="146"/>
                  </a:cubicBezTo>
                  <a:lnTo>
                    <a:pt x="292" y="278"/>
                  </a:ln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7" name="Oval 161"/>
            <p:cNvSpPr>
              <a:spLocks noChangeArrowheads="1"/>
            </p:cNvSpPr>
            <p:nvPr/>
          </p:nvSpPr>
          <p:spPr bwMode="auto">
            <a:xfrm>
              <a:off x="3822293" y="1031821"/>
              <a:ext cx="605366" cy="606657"/>
            </a:xfrm>
            <a:prstGeom prst="ellipse">
              <a:avLst/>
            </a:pr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8" name="Freeform 162"/>
            <p:cNvSpPr>
              <a:spLocks/>
            </p:cNvSpPr>
            <p:nvPr/>
          </p:nvSpPr>
          <p:spPr bwMode="auto">
            <a:xfrm>
              <a:off x="4023652" y="1762391"/>
              <a:ext cx="202649" cy="512432"/>
            </a:xfrm>
            <a:custGeom>
              <a:avLst/>
              <a:gdLst>
                <a:gd name="T0" fmla="*/ 157 w 157"/>
                <a:gd name="T1" fmla="*/ 173 h 397"/>
                <a:gd name="T2" fmla="*/ 78 w 157"/>
                <a:gd name="T3" fmla="*/ 397 h 397"/>
                <a:gd name="T4" fmla="*/ 0 w 157"/>
                <a:gd name="T5" fmla="*/ 173 h 397"/>
                <a:gd name="T6" fmla="*/ 0 w 157"/>
                <a:gd name="T7" fmla="*/ 0 h 397"/>
                <a:gd name="T8" fmla="*/ 157 w 157"/>
                <a:gd name="T9" fmla="*/ 0 h 397"/>
                <a:gd name="T10" fmla="*/ 157 w 157"/>
                <a:gd name="T11" fmla="*/ 173 h 397"/>
              </a:gdLst>
              <a:ahLst/>
              <a:cxnLst>
                <a:cxn ang="0">
                  <a:pos x="T0" y="T1"/>
                </a:cxn>
                <a:cxn ang="0">
                  <a:pos x="T2" y="T3"/>
                </a:cxn>
                <a:cxn ang="0">
                  <a:pos x="T4" y="T5"/>
                </a:cxn>
                <a:cxn ang="0">
                  <a:pos x="T6" y="T7"/>
                </a:cxn>
                <a:cxn ang="0">
                  <a:pos x="T8" y="T9"/>
                </a:cxn>
                <a:cxn ang="0">
                  <a:pos x="T10" y="T11"/>
                </a:cxn>
              </a:cxnLst>
              <a:rect l="0" t="0" r="r" b="b"/>
              <a:pathLst>
                <a:path w="157" h="397">
                  <a:moveTo>
                    <a:pt x="157" y="173"/>
                  </a:moveTo>
                  <a:lnTo>
                    <a:pt x="78" y="397"/>
                  </a:lnTo>
                  <a:lnTo>
                    <a:pt x="0" y="173"/>
                  </a:lnTo>
                  <a:lnTo>
                    <a:pt x="0" y="0"/>
                  </a:lnTo>
                  <a:lnTo>
                    <a:pt x="157" y="0"/>
                  </a:lnTo>
                  <a:lnTo>
                    <a:pt x="157" y="173"/>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9" name="Freeform 163"/>
            <p:cNvSpPr>
              <a:spLocks/>
            </p:cNvSpPr>
            <p:nvPr/>
          </p:nvSpPr>
          <p:spPr bwMode="auto">
            <a:xfrm>
              <a:off x="3871342" y="1146699"/>
              <a:ext cx="254280" cy="675067"/>
            </a:xfrm>
            <a:custGeom>
              <a:avLst/>
              <a:gdLst>
                <a:gd name="T0" fmla="*/ 125 w 125"/>
                <a:gd name="T1" fmla="*/ 0 h 331"/>
                <a:gd name="T2" fmla="*/ 0 w 125"/>
                <a:gd name="T3" fmla="*/ 156 h 331"/>
                <a:gd name="T4" fmla="*/ 39 w 125"/>
                <a:gd name="T5" fmla="*/ 279 h 331"/>
                <a:gd name="T6" fmla="*/ 125 w 125"/>
                <a:gd name="T7" fmla="*/ 331 h 331"/>
                <a:gd name="T8" fmla="*/ 125 w 125"/>
                <a:gd name="T9" fmla="*/ 0 h 331"/>
              </a:gdLst>
              <a:ahLst/>
              <a:cxnLst>
                <a:cxn ang="0">
                  <a:pos x="T0" y="T1"/>
                </a:cxn>
                <a:cxn ang="0">
                  <a:pos x="T2" y="T3"/>
                </a:cxn>
                <a:cxn ang="0">
                  <a:pos x="T4" y="T5"/>
                </a:cxn>
                <a:cxn ang="0">
                  <a:pos x="T6" y="T7"/>
                </a:cxn>
                <a:cxn ang="0">
                  <a:pos x="T8" y="T9"/>
                </a:cxn>
              </a:cxnLst>
              <a:rect l="0" t="0" r="r" b="b"/>
              <a:pathLst>
                <a:path w="125" h="331">
                  <a:moveTo>
                    <a:pt x="125" y="0"/>
                  </a:moveTo>
                  <a:cubicBezTo>
                    <a:pt x="76" y="0"/>
                    <a:pt x="0" y="27"/>
                    <a:pt x="0" y="156"/>
                  </a:cubicBezTo>
                  <a:cubicBezTo>
                    <a:pt x="0" y="230"/>
                    <a:pt x="29" y="265"/>
                    <a:pt x="39" y="279"/>
                  </a:cubicBezTo>
                  <a:cubicBezTo>
                    <a:pt x="49" y="291"/>
                    <a:pt x="99" y="331"/>
                    <a:pt x="125" y="331"/>
                  </a:cubicBezTo>
                  <a:cubicBezTo>
                    <a:pt x="125" y="201"/>
                    <a:pt x="125" y="0"/>
                    <a:pt x="125" y="0"/>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0" name="Freeform 164"/>
            <p:cNvSpPr>
              <a:spLocks/>
            </p:cNvSpPr>
            <p:nvPr/>
          </p:nvSpPr>
          <p:spPr bwMode="auto">
            <a:xfrm>
              <a:off x="3818421" y="1439701"/>
              <a:ext cx="111005" cy="160054"/>
            </a:xfrm>
            <a:custGeom>
              <a:avLst/>
              <a:gdLst>
                <a:gd name="T0" fmla="*/ 2 w 55"/>
                <a:gd name="T1" fmla="*/ 42 h 78"/>
                <a:gd name="T2" fmla="*/ 24 w 55"/>
                <a:gd name="T3" fmla="*/ 2 h 78"/>
                <a:gd name="T4" fmla="*/ 53 w 55"/>
                <a:gd name="T5" fmla="*/ 35 h 78"/>
                <a:gd name="T6" fmla="*/ 31 w 55"/>
                <a:gd name="T7" fmla="*/ 76 h 78"/>
                <a:gd name="T8" fmla="*/ 2 w 55"/>
                <a:gd name="T9" fmla="*/ 42 h 78"/>
              </a:gdLst>
              <a:ahLst/>
              <a:cxnLst>
                <a:cxn ang="0">
                  <a:pos x="T0" y="T1"/>
                </a:cxn>
                <a:cxn ang="0">
                  <a:pos x="T2" y="T3"/>
                </a:cxn>
                <a:cxn ang="0">
                  <a:pos x="T4" y="T5"/>
                </a:cxn>
                <a:cxn ang="0">
                  <a:pos x="T6" y="T7"/>
                </a:cxn>
                <a:cxn ang="0">
                  <a:pos x="T8" y="T9"/>
                </a:cxn>
              </a:cxnLst>
              <a:rect l="0" t="0" r="r" b="b"/>
              <a:pathLst>
                <a:path w="55" h="78">
                  <a:moveTo>
                    <a:pt x="2" y="42"/>
                  </a:moveTo>
                  <a:cubicBezTo>
                    <a:pt x="0" y="22"/>
                    <a:pt x="9" y="4"/>
                    <a:pt x="24" y="2"/>
                  </a:cubicBezTo>
                  <a:cubicBezTo>
                    <a:pt x="38" y="0"/>
                    <a:pt x="51" y="15"/>
                    <a:pt x="53" y="35"/>
                  </a:cubicBezTo>
                  <a:cubicBezTo>
                    <a:pt x="55" y="56"/>
                    <a:pt x="46" y="74"/>
                    <a:pt x="31" y="76"/>
                  </a:cubicBezTo>
                  <a:cubicBezTo>
                    <a:pt x="17" y="78"/>
                    <a:pt x="4" y="63"/>
                    <a:pt x="2" y="42"/>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1" name="Freeform 165"/>
            <p:cNvSpPr>
              <a:spLocks/>
            </p:cNvSpPr>
            <p:nvPr/>
          </p:nvSpPr>
          <p:spPr bwMode="auto">
            <a:xfrm>
              <a:off x="4124331" y="1146699"/>
              <a:ext cx="254280" cy="675067"/>
            </a:xfrm>
            <a:custGeom>
              <a:avLst/>
              <a:gdLst>
                <a:gd name="T0" fmla="*/ 0 w 125"/>
                <a:gd name="T1" fmla="*/ 0 h 331"/>
                <a:gd name="T2" fmla="*/ 125 w 125"/>
                <a:gd name="T3" fmla="*/ 156 h 331"/>
                <a:gd name="T4" fmla="*/ 85 w 125"/>
                <a:gd name="T5" fmla="*/ 279 h 331"/>
                <a:gd name="T6" fmla="*/ 0 w 125"/>
                <a:gd name="T7" fmla="*/ 331 h 331"/>
                <a:gd name="T8" fmla="*/ 0 w 125"/>
                <a:gd name="T9" fmla="*/ 0 h 331"/>
              </a:gdLst>
              <a:ahLst/>
              <a:cxnLst>
                <a:cxn ang="0">
                  <a:pos x="T0" y="T1"/>
                </a:cxn>
                <a:cxn ang="0">
                  <a:pos x="T2" y="T3"/>
                </a:cxn>
                <a:cxn ang="0">
                  <a:pos x="T4" y="T5"/>
                </a:cxn>
                <a:cxn ang="0">
                  <a:pos x="T6" y="T7"/>
                </a:cxn>
                <a:cxn ang="0">
                  <a:pos x="T8" y="T9"/>
                </a:cxn>
              </a:cxnLst>
              <a:rect l="0" t="0" r="r" b="b"/>
              <a:pathLst>
                <a:path w="125" h="331">
                  <a:moveTo>
                    <a:pt x="0" y="0"/>
                  </a:moveTo>
                  <a:cubicBezTo>
                    <a:pt x="49" y="0"/>
                    <a:pt x="125" y="27"/>
                    <a:pt x="125" y="156"/>
                  </a:cubicBezTo>
                  <a:cubicBezTo>
                    <a:pt x="125" y="230"/>
                    <a:pt x="96" y="265"/>
                    <a:pt x="85" y="279"/>
                  </a:cubicBezTo>
                  <a:cubicBezTo>
                    <a:pt x="76" y="291"/>
                    <a:pt x="26" y="331"/>
                    <a:pt x="0" y="331"/>
                  </a:cubicBezTo>
                  <a:cubicBezTo>
                    <a:pt x="0" y="201"/>
                    <a:pt x="0" y="0"/>
                    <a:pt x="0" y="0"/>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2" name="Freeform 166"/>
            <p:cNvSpPr>
              <a:spLocks/>
            </p:cNvSpPr>
            <p:nvPr/>
          </p:nvSpPr>
          <p:spPr bwMode="auto">
            <a:xfrm>
              <a:off x="4319236" y="1439701"/>
              <a:ext cx="114878" cy="160054"/>
            </a:xfrm>
            <a:custGeom>
              <a:avLst/>
              <a:gdLst>
                <a:gd name="T0" fmla="*/ 53 w 56"/>
                <a:gd name="T1" fmla="*/ 42 h 78"/>
                <a:gd name="T2" fmla="*/ 32 w 56"/>
                <a:gd name="T3" fmla="*/ 2 h 78"/>
                <a:gd name="T4" fmla="*/ 2 w 56"/>
                <a:gd name="T5" fmla="*/ 35 h 78"/>
                <a:gd name="T6" fmla="*/ 24 w 56"/>
                <a:gd name="T7" fmla="*/ 76 h 78"/>
                <a:gd name="T8" fmla="*/ 53 w 56"/>
                <a:gd name="T9" fmla="*/ 42 h 78"/>
              </a:gdLst>
              <a:ahLst/>
              <a:cxnLst>
                <a:cxn ang="0">
                  <a:pos x="T0" y="T1"/>
                </a:cxn>
                <a:cxn ang="0">
                  <a:pos x="T2" y="T3"/>
                </a:cxn>
                <a:cxn ang="0">
                  <a:pos x="T4" y="T5"/>
                </a:cxn>
                <a:cxn ang="0">
                  <a:pos x="T6" y="T7"/>
                </a:cxn>
                <a:cxn ang="0">
                  <a:pos x="T8" y="T9"/>
                </a:cxn>
              </a:cxnLst>
              <a:rect l="0" t="0" r="r" b="b"/>
              <a:pathLst>
                <a:path w="56" h="78">
                  <a:moveTo>
                    <a:pt x="53" y="42"/>
                  </a:moveTo>
                  <a:cubicBezTo>
                    <a:pt x="56" y="22"/>
                    <a:pt x="46" y="4"/>
                    <a:pt x="32" y="2"/>
                  </a:cubicBezTo>
                  <a:cubicBezTo>
                    <a:pt x="17" y="0"/>
                    <a:pt x="4" y="15"/>
                    <a:pt x="2" y="35"/>
                  </a:cubicBezTo>
                  <a:cubicBezTo>
                    <a:pt x="0" y="56"/>
                    <a:pt x="10" y="74"/>
                    <a:pt x="24" y="76"/>
                  </a:cubicBezTo>
                  <a:cubicBezTo>
                    <a:pt x="38" y="78"/>
                    <a:pt x="51" y="63"/>
                    <a:pt x="53" y="42"/>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3" name="Freeform 167"/>
            <p:cNvSpPr>
              <a:spLocks/>
            </p:cNvSpPr>
            <p:nvPr/>
          </p:nvSpPr>
          <p:spPr bwMode="auto">
            <a:xfrm>
              <a:off x="3780989" y="1863070"/>
              <a:ext cx="343342" cy="411752"/>
            </a:xfrm>
            <a:custGeom>
              <a:avLst/>
              <a:gdLst>
                <a:gd name="T0" fmla="*/ 168 w 168"/>
                <a:gd name="T1" fmla="*/ 202 h 202"/>
                <a:gd name="T2" fmla="*/ 168 w 168"/>
                <a:gd name="T3" fmla="*/ 66 h 202"/>
                <a:gd name="T4" fmla="*/ 123 w 168"/>
                <a:gd name="T5" fmla="*/ 26 h 202"/>
                <a:gd name="T6" fmla="*/ 119 w 168"/>
                <a:gd name="T7" fmla="*/ 0 h 202"/>
                <a:gd name="T8" fmla="*/ 19 w 168"/>
                <a:gd name="T9" fmla="*/ 56 h 202"/>
                <a:gd name="T10" fmla="*/ 0 w 168"/>
                <a:gd name="T11" fmla="*/ 202 h 202"/>
                <a:gd name="T12" fmla="*/ 168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168" y="202"/>
                  </a:moveTo>
                  <a:cubicBezTo>
                    <a:pt x="168" y="66"/>
                    <a:pt x="168" y="66"/>
                    <a:pt x="168" y="66"/>
                  </a:cubicBezTo>
                  <a:cubicBezTo>
                    <a:pt x="168" y="66"/>
                    <a:pt x="131" y="56"/>
                    <a:pt x="123" y="26"/>
                  </a:cubicBezTo>
                  <a:cubicBezTo>
                    <a:pt x="119" y="12"/>
                    <a:pt x="119" y="0"/>
                    <a:pt x="119" y="0"/>
                  </a:cubicBezTo>
                  <a:cubicBezTo>
                    <a:pt x="119" y="0"/>
                    <a:pt x="38" y="28"/>
                    <a:pt x="19" y="56"/>
                  </a:cubicBezTo>
                  <a:cubicBezTo>
                    <a:pt x="4" y="101"/>
                    <a:pt x="0" y="202"/>
                    <a:pt x="0" y="202"/>
                  </a:cubicBezTo>
                  <a:lnTo>
                    <a:pt x="168" y="20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4" name="Freeform 168"/>
            <p:cNvSpPr>
              <a:spLocks/>
            </p:cNvSpPr>
            <p:nvPr/>
          </p:nvSpPr>
          <p:spPr bwMode="auto">
            <a:xfrm>
              <a:off x="4124331" y="1863070"/>
              <a:ext cx="342051" cy="411752"/>
            </a:xfrm>
            <a:custGeom>
              <a:avLst/>
              <a:gdLst>
                <a:gd name="T0" fmla="*/ 0 w 168"/>
                <a:gd name="T1" fmla="*/ 202 h 202"/>
                <a:gd name="T2" fmla="*/ 0 w 168"/>
                <a:gd name="T3" fmla="*/ 66 h 202"/>
                <a:gd name="T4" fmla="*/ 45 w 168"/>
                <a:gd name="T5" fmla="*/ 26 h 202"/>
                <a:gd name="T6" fmla="*/ 49 w 168"/>
                <a:gd name="T7" fmla="*/ 0 h 202"/>
                <a:gd name="T8" fmla="*/ 148 w 168"/>
                <a:gd name="T9" fmla="*/ 56 h 202"/>
                <a:gd name="T10" fmla="*/ 168 w 168"/>
                <a:gd name="T11" fmla="*/ 202 h 202"/>
                <a:gd name="T12" fmla="*/ 0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0" y="202"/>
                  </a:moveTo>
                  <a:cubicBezTo>
                    <a:pt x="0" y="66"/>
                    <a:pt x="0" y="66"/>
                    <a:pt x="0" y="66"/>
                  </a:cubicBezTo>
                  <a:cubicBezTo>
                    <a:pt x="0" y="66"/>
                    <a:pt x="37" y="56"/>
                    <a:pt x="45" y="26"/>
                  </a:cubicBezTo>
                  <a:cubicBezTo>
                    <a:pt x="49" y="12"/>
                    <a:pt x="49" y="0"/>
                    <a:pt x="49" y="0"/>
                  </a:cubicBezTo>
                  <a:cubicBezTo>
                    <a:pt x="49" y="0"/>
                    <a:pt x="130" y="28"/>
                    <a:pt x="148" y="56"/>
                  </a:cubicBezTo>
                  <a:cubicBezTo>
                    <a:pt x="164" y="101"/>
                    <a:pt x="168" y="202"/>
                    <a:pt x="168" y="202"/>
                  </a:cubicBezTo>
                  <a:lnTo>
                    <a:pt x="0" y="20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5" name="Freeform 169"/>
            <p:cNvSpPr>
              <a:spLocks/>
            </p:cNvSpPr>
            <p:nvPr/>
          </p:nvSpPr>
          <p:spPr bwMode="auto">
            <a:xfrm>
              <a:off x="4054630" y="1677201"/>
              <a:ext cx="140693" cy="52921"/>
            </a:xfrm>
            <a:custGeom>
              <a:avLst/>
              <a:gdLst>
                <a:gd name="T0" fmla="*/ 35 w 69"/>
                <a:gd name="T1" fmla="*/ 26 h 26"/>
                <a:gd name="T2" fmla="*/ 69 w 69"/>
                <a:gd name="T3" fmla="*/ 0 h 26"/>
                <a:gd name="T4" fmla="*/ 0 w 69"/>
                <a:gd name="T5" fmla="*/ 0 h 26"/>
                <a:gd name="T6" fmla="*/ 35 w 69"/>
                <a:gd name="T7" fmla="*/ 26 h 26"/>
              </a:gdLst>
              <a:ahLst/>
              <a:cxnLst>
                <a:cxn ang="0">
                  <a:pos x="T0" y="T1"/>
                </a:cxn>
                <a:cxn ang="0">
                  <a:pos x="T2" y="T3"/>
                </a:cxn>
                <a:cxn ang="0">
                  <a:pos x="T4" y="T5"/>
                </a:cxn>
                <a:cxn ang="0">
                  <a:pos x="T6" y="T7"/>
                </a:cxn>
              </a:cxnLst>
              <a:rect l="0" t="0" r="r" b="b"/>
              <a:pathLst>
                <a:path w="69" h="26">
                  <a:moveTo>
                    <a:pt x="35" y="26"/>
                  </a:moveTo>
                  <a:cubicBezTo>
                    <a:pt x="53" y="26"/>
                    <a:pt x="69" y="14"/>
                    <a:pt x="69" y="0"/>
                  </a:cubicBezTo>
                  <a:cubicBezTo>
                    <a:pt x="0" y="0"/>
                    <a:pt x="0" y="0"/>
                    <a:pt x="0" y="0"/>
                  </a:cubicBezTo>
                  <a:cubicBezTo>
                    <a:pt x="0" y="14"/>
                    <a:pt x="16" y="26"/>
                    <a:pt x="35" y="26"/>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6" name="Freeform 170"/>
            <p:cNvSpPr>
              <a:spLocks/>
            </p:cNvSpPr>
            <p:nvPr/>
          </p:nvSpPr>
          <p:spPr bwMode="auto">
            <a:xfrm>
              <a:off x="3809385" y="1069253"/>
              <a:ext cx="473709" cy="432405"/>
            </a:xfrm>
            <a:custGeom>
              <a:avLst/>
              <a:gdLst>
                <a:gd name="T0" fmla="*/ 148 w 232"/>
                <a:gd name="T1" fmla="*/ 0 h 212"/>
                <a:gd name="T2" fmla="*/ 32 w 232"/>
                <a:gd name="T3" fmla="*/ 113 h 212"/>
                <a:gd name="T4" fmla="*/ 60 w 232"/>
                <a:gd name="T5" fmla="*/ 212 h 212"/>
                <a:gd name="T6" fmla="*/ 60 w 232"/>
                <a:gd name="T7" fmla="*/ 190 h 212"/>
                <a:gd name="T8" fmla="*/ 128 w 232"/>
                <a:gd name="T9" fmla="*/ 139 h 212"/>
                <a:gd name="T10" fmla="*/ 208 w 232"/>
                <a:gd name="T11" fmla="*/ 87 h 212"/>
                <a:gd name="T12" fmla="*/ 148 w 232"/>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232" h="212">
                  <a:moveTo>
                    <a:pt x="148" y="0"/>
                  </a:moveTo>
                  <a:cubicBezTo>
                    <a:pt x="59" y="0"/>
                    <a:pt x="32" y="78"/>
                    <a:pt x="32" y="113"/>
                  </a:cubicBezTo>
                  <a:cubicBezTo>
                    <a:pt x="0" y="158"/>
                    <a:pt x="35" y="198"/>
                    <a:pt x="60" y="212"/>
                  </a:cubicBezTo>
                  <a:cubicBezTo>
                    <a:pt x="60" y="204"/>
                    <a:pt x="60" y="201"/>
                    <a:pt x="60" y="190"/>
                  </a:cubicBezTo>
                  <a:cubicBezTo>
                    <a:pt x="60" y="161"/>
                    <a:pt x="87" y="134"/>
                    <a:pt x="128" y="139"/>
                  </a:cubicBezTo>
                  <a:cubicBezTo>
                    <a:pt x="165" y="143"/>
                    <a:pt x="189" y="122"/>
                    <a:pt x="208" y="87"/>
                  </a:cubicBezTo>
                  <a:cubicBezTo>
                    <a:pt x="232" y="39"/>
                    <a:pt x="202" y="0"/>
                    <a:pt x="148" y="0"/>
                  </a:cubicBez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7" name="Freeform 171"/>
            <p:cNvSpPr>
              <a:spLocks/>
            </p:cNvSpPr>
            <p:nvPr/>
          </p:nvSpPr>
          <p:spPr bwMode="auto">
            <a:xfrm>
              <a:off x="4226301" y="1100231"/>
              <a:ext cx="191032" cy="344633"/>
            </a:xfrm>
            <a:custGeom>
              <a:avLst/>
              <a:gdLst>
                <a:gd name="T0" fmla="*/ 0 w 94"/>
                <a:gd name="T1" fmla="*/ 57 h 169"/>
                <a:gd name="T2" fmla="*/ 78 w 94"/>
                <a:gd name="T3" fmla="*/ 169 h 169"/>
                <a:gd name="T4" fmla="*/ 78 w 94"/>
                <a:gd name="T5" fmla="*/ 70 h 169"/>
                <a:gd name="T6" fmla="*/ 0 w 94"/>
                <a:gd name="T7" fmla="*/ 0 h 169"/>
                <a:gd name="T8" fmla="*/ 0 w 94"/>
                <a:gd name="T9" fmla="*/ 57 h 169"/>
              </a:gdLst>
              <a:ahLst/>
              <a:cxnLst>
                <a:cxn ang="0">
                  <a:pos x="T0" y="T1"/>
                </a:cxn>
                <a:cxn ang="0">
                  <a:pos x="T2" y="T3"/>
                </a:cxn>
                <a:cxn ang="0">
                  <a:pos x="T4" y="T5"/>
                </a:cxn>
                <a:cxn ang="0">
                  <a:pos x="T6" y="T7"/>
                </a:cxn>
                <a:cxn ang="0">
                  <a:pos x="T8" y="T9"/>
                </a:cxn>
              </a:cxnLst>
              <a:rect l="0" t="0" r="r" b="b"/>
              <a:pathLst>
                <a:path w="94" h="169">
                  <a:moveTo>
                    <a:pt x="0" y="57"/>
                  </a:moveTo>
                  <a:cubicBezTo>
                    <a:pt x="0" y="57"/>
                    <a:pt x="21" y="141"/>
                    <a:pt x="78" y="169"/>
                  </a:cubicBezTo>
                  <a:cubicBezTo>
                    <a:pt x="88" y="93"/>
                    <a:pt x="94" y="109"/>
                    <a:pt x="78" y="70"/>
                  </a:cubicBezTo>
                  <a:cubicBezTo>
                    <a:pt x="62" y="30"/>
                    <a:pt x="0" y="0"/>
                    <a:pt x="0" y="0"/>
                  </a:cubicBezTo>
                  <a:lnTo>
                    <a:pt x="0" y="57"/>
                  </a:ln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8" name="Freeform 172"/>
            <p:cNvSpPr>
              <a:spLocks/>
            </p:cNvSpPr>
            <p:nvPr/>
          </p:nvSpPr>
          <p:spPr bwMode="auto">
            <a:xfrm>
              <a:off x="3780989" y="1863070"/>
              <a:ext cx="343342" cy="411752"/>
            </a:xfrm>
            <a:custGeom>
              <a:avLst/>
              <a:gdLst>
                <a:gd name="T0" fmla="*/ 168 w 168"/>
                <a:gd name="T1" fmla="*/ 202 h 202"/>
                <a:gd name="T2" fmla="*/ 168 w 168"/>
                <a:gd name="T3" fmla="*/ 87 h 202"/>
                <a:gd name="T4" fmla="*/ 119 w 168"/>
                <a:gd name="T5" fmla="*/ 0 h 202"/>
                <a:gd name="T6" fmla="*/ 19 w 168"/>
                <a:gd name="T7" fmla="*/ 56 h 202"/>
                <a:gd name="T8" fmla="*/ 0 w 168"/>
                <a:gd name="T9" fmla="*/ 202 h 202"/>
                <a:gd name="T10" fmla="*/ 168 w 168"/>
                <a:gd name="T11" fmla="*/ 202 h 202"/>
              </a:gdLst>
              <a:ahLst/>
              <a:cxnLst>
                <a:cxn ang="0">
                  <a:pos x="T0" y="T1"/>
                </a:cxn>
                <a:cxn ang="0">
                  <a:pos x="T2" y="T3"/>
                </a:cxn>
                <a:cxn ang="0">
                  <a:pos x="T4" y="T5"/>
                </a:cxn>
                <a:cxn ang="0">
                  <a:pos x="T6" y="T7"/>
                </a:cxn>
                <a:cxn ang="0">
                  <a:pos x="T8" y="T9"/>
                </a:cxn>
                <a:cxn ang="0">
                  <a:pos x="T10" y="T11"/>
                </a:cxn>
              </a:cxnLst>
              <a:rect l="0" t="0" r="r" b="b"/>
              <a:pathLst>
                <a:path w="168" h="202">
                  <a:moveTo>
                    <a:pt x="168" y="202"/>
                  </a:moveTo>
                  <a:cubicBezTo>
                    <a:pt x="168" y="87"/>
                    <a:pt x="168" y="87"/>
                    <a:pt x="168" y="87"/>
                  </a:cubicBezTo>
                  <a:cubicBezTo>
                    <a:pt x="119" y="0"/>
                    <a:pt x="119" y="0"/>
                    <a:pt x="119" y="0"/>
                  </a:cubicBezTo>
                  <a:cubicBezTo>
                    <a:pt x="119" y="0"/>
                    <a:pt x="38" y="28"/>
                    <a:pt x="19" y="56"/>
                  </a:cubicBezTo>
                  <a:cubicBezTo>
                    <a:pt x="4" y="101"/>
                    <a:pt x="0" y="202"/>
                    <a:pt x="0" y="202"/>
                  </a:cubicBezTo>
                  <a:lnTo>
                    <a:pt x="168" y="202"/>
                  </a:lnTo>
                  <a:close/>
                </a:path>
              </a:pathLst>
            </a:custGeom>
            <a:solidFill>
              <a:srgbClr val="71B6E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9" name="Freeform 173"/>
            <p:cNvSpPr>
              <a:spLocks/>
            </p:cNvSpPr>
            <p:nvPr/>
          </p:nvSpPr>
          <p:spPr bwMode="auto">
            <a:xfrm>
              <a:off x="4124331" y="1863070"/>
              <a:ext cx="342051" cy="411752"/>
            </a:xfrm>
            <a:custGeom>
              <a:avLst/>
              <a:gdLst>
                <a:gd name="T0" fmla="*/ 0 w 168"/>
                <a:gd name="T1" fmla="*/ 202 h 202"/>
                <a:gd name="T2" fmla="*/ 0 w 168"/>
                <a:gd name="T3" fmla="*/ 87 h 202"/>
                <a:gd name="T4" fmla="*/ 49 w 168"/>
                <a:gd name="T5" fmla="*/ 0 h 202"/>
                <a:gd name="T6" fmla="*/ 148 w 168"/>
                <a:gd name="T7" fmla="*/ 56 h 202"/>
                <a:gd name="T8" fmla="*/ 168 w 168"/>
                <a:gd name="T9" fmla="*/ 202 h 202"/>
                <a:gd name="T10" fmla="*/ 0 w 168"/>
                <a:gd name="T11" fmla="*/ 202 h 202"/>
              </a:gdLst>
              <a:ahLst/>
              <a:cxnLst>
                <a:cxn ang="0">
                  <a:pos x="T0" y="T1"/>
                </a:cxn>
                <a:cxn ang="0">
                  <a:pos x="T2" y="T3"/>
                </a:cxn>
                <a:cxn ang="0">
                  <a:pos x="T4" y="T5"/>
                </a:cxn>
                <a:cxn ang="0">
                  <a:pos x="T6" y="T7"/>
                </a:cxn>
                <a:cxn ang="0">
                  <a:pos x="T8" y="T9"/>
                </a:cxn>
                <a:cxn ang="0">
                  <a:pos x="T10" y="T11"/>
                </a:cxn>
              </a:cxnLst>
              <a:rect l="0" t="0" r="r" b="b"/>
              <a:pathLst>
                <a:path w="168" h="202">
                  <a:moveTo>
                    <a:pt x="0" y="202"/>
                  </a:moveTo>
                  <a:cubicBezTo>
                    <a:pt x="0" y="87"/>
                    <a:pt x="0" y="87"/>
                    <a:pt x="0" y="87"/>
                  </a:cubicBezTo>
                  <a:cubicBezTo>
                    <a:pt x="49" y="0"/>
                    <a:pt x="49" y="0"/>
                    <a:pt x="49" y="0"/>
                  </a:cubicBezTo>
                  <a:cubicBezTo>
                    <a:pt x="49" y="0"/>
                    <a:pt x="130" y="28"/>
                    <a:pt x="148" y="56"/>
                  </a:cubicBezTo>
                  <a:cubicBezTo>
                    <a:pt x="164" y="101"/>
                    <a:pt x="168" y="202"/>
                    <a:pt x="168" y="202"/>
                  </a:cubicBezTo>
                  <a:lnTo>
                    <a:pt x="0" y="202"/>
                  </a:lnTo>
                  <a:close/>
                </a:path>
              </a:pathLst>
            </a:custGeom>
            <a:solidFill>
              <a:srgbClr val="5EACD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0" name="Freeform 174"/>
            <p:cNvSpPr>
              <a:spLocks/>
            </p:cNvSpPr>
            <p:nvPr/>
          </p:nvSpPr>
          <p:spPr bwMode="auto">
            <a:xfrm>
              <a:off x="3932008" y="1863070"/>
              <a:ext cx="192323" cy="205231"/>
            </a:xfrm>
            <a:custGeom>
              <a:avLst/>
              <a:gdLst>
                <a:gd name="T0" fmla="*/ 149 w 149"/>
                <a:gd name="T1" fmla="*/ 137 h 159"/>
                <a:gd name="T2" fmla="*/ 71 w 149"/>
                <a:gd name="T3" fmla="*/ 0 h 159"/>
                <a:gd name="T4" fmla="*/ 0 w 149"/>
                <a:gd name="T5" fmla="*/ 23 h 159"/>
                <a:gd name="T6" fmla="*/ 60 w 149"/>
                <a:gd name="T7" fmla="*/ 159 h 159"/>
                <a:gd name="T8" fmla="*/ 149 w 149"/>
                <a:gd name="T9" fmla="*/ 137 h 159"/>
              </a:gdLst>
              <a:ahLst/>
              <a:cxnLst>
                <a:cxn ang="0">
                  <a:pos x="T0" y="T1"/>
                </a:cxn>
                <a:cxn ang="0">
                  <a:pos x="T2" y="T3"/>
                </a:cxn>
                <a:cxn ang="0">
                  <a:pos x="T4" y="T5"/>
                </a:cxn>
                <a:cxn ang="0">
                  <a:pos x="T6" y="T7"/>
                </a:cxn>
                <a:cxn ang="0">
                  <a:pos x="T8" y="T9"/>
                </a:cxn>
              </a:cxnLst>
              <a:rect l="0" t="0" r="r" b="b"/>
              <a:pathLst>
                <a:path w="149" h="159">
                  <a:moveTo>
                    <a:pt x="149" y="137"/>
                  </a:moveTo>
                  <a:lnTo>
                    <a:pt x="71" y="0"/>
                  </a:lnTo>
                  <a:lnTo>
                    <a:pt x="0" y="23"/>
                  </a:lnTo>
                  <a:lnTo>
                    <a:pt x="60" y="159"/>
                  </a:lnTo>
                  <a:lnTo>
                    <a:pt x="149" y="13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1" name="Freeform 175"/>
            <p:cNvSpPr>
              <a:spLocks/>
            </p:cNvSpPr>
            <p:nvPr/>
          </p:nvSpPr>
          <p:spPr bwMode="auto">
            <a:xfrm>
              <a:off x="4124331" y="1863070"/>
              <a:ext cx="191032" cy="205231"/>
            </a:xfrm>
            <a:custGeom>
              <a:avLst/>
              <a:gdLst>
                <a:gd name="T0" fmla="*/ 0 w 148"/>
                <a:gd name="T1" fmla="*/ 137 h 159"/>
                <a:gd name="T2" fmla="*/ 77 w 148"/>
                <a:gd name="T3" fmla="*/ 0 h 159"/>
                <a:gd name="T4" fmla="*/ 148 w 148"/>
                <a:gd name="T5" fmla="*/ 23 h 159"/>
                <a:gd name="T6" fmla="*/ 88 w 148"/>
                <a:gd name="T7" fmla="*/ 159 h 159"/>
                <a:gd name="T8" fmla="*/ 0 w 148"/>
                <a:gd name="T9" fmla="*/ 137 h 159"/>
              </a:gdLst>
              <a:ahLst/>
              <a:cxnLst>
                <a:cxn ang="0">
                  <a:pos x="T0" y="T1"/>
                </a:cxn>
                <a:cxn ang="0">
                  <a:pos x="T2" y="T3"/>
                </a:cxn>
                <a:cxn ang="0">
                  <a:pos x="T4" y="T5"/>
                </a:cxn>
                <a:cxn ang="0">
                  <a:pos x="T6" y="T7"/>
                </a:cxn>
                <a:cxn ang="0">
                  <a:pos x="T8" y="T9"/>
                </a:cxn>
              </a:cxnLst>
              <a:rect l="0" t="0" r="r" b="b"/>
              <a:pathLst>
                <a:path w="148" h="159">
                  <a:moveTo>
                    <a:pt x="0" y="137"/>
                  </a:moveTo>
                  <a:lnTo>
                    <a:pt x="77" y="0"/>
                  </a:lnTo>
                  <a:lnTo>
                    <a:pt x="148" y="23"/>
                  </a:lnTo>
                  <a:lnTo>
                    <a:pt x="88" y="159"/>
                  </a:lnTo>
                  <a:lnTo>
                    <a:pt x="0" y="13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02" name="Group 15"/>
          <p:cNvGrpSpPr/>
          <p:nvPr/>
        </p:nvGrpSpPr>
        <p:grpSpPr>
          <a:xfrm>
            <a:off x="14208798" y="3070231"/>
            <a:ext cx="780374" cy="781099"/>
            <a:chOff x="3429902" y="5068027"/>
            <a:chExt cx="1387567" cy="1388858"/>
          </a:xfrm>
        </p:grpSpPr>
        <p:sp>
          <p:nvSpPr>
            <p:cNvPr id="103" name="Oval 102"/>
            <p:cNvSpPr>
              <a:spLocks noChangeArrowheads="1"/>
            </p:cNvSpPr>
            <p:nvPr/>
          </p:nvSpPr>
          <p:spPr bwMode="auto">
            <a:xfrm>
              <a:off x="3429902" y="5068027"/>
              <a:ext cx="1387567" cy="1387567"/>
            </a:xfrm>
            <a:prstGeom prst="ellipse">
              <a:avLst/>
            </a:prstGeom>
            <a:solidFill>
              <a:srgbClr val="B5332B"/>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4" name="Freeform 17"/>
            <p:cNvSpPr>
              <a:spLocks/>
            </p:cNvSpPr>
            <p:nvPr/>
          </p:nvSpPr>
          <p:spPr bwMode="auto">
            <a:xfrm>
              <a:off x="4124331" y="5068027"/>
              <a:ext cx="693138" cy="1387567"/>
            </a:xfrm>
            <a:custGeom>
              <a:avLst/>
              <a:gdLst>
                <a:gd name="T0" fmla="*/ 340 w 340"/>
                <a:gd name="T1" fmla="*/ 340 h 680"/>
                <a:gd name="T2" fmla="*/ 0 w 340"/>
                <a:gd name="T3" fmla="*/ 0 h 680"/>
                <a:gd name="T4" fmla="*/ 0 w 340"/>
                <a:gd name="T5" fmla="*/ 680 h 680"/>
                <a:gd name="T6" fmla="*/ 340 w 340"/>
                <a:gd name="T7" fmla="*/ 340 h 680"/>
              </a:gdLst>
              <a:ahLst/>
              <a:cxnLst>
                <a:cxn ang="0">
                  <a:pos x="T0" y="T1"/>
                </a:cxn>
                <a:cxn ang="0">
                  <a:pos x="T2" y="T3"/>
                </a:cxn>
                <a:cxn ang="0">
                  <a:pos x="T4" y="T5"/>
                </a:cxn>
                <a:cxn ang="0">
                  <a:pos x="T6" y="T7"/>
                </a:cxn>
              </a:cxnLst>
              <a:rect l="0" t="0" r="r" b="b"/>
              <a:pathLst>
                <a:path w="340" h="680">
                  <a:moveTo>
                    <a:pt x="340" y="340"/>
                  </a:moveTo>
                  <a:cubicBezTo>
                    <a:pt x="340" y="152"/>
                    <a:pt x="188" y="0"/>
                    <a:pt x="0" y="0"/>
                  </a:cubicBezTo>
                  <a:cubicBezTo>
                    <a:pt x="0" y="680"/>
                    <a:pt x="0" y="680"/>
                    <a:pt x="0" y="680"/>
                  </a:cubicBezTo>
                  <a:cubicBezTo>
                    <a:pt x="188" y="680"/>
                    <a:pt x="340" y="528"/>
                    <a:pt x="340" y="340"/>
                  </a:cubicBezTo>
                  <a:close/>
                </a:path>
              </a:pathLst>
            </a:custGeom>
            <a:solidFill>
              <a:srgbClr val="A22D2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5" name="Freeform 18"/>
            <p:cNvSpPr>
              <a:spLocks/>
            </p:cNvSpPr>
            <p:nvPr/>
          </p:nvSpPr>
          <p:spPr bwMode="auto">
            <a:xfrm>
              <a:off x="3762918" y="5592076"/>
              <a:ext cx="362704" cy="680231"/>
            </a:xfrm>
            <a:custGeom>
              <a:avLst/>
              <a:gdLst>
                <a:gd name="T0" fmla="*/ 178 w 178"/>
                <a:gd name="T1" fmla="*/ 333 h 333"/>
                <a:gd name="T2" fmla="*/ 56 w 178"/>
                <a:gd name="T3" fmla="*/ 333 h 333"/>
                <a:gd name="T4" fmla="*/ 28 w 178"/>
                <a:gd name="T5" fmla="*/ 198 h 333"/>
                <a:gd name="T6" fmla="*/ 82 w 178"/>
                <a:gd name="T7" fmla="*/ 0 h 333"/>
                <a:gd name="T8" fmla="*/ 178 w 178"/>
                <a:gd name="T9" fmla="*/ 0 h 333"/>
                <a:gd name="T10" fmla="*/ 178 w 178"/>
                <a:gd name="T11" fmla="*/ 333 h 333"/>
              </a:gdLst>
              <a:ahLst/>
              <a:cxnLst>
                <a:cxn ang="0">
                  <a:pos x="T0" y="T1"/>
                </a:cxn>
                <a:cxn ang="0">
                  <a:pos x="T2" y="T3"/>
                </a:cxn>
                <a:cxn ang="0">
                  <a:pos x="T4" y="T5"/>
                </a:cxn>
                <a:cxn ang="0">
                  <a:pos x="T6" y="T7"/>
                </a:cxn>
                <a:cxn ang="0">
                  <a:pos x="T8" y="T9"/>
                </a:cxn>
                <a:cxn ang="0">
                  <a:pos x="T10" y="T11"/>
                </a:cxn>
              </a:cxnLst>
              <a:rect l="0" t="0" r="r" b="b"/>
              <a:pathLst>
                <a:path w="178" h="333">
                  <a:moveTo>
                    <a:pt x="178" y="333"/>
                  </a:moveTo>
                  <a:cubicBezTo>
                    <a:pt x="56" y="333"/>
                    <a:pt x="56" y="333"/>
                    <a:pt x="56" y="333"/>
                  </a:cubicBezTo>
                  <a:cubicBezTo>
                    <a:pt x="56" y="333"/>
                    <a:pt x="0" y="279"/>
                    <a:pt x="28" y="198"/>
                  </a:cubicBezTo>
                  <a:cubicBezTo>
                    <a:pt x="56" y="118"/>
                    <a:pt x="80" y="86"/>
                    <a:pt x="82" y="0"/>
                  </a:cubicBezTo>
                  <a:cubicBezTo>
                    <a:pt x="166" y="0"/>
                    <a:pt x="178" y="0"/>
                    <a:pt x="178" y="0"/>
                  </a:cubicBezTo>
                  <a:lnTo>
                    <a:pt x="178" y="333"/>
                  </a:lnTo>
                  <a:close/>
                </a:path>
              </a:pathLst>
            </a:custGeom>
            <a:solidFill>
              <a:srgbClr val="870B1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6" name="Freeform 19"/>
            <p:cNvSpPr>
              <a:spLocks/>
            </p:cNvSpPr>
            <p:nvPr/>
          </p:nvSpPr>
          <p:spPr bwMode="auto">
            <a:xfrm>
              <a:off x="4117877" y="5592076"/>
              <a:ext cx="362704" cy="680231"/>
            </a:xfrm>
            <a:custGeom>
              <a:avLst/>
              <a:gdLst>
                <a:gd name="T0" fmla="*/ 0 w 178"/>
                <a:gd name="T1" fmla="*/ 333 h 333"/>
                <a:gd name="T2" fmla="*/ 122 w 178"/>
                <a:gd name="T3" fmla="*/ 333 h 333"/>
                <a:gd name="T4" fmla="*/ 150 w 178"/>
                <a:gd name="T5" fmla="*/ 198 h 333"/>
                <a:gd name="T6" fmla="*/ 96 w 178"/>
                <a:gd name="T7" fmla="*/ 0 h 333"/>
                <a:gd name="T8" fmla="*/ 0 w 178"/>
                <a:gd name="T9" fmla="*/ 0 h 333"/>
                <a:gd name="T10" fmla="*/ 0 w 178"/>
                <a:gd name="T11" fmla="*/ 333 h 333"/>
              </a:gdLst>
              <a:ahLst/>
              <a:cxnLst>
                <a:cxn ang="0">
                  <a:pos x="T0" y="T1"/>
                </a:cxn>
                <a:cxn ang="0">
                  <a:pos x="T2" y="T3"/>
                </a:cxn>
                <a:cxn ang="0">
                  <a:pos x="T4" y="T5"/>
                </a:cxn>
                <a:cxn ang="0">
                  <a:pos x="T6" y="T7"/>
                </a:cxn>
                <a:cxn ang="0">
                  <a:pos x="T8" y="T9"/>
                </a:cxn>
                <a:cxn ang="0">
                  <a:pos x="T10" y="T11"/>
                </a:cxn>
              </a:cxnLst>
              <a:rect l="0" t="0" r="r" b="b"/>
              <a:pathLst>
                <a:path w="178" h="333">
                  <a:moveTo>
                    <a:pt x="0" y="333"/>
                  </a:moveTo>
                  <a:cubicBezTo>
                    <a:pt x="122" y="333"/>
                    <a:pt x="122" y="333"/>
                    <a:pt x="122" y="333"/>
                  </a:cubicBezTo>
                  <a:cubicBezTo>
                    <a:pt x="122" y="333"/>
                    <a:pt x="178" y="279"/>
                    <a:pt x="150" y="198"/>
                  </a:cubicBezTo>
                  <a:cubicBezTo>
                    <a:pt x="122" y="118"/>
                    <a:pt x="98" y="86"/>
                    <a:pt x="96" y="0"/>
                  </a:cubicBezTo>
                  <a:cubicBezTo>
                    <a:pt x="12" y="0"/>
                    <a:pt x="0" y="0"/>
                    <a:pt x="0" y="0"/>
                  </a:cubicBezTo>
                  <a:lnTo>
                    <a:pt x="0" y="333"/>
                  </a:lnTo>
                  <a:close/>
                </a:path>
              </a:pathLst>
            </a:custGeom>
            <a:solidFill>
              <a:srgbClr val="870B1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7" name="Oval 106"/>
            <p:cNvSpPr>
              <a:spLocks noChangeArrowheads="1"/>
            </p:cNvSpPr>
            <p:nvPr/>
          </p:nvSpPr>
          <p:spPr bwMode="auto">
            <a:xfrm>
              <a:off x="3822293" y="5215174"/>
              <a:ext cx="605366" cy="605366"/>
            </a:xfrm>
            <a:prstGeom prst="ellipse">
              <a:avLst/>
            </a:prstGeom>
            <a:solidFill>
              <a:srgbClr val="870B1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8" name="Freeform 21"/>
            <p:cNvSpPr>
              <a:spLocks/>
            </p:cNvSpPr>
            <p:nvPr/>
          </p:nvSpPr>
          <p:spPr bwMode="auto">
            <a:xfrm>
              <a:off x="4023652" y="5945744"/>
              <a:ext cx="202649" cy="511141"/>
            </a:xfrm>
            <a:custGeom>
              <a:avLst/>
              <a:gdLst>
                <a:gd name="T0" fmla="*/ 157 w 157"/>
                <a:gd name="T1" fmla="*/ 172 h 396"/>
                <a:gd name="T2" fmla="*/ 78 w 157"/>
                <a:gd name="T3" fmla="*/ 396 h 396"/>
                <a:gd name="T4" fmla="*/ 0 w 157"/>
                <a:gd name="T5" fmla="*/ 172 h 396"/>
                <a:gd name="T6" fmla="*/ 0 w 157"/>
                <a:gd name="T7" fmla="*/ 0 h 396"/>
                <a:gd name="T8" fmla="*/ 157 w 157"/>
                <a:gd name="T9" fmla="*/ 0 h 396"/>
                <a:gd name="T10" fmla="*/ 157 w 157"/>
                <a:gd name="T11" fmla="*/ 172 h 396"/>
              </a:gdLst>
              <a:ahLst/>
              <a:cxnLst>
                <a:cxn ang="0">
                  <a:pos x="T0" y="T1"/>
                </a:cxn>
                <a:cxn ang="0">
                  <a:pos x="T2" y="T3"/>
                </a:cxn>
                <a:cxn ang="0">
                  <a:pos x="T4" y="T5"/>
                </a:cxn>
                <a:cxn ang="0">
                  <a:pos x="T6" y="T7"/>
                </a:cxn>
                <a:cxn ang="0">
                  <a:pos x="T8" y="T9"/>
                </a:cxn>
                <a:cxn ang="0">
                  <a:pos x="T10" y="T11"/>
                </a:cxn>
              </a:cxnLst>
              <a:rect l="0" t="0" r="r" b="b"/>
              <a:pathLst>
                <a:path w="157" h="396">
                  <a:moveTo>
                    <a:pt x="157" y="172"/>
                  </a:moveTo>
                  <a:lnTo>
                    <a:pt x="78" y="396"/>
                  </a:lnTo>
                  <a:lnTo>
                    <a:pt x="0" y="172"/>
                  </a:lnTo>
                  <a:lnTo>
                    <a:pt x="0" y="0"/>
                  </a:lnTo>
                  <a:lnTo>
                    <a:pt x="157" y="0"/>
                  </a:lnTo>
                  <a:lnTo>
                    <a:pt x="157" y="17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9" name="Freeform 22"/>
            <p:cNvSpPr>
              <a:spLocks/>
            </p:cNvSpPr>
            <p:nvPr/>
          </p:nvSpPr>
          <p:spPr bwMode="auto">
            <a:xfrm>
              <a:off x="3871342" y="5327470"/>
              <a:ext cx="254280" cy="677649"/>
            </a:xfrm>
            <a:custGeom>
              <a:avLst/>
              <a:gdLst>
                <a:gd name="T0" fmla="*/ 125 w 125"/>
                <a:gd name="T1" fmla="*/ 0 h 332"/>
                <a:gd name="T2" fmla="*/ 0 w 125"/>
                <a:gd name="T3" fmla="*/ 157 h 332"/>
                <a:gd name="T4" fmla="*/ 39 w 125"/>
                <a:gd name="T5" fmla="*/ 279 h 332"/>
                <a:gd name="T6" fmla="*/ 125 w 125"/>
                <a:gd name="T7" fmla="*/ 332 h 332"/>
                <a:gd name="T8" fmla="*/ 125 w 125"/>
                <a:gd name="T9" fmla="*/ 0 h 332"/>
              </a:gdLst>
              <a:ahLst/>
              <a:cxnLst>
                <a:cxn ang="0">
                  <a:pos x="T0" y="T1"/>
                </a:cxn>
                <a:cxn ang="0">
                  <a:pos x="T2" y="T3"/>
                </a:cxn>
                <a:cxn ang="0">
                  <a:pos x="T4" y="T5"/>
                </a:cxn>
                <a:cxn ang="0">
                  <a:pos x="T6" y="T7"/>
                </a:cxn>
                <a:cxn ang="0">
                  <a:pos x="T8" y="T9"/>
                </a:cxn>
              </a:cxnLst>
              <a:rect l="0" t="0" r="r" b="b"/>
              <a:pathLst>
                <a:path w="125" h="332">
                  <a:moveTo>
                    <a:pt x="125" y="0"/>
                  </a:moveTo>
                  <a:cubicBezTo>
                    <a:pt x="76" y="0"/>
                    <a:pt x="0" y="28"/>
                    <a:pt x="0" y="157"/>
                  </a:cubicBezTo>
                  <a:cubicBezTo>
                    <a:pt x="0" y="231"/>
                    <a:pt x="29" y="266"/>
                    <a:pt x="39" y="279"/>
                  </a:cubicBezTo>
                  <a:cubicBezTo>
                    <a:pt x="49" y="292"/>
                    <a:pt x="99" y="332"/>
                    <a:pt x="125" y="332"/>
                  </a:cubicBezTo>
                  <a:cubicBezTo>
                    <a:pt x="125" y="202"/>
                    <a:pt x="125" y="0"/>
                    <a:pt x="125" y="0"/>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0" name="Freeform 23"/>
            <p:cNvSpPr>
              <a:spLocks/>
            </p:cNvSpPr>
            <p:nvPr/>
          </p:nvSpPr>
          <p:spPr bwMode="auto">
            <a:xfrm>
              <a:off x="3818421" y="5623054"/>
              <a:ext cx="111005" cy="158763"/>
            </a:xfrm>
            <a:custGeom>
              <a:avLst/>
              <a:gdLst>
                <a:gd name="T0" fmla="*/ 2 w 55"/>
                <a:gd name="T1" fmla="*/ 42 h 78"/>
                <a:gd name="T2" fmla="*/ 24 w 55"/>
                <a:gd name="T3" fmla="*/ 2 h 78"/>
                <a:gd name="T4" fmla="*/ 53 w 55"/>
                <a:gd name="T5" fmla="*/ 35 h 78"/>
                <a:gd name="T6" fmla="*/ 31 w 55"/>
                <a:gd name="T7" fmla="*/ 76 h 78"/>
                <a:gd name="T8" fmla="*/ 2 w 55"/>
                <a:gd name="T9" fmla="*/ 42 h 78"/>
              </a:gdLst>
              <a:ahLst/>
              <a:cxnLst>
                <a:cxn ang="0">
                  <a:pos x="T0" y="T1"/>
                </a:cxn>
                <a:cxn ang="0">
                  <a:pos x="T2" y="T3"/>
                </a:cxn>
                <a:cxn ang="0">
                  <a:pos x="T4" y="T5"/>
                </a:cxn>
                <a:cxn ang="0">
                  <a:pos x="T6" y="T7"/>
                </a:cxn>
                <a:cxn ang="0">
                  <a:pos x="T8" y="T9"/>
                </a:cxn>
              </a:cxnLst>
              <a:rect l="0" t="0" r="r" b="b"/>
              <a:pathLst>
                <a:path w="55" h="78">
                  <a:moveTo>
                    <a:pt x="2" y="42"/>
                  </a:moveTo>
                  <a:cubicBezTo>
                    <a:pt x="0" y="22"/>
                    <a:pt x="9" y="3"/>
                    <a:pt x="24" y="2"/>
                  </a:cubicBezTo>
                  <a:cubicBezTo>
                    <a:pt x="38" y="0"/>
                    <a:pt x="51" y="15"/>
                    <a:pt x="53" y="35"/>
                  </a:cubicBezTo>
                  <a:cubicBezTo>
                    <a:pt x="55" y="56"/>
                    <a:pt x="46" y="74"/>
                    <a:pt x="31" y="76"/>
                  </a:cubicBezTo>
                  <a:cubicBezTo>
                    <a:pt x="17" y="78"/>
                    <a:pt x="4" y="63"/>
                    <a:pt x="2" y="42"/>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1" name="Freeform 24"/>
            <p:cNvSpPr>
              <a:spLocks/>
            </p:cNvSpPr>
            <p:nvPr/>
          </p:nvSpPr>
          <p:spPr bwMode="auto">
            <a:xfrm>
              <a:off x="4124331" y="5327470"/>
              <a:ext cx="254280" cy="677649"/>
            </a:xfrm>
            <a:custGeom>
              <a:avLst/>
              <a:gdLst>
                <a:gd name="T0" fmla="*/ 0 w 125"/>
                <a:gd name="T1" fmla="*/ 0 h 332"/>
                <a:gd name="T2" fmla="*/ 125 w 125"/>
                <a:gd name="T3" fmla="*/ 157 h 332"/>
                <a:gd name="T4" fmla="*/ 85 w 125"/>
                <a:gd name="T5" fmla="*/ 279 h 332"/>
                <a:gd name="T6" fmla="*/ 0 w 125"/>
                <a:gd name="T7" fmla="*/ 332 h 332"/>
                <a:gd name="T8" fmla="*/ 0 w 125"/>
                <a:gd name="T9" fmla="*/ 0 h 332"/>
              </a:gdLst>
              <a:ahLst/>
              <a:cxnLst>
                <a:cxn ang="0">
                  <a:pos x="T0" y="T1"/>
                </a:cxn>
                <a:cxn ang="0">
                  <a:pos x="T2" y="T3"/>
                </a:cxn>
                <a:cxn ang="0">
                  <a:pos x="T4" y="T5"/>
                </a:cxn>
                <a:cxn ang="0">
                  <a:pos x="T6" y="T7"/>
                </a:cxn>
                <a:cxn ang="0">
                  <a:pos x="T8" y="T9"/>
                </a:cxn>
              </a:cxnLst>
              <a:rect l="0" t="0" r="r" b="b"/>
              <a:pathLst>
                <a:path w="125" h="332">
                  <a:moveTo>
                    <a:pt x="0" y="0"/>
                  </a:moveTo>
                  <a:cubicBezTo>
                    <a:pt x="49" y="0"/>
                    <a:pt x="125" y="28"/>
                    <a:pt x="125" y="157"/>
                  </a:cubicBezTo>
                  <a:cubicBezTo>
                    <a:pt x="125" y="231"/>
                    <a:pt x="96" y="266"/>
                    <a:pt x="85" y="279"/>
                  </a:cubicBezTo>
                  <a:cubicBezTo>
                    <a:pt x="76" y="292"/>
                    <a:pt x="26" y="332"/>
                    <a:pt x="0" y="332"/>
                  </a:cubicBezTo>
                  <a:cubicBezTo>
                    <a:pt x="0" y="202"/>
                    <a:pt x="0" y="0"/>
                    <a:pt x="0" y="0"/>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2" name="Freeform 25"/>
            <p:cNvSpPr>
              <a:spLocks/>
            </p:cNvSpPr>
            <p:nvPr/>
          </p:nvSpPr>
          <p:spPr bwMode="auto">
            <a:xfrm>
              <a:off x="4319236" y="5623054"/>
              <a:ext cx="114878" cy="158763"/>
            </a:xfrm>
            <a:custGeom>
              <a:avLst/>
              <a:gdLst>
                <a:gd name="T0" fmla="*/ 53 w 56"/>
                <a:gd name="T1" fmla="*/ 42 h 78"/>
                <a:gd name="T2" fmla="*/ 32 w 56"/>
                <a:gd name="T3" fmla="*/ 2 h 78"/>
                <a:gd name="T4" fmla="*/ 2 w 56"/>
                <a:gd name="T5" fmla="*/ 35 h 78"/>
                <a:gd name="T6" fmla="*/ 24 w 56"/>
                <a:gd name="T7" fmla="*/ 76 h 78"/>
                <a:gd name="T8" fmla="*/ 53 w 56"/>
                <a:gd name="T9" fmla="*/ 42 h 78"/>
              </a:gdLst>
              <a:ahLst/>
              <a:cxnLst>
                <a:cxn ang="0">
                  <a:pos x="T0" y="T1"/>
                </a:cxn>
                <a:cxn ang="0">
                  <a:pos x="T2" y="T3"/>
                </a:cxn>
                <a:cxn ang="0">
                  <a:pos x="T4" y="T5"/>
                </a:cxn>
                <a:cxn ang="0">
                  <a:pos x="T6" y="T7"/>
                </a:cxn>
                <a:cxn ang="0">
                  <a:pos x="T8" y="T9"/>
                </a:cxn>
              </a:cxnLst>
              <a:rect l="0" t="0" r="r" b="b"/>
              <a:pathLst>
                <a:path w="56" h="78">
                  <a:moveTo>
                    <a:pt x="53" y="42"/>
                  </a:moveTo>
                  <a:cubicBezTo>
                    <a:pt x="56" y="22"/>
                    <a:pt x="46" y="3"/>
                    <a:pt x="32" y="2"/>
                  </a:cubicBezTo>
                  <a:cubicBezTo>
                    <a:pt x="17" y="0"/>
                    <a:pt x="4" y="15"/>
                    <a:pt x="2" y="35"/>
                  </a:cubicBezTo>
                  <a:cubicBezTo>
                    <a:pt x="0" y="56"/>
                    <a:pt x="10" y="74"/>
                    <a:pt x="24" y="76"/>
                  </a:cubicBezTo>
                  <a:cubicBezTo>
                    <a:pt x="38" y="78"/>
                    <a:pt x="51" y="63"/>
                    <a:pt x="53" y="42"/>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3" name="Freeform 26"/>
            <p:cNvSpPr>
              <a:spLocks/>
            </p:cNvSpPr>
            <p:nvPr/>
          </p:nvSpPr>
          <p:spPr bwMode="auto">
            <a:xfrm>
              <a:off x="3830038" y="5264223"/>
              <a:ext cx="362704" cy="383356"/>
            </a:xfrm>
            <a:custGeom>
              <a:avLst/>
              <a:gdLst>
                <a:gd name="T0" fmla="*/ 143 w 178"/>
                <a:gd name="T1" fmla="*/ 0 h 188"/>
                <a:gd name="T2" fmla="*/ 136 w 178"/>
                <a:gd name="T3" fmla="*/ 0 h 188"/>
                <a:gd name="T4" fmla="*/ 31 w 178"/>
                <a:gd name="T5" fmla="*/ 112 h 188"/>
                <a:gd name="T6" fmla="*/ 27 w 178"/>
                <a:gd name="T7" fmla="*/ 188 h 188"/>
                <a:gd name="T8" fmla="*/ 60 w 178"/>
                <a:gd name="T9" fmla="*/ 128 h 188"/>
                <a:gd name="T10" fmla="*/ 147 w 178"/>
                <a:gd name="T11" fmla="*/ 96 h 188"/>
                <a:gd name="T12" fmla="*/ 173 w 178"/>
                <a:gd name="T13" fmla="*/ 24 h 188"/>
                <a:gd name="T14" fmla="*/ 143 w 178"/>
                <a:gd name="T15" fmla="*/ 0 h 1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8" h="188">
                  <a:moveTo>
                    <a:pt x="143" y="0"/>
                  </a:moveTo>
                  <a:cubicBezTo>
                    <a:pt x="141" y="0"/>
                    <a:pt x="138" y="0"/>
                    <a:pt x="136" y="0"/>
                  </a:cubicBezTo>
                  <a:cubicBezTo>
                    <a:pt x="136" y="0"/>
                    <a:pt x="54" y="6"/>
                    <a:pt x="31" y="112"/>
                  </a:cubicBezTo>
                  <a:cubicBezTo>
                    <a:pt x="20" y="120"/>
                    <a:pt x="0" y="152"/>
                    <a:pt x="27" y="188"/>
                  </a:cubicBezTo>
                  <a:cubicBezTo>
                    <a:pt x="30" y="158"/>
                    <a:pt x="41" y="136"/>
                    <a:pt x="60" y="128"/>
                  </a:cubicBezTo>
                  <a:cubicBezTo>
                    <a:pt x="94" y="113"/>
                    <a:pt x="108" y="126"/>
                    <a:pt x="147" y="96"/>
                  </a:cubicBezTo>
                  <a:cubicBezTo>
                    <a:pt x="170" y="79"/>
                    <a:pt x="178" y="44"/>
                    <a:pt x="173" y="24"/>
                  </a:cubicBezTo>
                  <a:cubicBezTo>
                    <a:pt x="164" y="0"/>
                    <a:pt x="141" y="1"/>
                    <a:pt x="143" y="0"/>
                  </a:cubicBezTo>
                  <a:close/>
                </a:path>
              </a:pathLst>
            </a:custGeom>
            <a:solidFill>
              <a:srgbClr val="870B1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4" name="Freeform 27"/>
            <p:cNvSpPr>
              <a:spLocks/>
            </p:cNvSpPr>
            <p:nvPr/>
          </p:nvSpPr>
          <p:spPr bwMode="auto">
            <a:xfrm>
              <a:off x="4111423" y="5302946"/>
              <a:ext cx="326562" cy="338179"/>
            </a:xfrm>
            <a:custGeom>
              <a:avLst/>
              <a:gdLst>
                <a:gd name="T0" fmla="*/ 30 w 160"/>
                <a:gd name="T1" fmla="*/ 11 h 166"/>
                <a:gd name="T2" fmla="*/ 129 w 160"/>
                <a:gd name="T3" fmla="*/ 166 h 166"/>
                <a:gd name="T4" fmla="*/ 30 w 160"/>
                <a:gd name="T5" fmla="*/ 11 h 166"/>
              </a:gdLst>
              <a:ahLst/>
              <a:cxnLst>
                <a:cxn ang="0">
                  <a:pos x="T0" y="T1"/>
                </a:cxn>
                <a:cxn ang="0">
                  <a:pos x="T2" y="T3"/>
                </a:cxn>
                <a:cxn ang="0">
                  <a:pos x="T4" y="T5"/>
                </a:cxn>
              </a:cxnLst>
              <a:rect l="0" t="0" r="r" b="b"/>
              <a:pathLst>
                <a:path w="160" h="166">
                  <a:moveTo>
                    <a:pt x="30" y="11"/>
                  </a:moveTo>
                  <a:cubicBezTo>
                    <a:pt x="30" y="11"/>
                    <a:pt x="0" y="120"/>
                    <a:pt x="129" y="166"/>
                  </a:cubicBezTo>
                  <a:cubicBezTo>
                    <a:pt x="160" y="66"/>
                    <a:pt x="103" y="0"/>
                    <a:pt x="30" y="11"/>
                  </a:cubicBezTo>
                  <a:close/>
                </a:path>
              </a:pathLst>
            </a:custGeom>
            <a:solidFill>
              <a:srgbClr val="870B1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5" name="Freeform 28"/>
            <p:cNvSpPr>
              <a:spLocks/>
            </p:cNvSpPr>
            <p:nvPr/>
          </p:nvSpPr>
          <p:spPr bwMode="auto">
            <a:xfrm>
              <a:off x="3857144" y="5753421"/>
              <a:ext cx="33560" cy="32269"/>
            </a:xfrm>
            <a:custGeom>
              <a:avLst/>
              <a:gdLst>
                <a:gd name="T0" fmla="*/ 12 w 26"/>
                <a:gd name="T1" fmla="*/ 0 h 25"/>
                <a:gd name="T2" fmla="*/ 0 w 26"/>
                <a:gd name="T3" fmla="*/ 13 h 25"/>
                <a:gd name="T4" fmla="*/ 12 w 26"/>
                <a:gd name="T5" fmla="*/ 25 h 25"/>
                <a:gd name="T6" fmla="*/ 26 w 26"/>
                <a:gd name="T7" fmla="*/ 13 h 25"/>
                <a:gd name="T8" fmla="*/ 12 w 26"/>
                <a:gd name="T9" fmla="*/ 0 h 25"/>
              </a:gdLst>
              <a:ahLst/>
              <a:cxnLst>
                <a:cxn ang="0">
                  <a:pos x="T0" y="T1"/>
                </a:cxn>
                <a:cxn ang="0">
                  <a:pos x="T2" y="T3"/>
                </a:cxn>
                <a:cxn ang="0">
                  <a:pos x="T4" y="T5"/>
                </a:cxn>
                <a:cxn ang="0">
                  <a:pos x="T6" y="T7"/>
                </a:cxn>
                <a:cxn ang="0">
                  <a:pos x="T8" y="T9"/>
                </a:cxn>
              </a:cxnLst>
              <a:rect l="0" t="0" r="r" b="b"/>
              <a:pathLst>
                <a:path w="26" h="25">
                  <a:moveTo>
                    <a:pt x="12" y="0"/>
                  </a:moveTo>
                  <a:lnTo>
                    <a:pt x="0" y="13"/>
                  </a:lnTo>
                  <a:lnTo>
                    <a:pt x="12" y="25"/>
                  </a:lnTo>
                  <a:lnTo>
                    <a:pt x="26" y="13"/>
                  </a:lnTo>
                  <a:lnTo>
                    <a:pt x="12" y="0"/>
                  </a:lnTo>
                  <a:close/>
                </a:path>
              </a:pathLst>
            </a:custGeom>
            <a:solidFill>
              <a:srgbClr val="FFF2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6" name="Freeform 29"/>
            <p:cNvSpPr>
              <a:spLocks/>
            </p:cNvSpPr>
            <p:nvPr/>
          </p:nvSpPr>
          <p:spPr bwMode="auto">
            <a:xfrm>
              <a:off x="4361831" y="5753421"/>
              <a:ext cx="33560" cy="32269"/>
            </a:xfrm>
            <a:custGeom>
              <a:avLst/>
              <a:gdLst>
                <a:gd name="T0" fmla="*/ 13 w 26"/>
                <a:gd name="T1" fmla="*/ 0 h 25"/>
                <a:gd name="T2" fmla="*/ 0 w 26"/>
                <a:gd name="T3" fmla="*/ 13 h 25"/>
                <a:gd name="T4" fmla="*/ 13 w 26"/>
                <a:gd name="T5" fmla="*/ 25 h 25"/>
                <a:gd name="T6" fmla="*/ 26 w 26"/>
                <a:gd name="T7" fmla="*/ 13 h 25"/>
                <a:gd name="T8" fmla="*/ 13 w 26"/>
                <a:gd name="T9" fmla="*/ 0 h 25"/>
              </a:gdLst>
              <a:ahLst/>
              <a:cxnLst>
                <a:cxn ang="0">
                  <a:pos x="T0" y="T1"/>
                </a:cxn>
                <a:cxn ang="0">
                  <a:pos x="T2" y="T3"/>
                </a:cxn>
                <a:cxn ang="0">
                  <a:pos x="T4" y="T5"/>
                </a:cxn>
                <a:cxn ang="0">
                  <a:pos x="T6" y="T7"/>
                </a:cxn>
                <a:cxn ang="0">
                  <a:pos x="T8" y="T9"/>
                </a:cxn>
              </a:cxnLst>
              <a:rect l="0" t="0" r="r" b="b"/>
              <a:pathLst>
                <a:path w="26" h="25">
                  <a:moveTo>
                    <a:pt x="13" y="0"/>
                  </a:moveTo>
                  <a:lnTo>
                    <a:pt x="0" y="13"/>
                  </a:lnTo>
                  <a:lnTo>
                    <a:pt x="13" y="25"/>
                  </a:lnTo>
                  <a:lnTo>
                    <a:pt x="26" y="13"/>
                  </a:lnTo>
                  <a:lnTo>
                    <a:pt x="13" y="0"/>
                  </a:lnTo>
                  <a:close/>
                </a:path>
              </a:pathLst>
            </a:custGeom>
            <a:solidFill>
              <a:srgbClr val="FFF2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7" name="Freeform 30"/>
            <p:cNvSpPr>
              <a:spLocks/>
            </p:cNvSpPr>
            <p:nvPr/>
          </p:nvSpPr>
          <p:spPr bwMode="auto">
            <a:xfrm>
              <a:off x="3780989" y="6045133"/>
              <a:ext cx="343342" cy="411752"/>
            </a:xfrm>
            <a:custGeom>
              <a:avLst/>
              <a:gdLst>
                <a:gd name="T0" fmla="*/ 168 w 168"/>
                <a:gd name="T1" fmla="*/ 202 h 202"/>
                <a:gd name="T2" fmla="*/ 168 w 168"/>
                <a:gd name="T3" fmla="*/ 66 h 202"/>
                <a:gd name="T4" fmla="*/ 123 w 168"/>
                <a:gd name="T5" fmla="*/ 26 h 202"/>
                <a:gd name="T6" fmla="*/ 119 w 168"/>
                <a:gd name="T7" fmla="*/ 0 h 202"/>
                <a:gd name="T8" fmla="*/ 19 w 168"/>
                <a:gd name="T9" fmla="*/ 56 h 202"/>
                <a:gd name="T10" fmla="*/ 0 w 168"/>
                <a:gd name="T11" fmla="*/ 202 h 202"/>
                <a:gd name="T12" fmla="*/ 168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168" y="202"/>
                  </a:moveTo>
                  <a:cubicBezTo>
                    <a:pt x="168" y="66"/>
                    <a:pt x="168" y="66"/>
                    <a:pt x="168" y="66"/>
                  </a:cubicBezTo>
                  <a:cubicBezTo>
                    <a:pt x="168" y="66"/>
                    <a:pt x="131" y="56"/>
                    <a:pt x="123" y="26"/>
                  </a:cubicBezTo>
                  <a:cubicBezTo>
                    <a:pt x="119" y="12"/>
                    <a:pt x="119" y="0"/>
                    <a:pt x="119" y="0"/>
                  </a:cubicBezTo>
                  <a:cubicBezTo>
                    <a:pt x="119" y="0"/>
                    <a:pt x="38" y="28"/>
                    <a:pt x="19" y="56"/>
                  </a:cubicBezTo>
                  <a:cubicBezTo>
                    <a:pt x="4" y="101"/>
                    <a:pt x="0" y="202"/>
                    <a:pt x="0" y="202"/>
                  </a:cubicBezTo>
                  <a:lnTo>
                    <a:pt x="168" y="202"/>
                  </a:lnTo>
                  <a:close/>
                </a:path>
              </a:pathLst>
            </a:custGeom>
            <a:solidFill>
              <a:srgbClr val="F8A41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8" name="Freeform 31"/>
            <p:cNvSpPr>
              <a:spLocks/>
            </p:cNvSpPr>
            <p:nvPr/>
          </p:nvSpPr>
          <p:spPr bwMode="auto">
            <a:xfrm>
              <a:off x="4124331" y="6045133"/>
              <a:ext cx="342051" cy="411752"/>
            </a:xfrm>
            <a:custGeom>
              <a:avLst/>
              <a:gdLst>
                <a:gd name="T0" fmla="*/ 0 w 168"/>
                <a:gd name="T1" fmla="*/ 202 h 202"/>
                <a:gd name="T2" fmla="*/ 0 w 168"/>
                <a:gd name="T3" fmla="*/ 66 h 202"/>
                <a:gd name="T4" fmla="*/ 45 w 168"/>
                <a:gd name="T5" fmla="*/ 26 h 202"/>
                <a:gd name="T6" fmla="*/ 49 w 168"/>
                <a:gd name="T7" fmla="*/ 0 h 202"/>
                <a:gd name="T8" fmla="*/ 148 w 168"/>
                <a:gd name="T9" fmla="*/ 56 h 202"/>
                <a:gd name="T10" fmla="*/ 168 w 168"/>
                <a:gd name="T11" fmla="*/ 202 h 202"/>
                <a:gd name="T12" fmla="*/ 0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0" y="202"/>
                  </a:moveTo>
                  <a:cubicBezTo>
                    <a:pt x="0" y="66"/>
                    <a:pt x="0" y="66"/>
                    <a:pt x="0" y="66"/>
                  </a:cubicBezTo>
                  <a:cubicBezTo>
                    <a:pt x="0" y="66"/>
                    <a:pt x="37" y="56"/>
                    <a:pt x="45" y="26"/>
                  </a:cubicBezTo>
                  <a:cubicBezTo>
                    <a:pt x="49" y="12"/>
                    <a:pt x="49" y="0"/>
                    <a:pt x="49" y="0"/>
                  </a:cubicBezTo>
                  <a:cubicBezTo>
                    <a:pt x="49" y="0"/>
                    <a:pt x="130" y="28"/>
                    <a:pt x="148" y="56"/>
                  </a:cubicBezTo>
                  <a:cubicBezTo>
                    <a:pt x="164" y="101"/>
                    <a:pt x="168" y="202"/>
                    <a:pt x="168" y="202"/>
                  </a:cubicBezTo>
                  <a:lnTo>
                    <a:pt x="0" y="202"/>
                  </a:lnTo>
                  <a:close/>
                </a:path>
              </a:pathLst>
            </a:custGeom>
            <a:solidFill>
              <a:srgbClr val="F98E1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9" name="Freeform 32"/>
            <p:cNvSpPr>
              <a:spLocks/>
            </p:cNvSpPr>
            <p:nvPr/>
          </p:nvSpPr>
          <p:spPr bwMode="auto">
            <a:xfrm>
              <a:off x="4054630" y="5859263"/>
              <a:ext cx="140693" cy="52921"/>
            </a:xfrm>
            <a:custGeom>
              <a:avLst/>
              <a:gdLst>
                <a:gd name="T0" fmla="*/ 35 w 69"/>
                <a:gd name="T1" fmla="*/ 26 h 26"/>
                <a:gd name="T2" fmla="*/ 69 w 69"/>
                <a:gd name="T3" fmla="*/ 0 h 26"/>
                <a:gd name="T4" fmla="*/ 0 w 69"/>
                <a:gd name="T5" fmla="*/ 0 h 26"/>
                <a:gd name="T6" fmla="*/ 35 w 69"/>
                <a:gd name="T7" fmla="*/ 26 h 26"/>
              </a:gdLst>
              <a:ahLst/>
              <a:cxnLst>
                <a:cxn ang="0">
                  <a:pos x="T0" y="T1"/>
                </a:cxn>
                <a:cxn ang="0">
                  <a:pos x="T2" y="T3"/>
                </a:cxn>
                <a:cxn ang="0">
                  <a:pos x="T4" y="T5"/>
                </a:cxn>
                <a:cxn ang="0">
                  <a:pos x="T6" y="T7"/>
                </a:cxn>
              </a:cxnLst>
              <a:rect l="0" t="0" r="r" b="b"/>
              <a:pathLst>
                <a:path w="69" h="26">
                  <a:moveTo>
                    <a:pt x="35" y="26"/>
                  </a:moveTo>
                  <a:cubicBezTo>
                    <a:pt x="53" y="26"/>
                    <a:pt x="69" y="14"/>
                    <a:pt x="69" y="0"/>
                  </a:cubicBezTo>
                  <a:cubicBezTo>
                    <a:pt x="0" y="0"/>
                    <a:pt x="0" y="0"/>
                    <a:pt x="0" y="0"/>
                  </a:cubicBezTo>
                  <a:cubicBezTo>
                    <a:pt x="0" y="14"/>
                    <a:pt x="16" y="26"/>
                    <a:pt x="35" y="26"/>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grpSp>
      <p:sp>
        <p:nvSpPr>
          <p:cNvPr id="121" name="Rectangle 120"/>
          <p:cNvSpPr/>
          <p:nvPr/>
        </p:nvSpPr>
        <p:spPr>
          <a:xfrm>
            <a:off x="266218" y="1011286"/>
            <a:ext cx="16459199" cy="523220"/>
          </a:xfrm>
          <a:prstGeom prst="rect">
            <a:avLst/>
          </a:prstGeom>
        </p:spPr>
        <p:txBody>
          <a:bodyPr wrap="square">
            <a:spAutoFit/>
          </a:bodyPr>
          <a:lstStyle/>
          <a:p>
            <a:pPr algn="ctr"/>
            <a:r>
              <a:rPr lang="ca-ES" sz="2200" b="1" dirty="0">
                <a:solidFill>
                  <a:schemeClr val="accent6"/>
                </a:solidFill>
              </a:rPr>
              <a:t>Pla de mesures urgents i ajuts directes per a la reactivació socioeconòmica de Catalunya en l’àmbit del treball i de l’ocupació</a:t>
            </a:r>
            <a:r>
              <a:rPr lang="ca-ES" sz="2200" b="1" dirty="0">
                <a:solidFill>
                  <a:schemeClr val="bg1">
                    <a:lumMod val="50000"/>
                  </a:schemeClr>
                </a:solidFill>
              </a:rPr>
              <a:t>    </a:t>
            </a:r>
            <a:r>
              <a:rPr lang="ca-ES" sz="2800" i="1" dirty="0">
                <a:solidFill>
                  <a:schemeClr val="accent1"/>
                </a:solidFill>
              </a:rPr>
              <a:t>#</a:t>
            </a:r>
            <a:r>
              <a:rPr lang="ca-ES" sz="2800" i="1" dirty="0" err="1">
                <a:solidFill>
                  <a:schemeClr val="accent1"/>
                </a:solidFill>
              </a:rPr>
              <a:t>JoActuo</a:t>
            </a:r>
            <a:endParaRPr lang="ca-ES" sz="2800" i="1" dirty="0">
              <a:solidFill>
                <a:schemeClr val="accent1"/>
              </a:solidFill>
            </a:endParaRPr>
          </a:p>
        </p:txBody>
      </p:sp>
    </p:spTree>
    <p:extLst>
      <p:ext uri="{BB962C8B-B14F-4D97-AF65-F5344CB8AC3E}">
        <p14:creationId xmlns:p14="http://schemas.microsoft.com/office/powerpoint/2010/main" xmlns="" val="2627346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Rectangle 119"/>
          <p:cNvSpPr/>
          <p:nvPr/>
        </p:nvSpPr>
        <p:spPr>
          <a:xfrm>
            <a:off x="12824986" y="2278380"/>
            <a:ext cx="3548348" cy="3367536"/>
          </a:xfrm>
          <a:prstGeom prst="rect">
            <a:avLst/>
          </a:prstGeom>
          <a:solidFill>
            <a:schemeClr val="bg1"/>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ca-ES" sz="2800" dirty="0">
              <a:solidFill>
                <a:schemeClr val="tx1"/>
              </a:solidFill>
            </a:endParaRPr>
          </a:p>
        </p:txBody>
      </p:sp>
      <p:sp>
        <p:nvSpPr>
          <p:cNvPr id="4" name="Rectangle 3"/>
          <p:cNvSpPr/>
          <p:nvPr/>
        </p:nvSpPr>
        <p:spPr>
          <a:xfrm>
            <a:off x="266219" y="1676399"/>
            <a:ext cx="16459200" cy="7039337"/>
          </a:xfrm>
          <a:prstGeom prst="rect">
            <a:avLst/>
          </a:prstGeom>
          <a:solidFill>
            <a:schemeClr val="bg1"/>
          </a:solidFill>
          <a:ln>
            <a:solidFill>
              <a:schemeClr val="bg1">
                <a:lumMod val="8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lstStyle/>
          <a:p>
            <a:pPr algn="ctr"/>
            <a:endParaRPr lang="ca-ES" sz="2400" b="1" dirty="0">
              <a:solidFill>
                <a:schemeClr val="bg1">
                  <a:lumMod val="50000"/>
                </a:schemeClr>
              </a:solidFill>
            </a:endParaRPr>
          </a:p>
        </p:txBody>
      </p:sp>
      <p:sp>
        <p:nvSpPr>
          <p:cNvPr id="7" name="Rectangle 6"/>
          <p:cNvSpPr/>
          <p:nvPr/>
        </p:nvSpPr>
        <p:spPr>
          <a:xfrm>
            <a:off x="470306" y="3254871"/>
            <a:ext cx="3701900" cy="3588700"/>
          </a:xfrm>
          <a:prstGeom prst="rect">
            <a:avLst/>
          </a:prstGeom>
          <a:solidFill>
            <a:schemeClr val="bg1"/>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ca-ES" sz="2800" dirty="0">
              <a:solidFill>
                <a:schemeClr val="tx1"/>
              </a:solidFill>
            </a:endParaRPr>
          </a:p>
        </p:txBody>
      </p:sp>
      <p:sp>
        <p:nvSpPr>
          <p:cNvPr id="10" name="Rectangle 9"/>
          <p:cNvSpPr/>
          <p:nvPr/>
        </p:nvSpPr>
        <p:spPr>
          <a:xfrm>
            <a:off x="470306" y="7280341"/>
            <a:ext cx="11889934" cy="1246896"/>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ca-ES" sz="2800" dirty="0">
              <a:solidFill>
                <a:schemeClr val="tx1"/>
              </a:solidFill>
            </a:endParaRPr>
          </a:p>
        </p:txBody>
      </p:sp>
      <p:sp>
        <p:nvSpPr>
          <p:cNvPr id="11" name="Rectangle 10"/>
          <p:cNvSpPr/>
          <p:nvPr/>
        </p:nvSpPr>
        <p:spPr>
          <a:xfrm>
            <a:off x="12765141" y="7280341"/>
            <a:ext cx="3667684" cy="12468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44000" bIns="36000" rtlCol="0" anchor="ctr"/>
          <a:lstStyle/>
          <a:p>
            <a:pPr algn="ctr"/>
            <a:r>
              <a:rPr lang="ca-ES" sz="1100" dirty="0">
                <a:solidFill>
                  <a:schemeClr val="tx1"/>
                </a:solidFill>
              </a:rPr>
              <a:t>El pressupost total a </a:t>
            </a:r>
            <a:r>
              <a:rPr lang="ca-ES" sz="1100" dirty="0" smtClean="0">
                <a:solidFill>
                  <a:schemeClr val="tx1"/>
                </a:solidFill>
              </a:rPr>
              <a:t>l’atorgament dels ajuts econòmics per aquesta mesura és de</a:t>
            </a:r>
            <a:r>
              <a:rPr lang="ca-ES" sz="1100" b="1" dirty="0" smtClean="0">
                <a:solidFill>
                  <a:schemeClr val="tx1"/>
                </a:solidFill>
              </a:rPr>
              <a:t> </a:t>
            </a:r>
            <a:r>
              <a:rPr lang="ca-ES" sz="1600" b="1" dirty="0" smtClean="0">
                <a:solidFill>
                  <a:schemeClr val="tx1"/>
                </a:solidFill>
              </a:rPr>
              <a:t>5.000.000 d’euros</a:t>
            </a:r>
            <a:r>
              <a:rPr lang="es-ES" sz="1600" b="1" dirty="0">
                <a:solidFill>
                  <a:schemeClr val="tx1"/>
                </a:solidFill>
              </a:rPr>
              <a:t>; </a:t>
            </a:r>
            <a:r>
              <a:rPr lang="ca-ES" sz="1100" dirty="0" smtClean="0">
                <a:solidFill>
                  <a:schemeClr val="tx1"/>
                </a:solidFill>
              </a:rPr>
              <a:t>es preveu assolir un impacte de </a:t>
            </a:r>
            <a:r>
              <a:rPr lang="ca-ES" sz="1600" b="1" dirty="0" smtClean="0">
                <a:solidFill>
                  <a:schemeClr val="tx1"/>
                </a:solidFill>
              </a:rPr>
              <a:t>1.130 persones treballadores</a:t>
            </a:r>
          </a:p>
        </p:txBody>
      </p:sp>
      <p:sp>
        <p:nvSpPr>
          <p:cNvPr id="12" name="Rectangle 11"/>
          <p:cNvSpPr/>
          <p:nvPr/>
        </p:nvSpPr>
        <p:spPr>
          <a:xfrm>
            <a:off x="662479" y="4767830"/>
            <a:ext cx="3317555" cy="19454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ca-ES" sz="1200" dirty="0">
                <a:solidFill>
                  <a:schemeClr val="tx1"/>
                </a:solidFill>
              </a:rPr>
              <a:t>Assolir el </a:t>
            </a:r>
            <a:r>
              <a:rPr lang="ca-ES" sz="1200" b="1" dirty="0">
                <a:solidFill>
                  <a:schemeClr val="accent1"/>
                </a:solidFill>
              </a:rPr>
              <a:t>manteniment de l’ocupació de les persones treballadores </a:t>
            </a:r>
            <a:r>
              <a:rPr lang="ca-ES" sz="1200" dirty="0">
                <a:solidFill>
                  <a:schemeClr val="tx1"/>
                </a:solidFill>
              </a:rPr>
              <a:t>contractades en microempreses </a:t>
            </a:r>
            <a:r>
              <a:rPr lang="ca-ES" sz="1200" dirty="0" smtClean="0">
                <a:solidFill>
                  <a:schemeClr val="tx1"/>
                </a:solidFill>
              </a:rPr>
              <a:t>o contractades </a:t>
            </a:r>
            <a:r>
              <a:rPr lang="ca-ES" sz="1200" dirty="0">
                <a:solidFill>
                  <a:schemeClr val="tx1"/>
                </a:solidFill>
              </a:rPr>
              <a:t>per part de persones treballadores </a:t>
            </a:r>
            <a:r>
              <a:rPr lang="ca-ES" sz="1200" dirty="0" smtClean="0">
                <a:solidFill>
                  <a:schemeClr val="tx1"/>
                </a:solidFill>
              </a:rPr>
              <a:t>autònomes,</a:t>
            </a:r>
            <a:r>
              <a:rPr lang="ca-ES" sz="1200" b="1" dirty="0" smtClean="0">
                <a:solidFill>
                  <a:schemeClr val="tx1"/>
                </a:solidFill>
              </a:rPr>
              <a:t> </a:t>
            </a:r>
            <a:r>
              <a:rPr lang="ca-ES" sz="1200" b="1" dirty="0" smtClean="0">
                <a:solidFill>
                  <a:schemeClr val="accent1"/>
                </a:solidFill>
              </a:rPr>
              <a:t>reiniciant l’activitat</a:t>
            </a:r>
            <a:r>
              <a:rPr lang="ca-ES" sz="1200" dirty="0">
                <a:solidFill>
                  <a:schemeClr val="tx1"/>
                </a:solidFill>
              </a:rPr>
              <a:t> </a:t>
            </a:r>
            <a:r>
              <a:rPr lang="ca-ES" sz="1200" b="1" dirty="0" smtClean="0">
                <a:solidFill>
                  <a:schemeClr val="accent1"/>
                </a:solidFill>
              </a:rPr>
              <a:t>econòmica</a:t>
            </a:r>
            <a:r>
              <a:rPr lang="ca-ES" sz="1200" dirty="0" smtClean="0">
                <a:solidFill>
                  <a:schemeClr val="tx1"/>
                </a:solidFill>
              </a:rPr>
              <a:t> </a:t>
            </a:r>
            <a:r>
              <a:rPr lang="ca-ES" sz="1200" b="1" dirty="0" smtClean="0">
                <a:solidFill>
                  <a:schemeClr val="accent1"/>
                </a:solidFill>
              </a:rPr>
              <a:t>i </a:t>
            </a:r>
            <a:r>
              <a:rPr lang="ca-ES" sz="1200" b="1" dirty="0">
                <a:solidFill>
                  <a:schemeClr val="accent1"/>
                </a:solidFill>
              </a:rPr>
              <a:t>evitant </a:t>
            </a:r>
            <a:r>
              <a:rPr lang="ca-ES" sz="1200" b="1" dirty="0" smtClean="0">
                <a:solidFill>
                  <a:schemeClr val="accent1"/>
                </a:solidFill>
              </a:rPr>
              <a:t>la </a:t>
            </a:r>
            <a:r>
              <a:rPr lang="ca-ES" sz="1200" b="1" dirty="0">
                <a:solidFill>
                  <a:schemeClr val="accent1"/>
                </a:solidFill>
              </a:rPr>
              <a:t>desocupació </a:t>
            </a:r>
            <a:r>
              <a:rPr lang="ca-ES" sz="1200" dirty="0">
                <a:solidFill>
                  <a:schemeClr val="tx1"/>
                </a:solidFill>
              </a:rPr>
              <a:t>de les persones </a:t>
            </a:r>
            <a:r>
              <a:rPr lang="ca-ES" sz="1200" dirty="0" smtClean="0">
                <a:solidFill>
                  <a:schemeClr val="tx1"/>
                </a:solidFill>
              </a:rPr>
              <a:t>amb les que ja tenen establerta </a:t>
            </a:r>
            <a:r>
              <a:rPr lang="ca-ES" sz="1200" dirty="0">
                <a:solidFill>
                  <a:schemeClr val="tx1"/>
                </a:solidFill>
              </a:rPr>
              <a:t>una relació laboral</a:t>
            </a:r>
          </a:p>
        </p:txBody>
      </p:sp>
      <p:sp>
        <p:nvSpPr>
          <p:cNvPr id="15" name="Rectangle 14"/>
          <p:cNvSpPr/>
          <p:nvPr/>
        </p:nvSpPr>
        <p:spPr>
          <a:xfrm>
            <a:off x="525780" y="7416745"/>
            <a:ext cx="11794778" cy="10581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spcBef>
                <a:spcPts val="300"/>
              </a:spcBef>
              <a:buFont typeface="Arial" panose="020B0604020202020204" pitchFamily="34" charset="0"/>
              <a:buChar char="•"/>
            </a:pPr>
            <a:r>
              <a:rPr lang="ca-ES" sz="1100" dirty="0">
                <a:solidFill>
                  <a:schemeClr val="tx1"/>
                </a:solidFill>
              </a:rPr>
              <a:t>L'import dels ajuts concedits </a:t>
            </a:r>
            <a:r>
              <a:rPr lang="ca-ES" sz="1100" b="1" dirty="0">
                <a:solidFill>
                  <a:schemeClr val="tx1"/>
                </a:solidFill>
              </a:rPr>
              <a:t>en cap cas pot ser d'una quantia que superi els costos laborals </a:t>
            </a:r>
            <a:r>
              <a:rPr lang="ca-ES" sz="1100" dirty="0">
                <a:solidFill>
                  <a:schemeClr val="tx1"/>
                </a:solidFill>
              </a:rPr>
              <a:t>de cada treballador.</a:t>
            </a:r>
          </a:p>
          <a:p>
            <a:pPr marL="171450" indent="-171450">
              <a:spcBef>
                <a:spcPts val="300"/>
              </a:spcBef>
              <a:buFont typeface="Arial" panose="020B0604020202020204" pitchFamily="34" charset="0"/>
              <a:buChar char="•"/>
            </a:pPr>
            <a:r>
              <a:rPr lang="ca-ES" sz="1100" dirty="0">
                <a:solidFill>
                  <a:schemeClr val="tx1"/>
                </a:solidFill>
              </a:rPr>
              <a:t>L’ordenació del pagament de </a:t>
            </a:r>
            <a:r>
              <a:rPr lang="ca-ES" sz="1100" b="1" dirty="0">
                <a:solidFill>
                  <a:schemeClr val="tx1"/>
                </a:solidFill>
              </a:rPr>
              <a:t>la bestreta del 90% de l’import de la subvenció es realitza en la mateixa resolució d’atorgament, sense necessitat d’aportar cap aval o garantia</a:t>
            </a:r>
            <a:r>
              <a:rPr lang="ca-ES" sz="1100" dirty="0">
                <a:solidFill>
                  <a:schemeClr val="tx1"/>
                </a:solidFill>
              </a:rPr>
              <a:t>, atesa la naturalesa dels beneficiaris i la urgència i la necessitat de pal·liar els efectes provocats per la crisi sanitària del COVID19. </a:t>
            </a:r>
            <a:r>
              <a:rPr lang="ca-ES" sz="1100" b="1" dirty="0">
                <a:solidFill>
                  <a:schemeClr val="tx1"/>
                </a:solidFill>
              </a:rPr>
              <a:t>El 10% restant es pagarà un cop l’entitat hagi justificat degudament l’execució de l’actuació.</a:t>
            </a:r>
          </a:p>
          <a:p>
            <a:pPr marL="171450" indent="-171450">
              <a:spcBef>
                <a:spcPts val="300"/>
              </a:spcBef>
              <a:buFont typeface="Arial" panose="020B0604020202020204" pitchFamily="34" charset="0"/>
              <a:buChar char="•"/>
            </a:pPr>
            <a:r>
              <a:rPr lang="ca-ES" sz="1100" dirty="0">
                <a:solidFill>
                  <a:schemeClr val="tx1"/>
                </a:solidFill>
              </a:rPr>
              <a:t>Aquests ajuts </a:t>
            </a:r>
            <a:r>
              <a:rPr lang="ca-ES" sz="1100" b="1" dirty="0">
                <a:solidFill>
                  <a:schemeClr val="tx1"/>
                </a:solidFill>
              </a:rPr>
              <a:t>són compatibles amb qualsevol altre ajut </a:t>
            </a:r>
            <a:r>
              <a:rPr lang="ca-ES" sz="1100" dirty="0">
                <a:solidFill>
                  <a:schemeClr val="tx1"/>
                </a:solidFill>
              </a:rPr>
              <a:t>concedit amb la mateixa finalitat</a:t>
            </a:r>
            <a:r>
              <a:rPr lang="ca-ES" sz="1100" dirty="0" smtClean="0">
                <a:solidFill>
                  <a:schemeClr val="tx1"/>
                </a:solidFill>
              </a:rPr>
              <a:t>.</a:t>
            </a:r>
          </a:p>
          <a:p>
            <a:pPr marL="171450" indent="-171450">
              <a:spcBef>
                <a:spcPts val="300"/>
              </a:spcBef>
              <a:buFont typeface="Arial" panose="020B0604020202020204" pitchFamily="34" charset="0"/>
              <a:buChar char="•"/>
            </a:pPr>
            <a:r>
              <a:rPr lang="ca-ES" sz="1100" dirty="0">
                <a:solidFill>
                  <a:schemeClr val="tx1"/>
                </a:solidFill>
              </a:rPr>
              <a:t>El </a:t>
            </a:r>
            <a:r>
              <a:rPr lang="ca-ES" sz="1100" b="1" dirty="0">
                <a:solidFill>
                  <a:schemeClr val="tx1"/>
                </a:solidFill>
              </a:rPr>
              <a:t>procediment de concessió de subvenció </a:t>
            </a:r>
            <a:r>
              <a:rPr lang="ca-ES" sz="1100" dirty="0">
                <a:solidFill>
                  <a:schemeClr val="tx1"/>
                </a:solidFill>
              </a:rPr>
              <a:t>s’inicia l’endemà de la data de publicació de la convocatòria extraordinària.</a:t>
            </a:r>
          </a:p>
        </p:txBody>
      </p:sp>
      <p:sp>
        <p:nvSpPr>
          <p:cNvPr id="17" name="Rectangle 16"/>
          <p:cNvSpPr/>
          <p:nvPr/>
        </p:nvSpPr>
        <p:spPr>
          <a:xfrm>
            <a:off x="12765142" y="4365938"/>
            <a:ext cx="3667683" cy="1638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400" b="1" dirty="0" smtClean="0">
                <a:solidFill>
                  <a:schemeClr val="accent6"/>
                </a:solidFill>
              </a:rPr>
              <a:t>Microempreses i persones </a:t>
            </a:r>
            <a:r>
              <a:rPr lang="ca-ES" sz="1400" b="1" dirty="0">
                <a:solidFill>
                  <a:schemeClr val="accent6"/>
                </a:solidFill>
              </a:rPr>
              <a:t>treballadores autònomes que </a:t>
            </a:r>
            <a:r>
              <a:rPr lang="ca-ES" sz="1400" b="1" dirty="0" smtClean="0">
                <a:solidFill>
                  <a:schemeClr val="accent6"/>
                </a:solidFill>
              </a:rPr>
              <a:t>mantenen l’ocupació de persones treballadores </a:t>
            </a:r>
            <a:r>
              <a:rPr lang="ca-ES" sz="1400" dirty="0" smtClean="0">
                <a:solidFill>
                  <a:schemeClr val="tx1"/>
                </a:solidFill>
              </a:rPr>
              <a:t>la </a:t>
            </a:r>
            <a:r>
              <a:rPr lang="ca-ES" sz="1400" dirty="0">
                <a:solidFill>
                  <a:schemeClr val="tx1"/>
                </a:solidFill>
              </a:rPr>
              <a:t>situació de les quals s’ha vist agreujada per efectes de les mesures preventives i de contenció derivades de la situació del COVID19</a:t>
            </a:r>
          </a:p>
        </p:txBody>
      </p:sp>
      <p:sp>
        <p:nvSpPr>
          <p:cNvPr id="18" name="Pentàgon 17"/>
          <p:cNvSpPr/>
          <p:nvPr/>
        </p:nvSpPr>
        <p:spPr>
          <a:xfrm>
            <a:off x="470305" y="1860353"/>
            <a:ext cx="12283474" cy="838629"/>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ca-ES" sz="2400" b="1" dirty="0">
                <a:solidFill>
                  <a:schemeClr val="tx1"/>
                </a:solidFill>
              </a:rPr>
              <a:t> Ajuts per al manteniment de l’ocupació en microempreses i persones treballadores autònomes</a:t>
            </a:r>
          </a:p>
        </p:txBody>
      </p:sp>
      <p:sp>
        <p:nvSpPr>
          <p:cNvPr id="21" name="TextBox 39"/>
          <p:cNvSpPr txBox="1"/>
          <p:nvPr/>
        </p:nvSpPr>
        <p:spPr>
          <a:xfrm>
            <a:off x="1073008" y="3029861"/>
            <a:ext cx="2496496" cy="503590"/>
          </a:xfrm>
          <a:prstGeom prst="rect">
            <a:avLst/>
          </a:prstGeom>
          <a:solidFill>
            <a:schemeClr val="bg1"/>
          </a:solidFill>
        </p:spPr>
        <p:txBody>
          <a:bodyPr wrap="square" lIns="288000" tIns="36000" rIns="288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14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Què motiva la mesura</a:t>
            </a:r>
            <a:endParaRPr kumimoji="0" lang="ca-ES" sz="1400"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22" name="Rectangle 21"/>
          <p:cNvSpPr/>
          <p:nvPr/>
        </p:nvSpPr>
        <p:spPr>
          <a:xfrm>
            <a:off x="4564323" y="3263513"/>
            <a:ext cx="3701900" cy="3588700"/>
          </a:xfrm>
          <a:prstGeom prst="rect">
            <a:avLst/>
          </a:prstGeom>
          <a:solidFill>
            <a:schemeClr val="bg1"/>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ca-ES" sz="2800" dirty="0">
              <a:solidFill>
                <a:schemeClr val="tx1"/>
              </a:solidFill>
            </a:endParaRPr>
          </a:p>
        </p:txBody>
      </p:sp>
      <p:sp>
        <p:nvSpPr>
          <p:cNvPr id="25" name="Rectangle 24"/>
          <p:cNvSpPr/>
          <p:nvPr/>
        </p:nvSpPr>
        <p:spPr>
          <a:xfrm>
            <a:off x="8618658" y="3254871"/>
            <a:ext cx="3701900" cy="3588700"/>
          </a:xfrm>
          <a:prstGeom prst="rect">
            <a:avLst/>
          </a:prstGeom>
          <a:solidFill>
            <a:schemeClr val="bg1"/>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ca-ES" sz="2800" dirty="0">
              <a:solidFill>
                <a:schemeClr val="tx1"/>
              </a:solidFill>
            </a:endParaRPr>
          </a:p>
        </p:txBody>
      </p:sp>
      <p:sp>
        <p:nvSpPr>
          <p:cNvPr id="26" name="Rectangle 25"/>
          <p:cNvSpPr/>
          <p:nvPr/>
        </p:nvSpPr>
        <p:spPr>
          <a:xfrm>
            <a:off x="9222506" y="4767830"/>
            <a:ext cx="2785442" cy="19454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ca-ES" sz="1200" dirty="0">
                <a:solidFill>
                  <a:schemeClr val="tx1"/>
                </a:solidFill>
              </a:rPr>
              <a:t>Ser una microempresa o persona treballadora autònoma que </a:t>
            </a:r>
            <a:r>
              <a:rPr lang="ca-ES" sz="1200" b="1" dirty="0">
                <a:solidFill>
                  <a:schemeClr val="accent1"/>
                </a:solidFill>
              </a:rPr>
              <a:t>ocupi fins a 10 persones treballadores</a:t>
            </a:r>
          </a:p>
          <a:p>
            <a:pPr algn="just">
              <a:spcBef>
                <a:spcPts val="600"/>
              </a:spcBef>
            </a:pPr>
            <a:r>
              <a:rPr lang="ca-ES" sz="1200" dirty="0">
                <a:solidFill>
                  <a:schemeClr val="tx1"/>
                </a:solidFill>
              </a:rPr>
              <a:t>Haver </a:t>
            </a:r>
            <a:r>
              <a:rPr lang="ca-ES" sz="1200" dirty="0" smtClean="0">
                <a:solidFill>
                  <a:schemeClr val="tx1"/>
                </a:solidFill>
              </a:rPr>
              <a:t>vist </a:t>
            </a:r>
            <a:r>
              <a:rPr lang="ca-ES" sz="1200" b="1" dirty="0" smtClean="0">
                <a:solidFill>
                  <a:schemeClr val="accent1"/>
                </a:solidFill>
              </a:rPr>
              <a:t>suspesa l’activitat per la declaració de l’Estat d’Alarma</a:t>
            </a:r>
            <a:endParaRPr lang="ca-ES" sz="1200" b="1" dirty="0">
              <a:solidFill>
                <a:schemeClr val="accent1"/>
              </a:solidFill>
            </a:endParaRPr>
          </a:p>
          <a:p>
            <a:pPr algn="just">
              <a:spcBef>
                <a:spcPts val="600"/>
              </a:spcBef>
            </a:pPr>
            <a:r>
              <a:rPr lang="ca-ES" sz="1200" dirty="0">
                <a:solidFill>
                  <a:schemeClr val="tx1"/>
                </a:solidFill>
              </a:rPr>
              <a:t>Mantenir les persones objecte de l’ajut </a:t>
            </a:r>
            <a:r>
              <a:rPr lang="ca-ES" sz="1200" b="1" dirty="0">
                <a:solidFill>
                  <a:schemeClr val="accent1"/>
                </a:solidFill>
              </a:rPr>
              <a:t>en plantilla un mínim de 12 mesos </a:t>
            </a:r>
            <a:r>
              <a:rPr lang="ca-ES" sz="1200" dirty="0">
                <a:solidFill>
                  <a:schemeClr val="tx1"/>
                </a:solidFill>
              </a:rPr>
              <a:t>posteriorment </a:t>
            </a:r>
            <a:r>
              <a:rPr lang="ca-ES" sz="1200" dirty="0" smtClean="0">
                <a:solidFill>
                  <a:schemeClr val="tx1"/>
                </a:solidFill>
              </a:rPr>
              <a:t>a l’atorgament de l’ajut</a:t>
            </a:r>
            <a:endParaRPr lang="ca-ES" sz="1200" dirty="0">
              <a:solidFill>
                <a:schemeClr val="tx1"/>
              </a:solidFill>
            </a:endParaRPr>
          </a:p>
        </p:txBody>
      </p:sp>
      <p:sp>
        <p:nvSpPr>
          <p:cNvPr id="29" name="TextBox 39"/>
          <p:cNvSpPr txBox="1"/>
          <p:nvPr/>
        </p:nvSpPr>
        <p:spPr>
          <a:xfrm>
            <a:off x="3569504" y="7144909"/>
            <a:ext cx="5691538" cy="241980"/>
          </a:xfrm>
          <a:prstGeom prst="rect">
            <a:avLst/>
          </a:prstGeom>
          <a:solidFill>
            <a:schemeClr val="bg1"/>
          </a:solidFill>
        </p:spPr>
        <p:txBody>
          <a:bodyPr wrap="square" lIns="144000" tIns="36000" rIns="72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11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INFORMACIÓ QUE CAL CONSIDERAR</a:t>
            </a:r>
            <a:endParaRPr kumimoji="0" lang="ca-ES" sz="1100"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32" name="Rectangle 31"/>
          <p:cNvSpPr/>
          <p:nvPr/>
        </p:nvSpPr>
        <p:spPr>
          <a:xfrm>
            <a:off x="4756496" y="4767830"/>
            <a:ext cx="3317555" cy="19454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ca-ES" sz="1200" dirty="0">
                <a:solidFill>
                  <a:schemeClr val="tx1"/>
                </a:solidFill>
              </a:rPr>
              <a:t>Els </a:t>
            </a:r>
            <a:r>
              <a:rPr lang="ca-ES" sz="1200" b="1" dirty="0">
                <a:solidFill>
                  <a:schemeClr val="accent1"/>
                </a:solidFill>
              </a:rPr>
              <a:t>costos laborals de les persones treballadores que formin part de la plantilla </a:t>
            </a:r>
            <a:r>
              <a:rPr lang="ca-ES" sz="1200" dirty="0">
                <a:solidFill>
                  <a:schemeClr val="tx1"/>
                </a:solidFill>
              </a:rPr>
              <a:t>de la microempresa o de la persona treballadora autònoma, fins a un màxim de 3, per un període de sis mesos des del reinici de l’activitat. La quantia és un </a:t>
            </a:r>
            <a:r>
              <a:rPr lang="ca-ES" sz="1200" b="1" dirty="0">
                <a:solidFill>
                  <a:schemeClr val="accent1"/>
                </a:solidFill>
              </a:rPr>
              <a:t>mòdul econòmic equivalent al 50% del salari mínim interprofessional </a:t>
            </a:r>
            <a:r>
              <a:rPr lang="ca-ES" sz="1200" dirty="0">
                <a:solidFill>
                  <a:schemeClr val="tx1"/>
                </a:solidFill>
              </a:rPr>
              <a:t>(màxim </a:t>
            </a:r>
            <a:r>
              <a:rPr lang="ca-ES" sz="1200" dirty="0" smtClean="0">
                <a:solidFill>
                  <a:schemeClr val="tx1"/>
                </a:solidFill>
              </a:rPr>
              <a:t>4.422,24 euros </a:t>
            </a:r>
            <a:r>
              <a:rPr lang="ca-ES" sz="1200" dirty="0">
                <a:solidFill>
                  <a:schemeClr val="tx1"/>
                </a:solidFill>
              </a:rPr>
              <a:t>per persona subvencionada)</a:t>
            </a:r>
          </a:p>
          <a:p>
            <a:pPr algn="just"/>
            <a:endParaRPr lang="ca-ES" sz="1200" dirty="0">
              <a:solidFill>
                <a:schemeClr val="tx1"/>
              </a:solidFill>
            </a:endParaRPr>
          </a:p>
        </p:txBody>
      </p:sp>
      <p:sp>
        <p:nvSpPr>
          <p:cNvPr id="36" name="TextBox 39"/>
          <p:cNvSpPr txBox="1"/>
          <p:nvPr/>
        </p:nvSpPr>
        <p:spPr>
          <a:xfrm>
            <a:off x="13182139" y="7144909"/>
            <a:ext cx="2833688" cy="241980"/>
          </a:xfrm>
          <a:prstGeom prst="rect">
            <a:avLst/>
          </a:prstGeom>
          <a:solidFill>
            <a:schemeClr val="bg1"/>
          </a:solidFill>
        </p:spPr>
        <p:txBody>
          <a:bodyPr wrap="square" lIns="144000" tIns="36000" rIns="72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11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IMPORT ECONÒMIC</a:t>
            </a:r>
            <a:endParaRPr kumimoji="0" lang="ca-ES" sz="1100"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pic>
        <p:nvPicPr>
          <p:cNvPr id="37" name="Picture 3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761723" y="3648762"/>
            <a:ext cx="1119067" cy="1119067"/>
          </a:xfrm>
          <a:prstGeom prst="rect">
            <a:avLst/>
          </a:prstGeom>
        </p:spPr>
      </p:pic>
      <p:pic>
        <p:nvPicPr>
          <p:cNvPr id="38" name="Picture 7"/>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853021" y="3645736"/>
            <a:ext cx="1124505" cy="1124505"/>
          </a:xfrm>
          <a:prstGeom prst="rect">
            <a:avLst/>
          </a:prstGeom>
        </p:spPr>
      </p:pic>
      <p:pic>
        <p:nvPicPr>
          <p:cNvPr id="39"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9885475" y="3656406"/>
            <a:ext cx="1168267" cy="1168267"/>
          </a:xfrm>
          <a:prstGeom prst="rect">
            <a:avLst/>
          </a:prstGeom>
        </p:spPr>
      </p:pic>
      <p:sp>
        <p:nvSpPr>
          <p:cNvPr id="2" name="Triangle isòsceles 1"/>
          <p:cNvSpPr/>
          <p:nvPr/>
        </p:nvSpPr>
        <p:spPr>
          <a:xfrm rot="10800000">
            <a:off x="12765141" y="6060148"/>
            <a:ext cx="3667683" cy="792065"/>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pic>
        <p:nvPicPr>
          <p:cNvPr id="40" name="1.png"/>
          <p:cNvPicPr>
            <a:picLocks noChangeAspect="1"/>
          </p:cNvPicPr>
          <p:nvPr/>
        </p:nvPicPr>
        <p:blipFill>
          <a:blip r:embed="rId6" cstate="email">
            <a:extLst>
              <a:ext uri="{28A0092B-C50C-407E-A947-70E740481C1C}">
                <a14:useLocalDpi xmlns:a14="http://schemas.microsoft.com/office/drawing/2010/main" xmlns=""/>
              </a:ext>
            </a:extLst>
          </a:blip>
          <a:stretch>
            <a:fillRect/>
          </a:stretch>
        </p:blipFill>
        <p:spPr>
          <a:xfrm>
            <a:off x="8778752" y="4953033"/>
            <a:ext cx="439332" cy="189251"/>
          </a:xfrm>
          <a:prstGeom prst="rect">
            <a:avLst/>
          </a:prstGeom>
          <a:ln w="12700">
            <a:miter lim="400000"/>
          </a:ln>
        </p:spPr>
      </p:pic>
      <p:pic>
        <p:nvPicPr>
          <p:cNvPr id="41" name="2.png"/>
          <p:cNvPicPr>
            <a:picLocks noChangeAspect="1"/>
          </p:cNvPicPr>
          <p:nvPr/>
        </p:nvPicPr>
        <p:blipFill>
          <a:blip r:embed="rId7" cstate="email">
            <a:extLst>
              <a:ext uri="{28A0092B-C50C-407E-A947-70E740481C1C}">
                <a14:useLocalDpi xmlns:a14="http://schemas.microsoft.com/office/drawing/2010/main" xmlns=""/>
              </a:ext>
            </a:extLst>
          </a:blip>
          <a:stretch>
            <a:fillRect/>
          </a:stretch>
        </p:blipFill>
        <p:spPr>
          <a:xfrm>
            <a:off x="8778752" y="5550402"/>
            <a:ext cx="439332" cy="189251"/>
          </a:xfrm>
          <a:prstGeom prst="rect">
            <a:avLst/>
          </a:prstGeom>
          <a:ln w="12700">
            <a:miter lim="400000"/>
          </a:ln>
        </p:spPr>
      </p:pic>
      <p:pic>
        <p:nvPicPr>
          <p:cNvPr id="42" name="3.png"/>
          <p:cNvPicPr>
            <a:picLocks noChangeAspect="1"/>
          </p:cNvPicPr>
          <p:nvPr/>
        </p:nvPicPr>
        <p:blipFill>
          <a:blip r:embed="rId8" cstate="email">
            <a:extLst>
              <a:ext uri="{28A0092B-C50C-407E-A947-70E740481C1C}">
                <a14:useLocalDpi xmlns:a14="http://schemas.microsoft.com/office/drawing/2010/main" xmlns=""/>
              </a:ext>
            </a:extLst>
          </a:blip>
          <a:stretch>
            <a:fillRect/>
          </a:stretch>
        </p:blipFill>
        <p:spPr>
          <a:xfrm>
            <a:off x="8778752" y="6091247"/>
            <a:ext cx="439332" cy="189251"/>
          </a:xfrm>
          <a:prstGeom prst="rect">
            <a:avLst/>
          </a:prstGeom>
          <a:ln w="12700">
            <a:miter lim="400000"/>
          </a:ln>
        </p:spPr>
      </p:pic>
      <p:sp>
        <p:nvSpPr>
          <p:cNvPr id="3" name="Rectangle 2"/>
          <p:cNvSpPr/>
          <p:nvPr/>
        </p:nvSpPr>
        <p:spPr>
          <a:xfrm>
            <a:off x="266218" y="1011286"/>
            <a:ext cx="16459199" cy="523220"/>
          </a:xfrm>
          <a:prstGeom prst="rect">
            <a:avLst/>
          </a:prstGeom>
        </p:spPr>
        <p:txBody>
          <a:bodyPr wrap="square">
            <a:spAutoFit/>
          </a:bodyPr>
          <a:lstStyle/>
          <a:p>
            <a:pPr algn="ctr"/>
            <a:r>
              <a:rPr lang="ca-ES" sz="2200" b="1" dirty="0">
                <a:solidFill>
                  <a:schemeClr val="accent6"/>
                </a:solidFill>
              </a:rPr>
              <a:t>Pla de mesures urgents i ajuts directes per a la reactivació socioeconòmica de Catalunya en l’àmbit del treball i de l’ocupació</a:t>
            </a:r>
            <a:r>
              <a:rPr lang="ca-ES" sz="2200" b="1" dirty="0">
                <a:solidFill>
                  <a:schemeClr val="bg1">
                    <a:lumMod val="50000"/>
                  </a:schemeClr>
                </a:solidFill>
              </a:rPr>
              <a:t>    </a:t>
            </a:r>
            <a:r>
              <a:rPr lang="ca-ES" sz="2800" i="1" dirty="0">
                <a:solidFill>
                  <a:schemeClr val="accent1"/>
                </a:solidFill>
              </a:rPr>
              <a:t>#</a:t>
            </a:r>
            <a:r>
              <a:rPr lang="ca-ES" sz="2800" i="1" dirty="0" err="1">
                <a:solidFill>
                  <a:schemeClr val="accent1"/>
                </a:solidFill>
              </a:rPr>
              <a:t>JoActuo</a:t>
            </a:r>
            <a:endParaRPr lang="ca-ES" sz="2800" i="1" dirty="0">
              <a:solidFill>
                <a:schemeClr val="accent1"/>
              </a:solidFill>
            </a:endParaRPr>
          </a:p>
        </p:txBody>
      </p:sp>
      <p:sp>
        <p:nvSpPr>
          <p:cNvPr id="34" name="TextBox 39"/>
          <p:cNvSpPr txBox="1"/>
          <p:nvPr/>
        </p:nvSpPr>
        <p:spPr>
          <a:xfrm>
            <a:off x="13182139" y="2134343"/>
            <a:ext cx="2833688" cy="442035"/>
          </a:xfrm>
          <a:prstGeom prst="rect">
            <a:avLst/>
          </a:prstGeom>
          <a:noFill/>
        </p:spPr>
        <p:txBody>
          <a:bodyPr wrap="square" lIns="144000" tIns="36000" rIns="72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24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Es dirigeix a</a:t>
            </a:r>
            <a:endParaRPr kumimoji="0" lang="ca-ES"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31" name="Rectangle 130"/>
          <p:cNvSpPr/>
          <p:nvPr/>
        </p:nvSpPr>
        <p:spPr>
          <a:xfrm>
            <a:off x="3227614" y="2809522"/>
            <a:ext cx="609462" cy="1015663"/>
          </a:xfrm>
          <a:prstGeom prst="rect">
            <a:avLst/>
          </a:prstGeom>
          <a:noFill/>
        </p:spPr>
        <p:txBody>
          <a:bodyPr wrap="none">
            <a:spAutoFit/>
          </a:bodyPr>
          <a:lstStyle/>
          <a:p>
            <a:pPr lvl="0" algn="ctr" defTabSz="1828434">
              <a:defRPr/>
            </a:pPr>
            <a:r>
              <a:rPr lang="ca-ES" sz="60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a:t>
            </a:r>
            <a:endParaRPr lang="ca-ES" sz="48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4" name="TextBox 39"/>
          <p:cNvSpPr txBox="1"/>
          <p:nvPr/>
        </p:nvSpPr>
        <p:spPr>
          <a:xfrm>
            <a:off x="5167025" y="3029861"/>
            <a:ext cx="2496496" cy="503590"/>
          </a:xfrm>
          <a:prstGeom prst="rect">
            <a:avLst/>
          </a:prstGeom>
          <a:solidFill>
            <a:schemeClr val="bg1"/>
          </a:solidFill>
        </p:spPr>
        <p:txBody>
          <a:bodyPr wrap="square" lIns="288000" tIns="36000" rIns="288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14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Què es pot finançar</a:t>
            </a:r>
            <a:endParaRPr kumimoji="0" lang="ca-ES" sz="1400"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32" name="Rectangle 131"/>
          <p:cNvSpPr/>
          <p:nvPr/>
        </p:nvSpPr>
        <p:spPr>
          <a:xfrm>
            <a:off x="7375635" y="2809522"/>
            <a:ext cx="609462" cy="1015663"/>
          </a:xfrm>
          <a:prstGeom prst="rect">
            <a:avLst/>
          </a:prstGeom>
          <a:noFill/>
        </p:spPr>
        <p:txBody>
          <a:bodyPr wrap="none">
            <a:spAutoFit/>
          </a:bodyPr>
          <a:lstStyle/>
          <a:p>
            <a:pPr lvl="0" algn="ctr" defTabSz="1828434">
              <a:defRPr/>
            </a:pPr>
            <a:r>
              <a:rPr lang="ca-ES" sz="60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a:t>
            </a:r>
            <a:endParaRPr lang="ca-ES" sz="48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5" name="TextBox 39"/>
          <p:cNvSpPr txBox="1"/>
          <p:nvPr/>
        </p:nvSpPr>
        <p:spPr>
          <a:xfrm>
            <a:off x="9213663" y="3033646"/>
            <a:ext cx="2496496" cy="503590"/>
          </a:xfrm>
          <a:prstGeom prst="rect">
            <a:avLst/>
          </a:prstGeom>
          <a:solidFill>
            <a:schemeClr val="bg1"/>
          </a:solidFill>
        </p:spPr>
        <p:txBody>
          <a:bodyPr wrap="square" lIns="288000" tIns="36000" rIns="288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14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Què caldrà complir</a:t>
            </a:r>
            <a:endParaRPr kumimoji="0" lang="ca-ES" sz="1400"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33" name="Rectangle 132"/>
          <p:cNvSpPr/>
          <p:nvPr/>
        </p:nvSpPr>
        <p:spPr>
          <a:xfrm>
            <a:off x="11369203" y="2809521"/>
            <a:ext cx="609462" cy="1015663"/>
          </a:xfrm>
          <a:prstGeom prst="rect">
            <a:avLst/>
          </a:prstGeom>
          <a:noFill/>
        </p:spPr>
        <p:txBody>
          <a:bodyPr wrap="none">
            <a:spAutoFit/>
          </a:bodyPr>
          <a:lstStyle/>
          <a:p>
            <a:pPr lvl="0" algn="ctr" defTabSz="1828434">
              <a:defRPr/>
            </a:pPr>
            <a:r>
              <a:rPr lang="ca-ES" sz="60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a:t>
            </a:r>
            <a:endParaRPr lang="ca-ES" sz="48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6" name="object 11"/>
          <p:cNvSpPr/>
          <p:nvPr/>
        </p:nvSpPr>
        <p:spPr>
          <a:xfrm rot="5400000" flipV="1">
            <a:off x="12923063" y="3385961"/>
            <a:ext cx="1465837" cy="216000"/>
          </a:xfrm>
          <a:prstGeom prst="rightArrow">
            <a:avLst/>
          </a:prstGeom>
          <a:solidFill>
            <a:schemeClr val="bg1">
              <a:lumMod val="95000"/>
            </a:schemeClr>
          </a:solidFill>
          <a:ln>
            <a:noFill/>
          </a:ln>
        </p:spPr>
        <p:txBody>
          <a:bodyPr wrap="square" lIns="0" tIns="0" rIns="0" bIns="0" rtlCol="0"/>
          <a:lstStyle/>
          <a:p>
            <a:pPr marL="0" marR="0" lvl="0" indent="0" defTabSz="544222" eaLnBrk="1" fontAlgn="base" latinLnBrk="0" hangingPunct="1">
              <a:lnSpc>
                <a:spcPct val="100000"/>
              </a:lnSpc>
              <a:spcBef>
                <a:spcPct val="0"/>
              </a:spcBef>
              <a:spcAft>
                <a:spcPct val="0"/>
              </a:spcAft>
              <a:buClrTx/>
              <a:buSzTx/>
              <a:buFontTx/>
              <a:buNone/>
              <a:tabLst/>
              <a:defRPr/>
            </a:pPr>
            <a:endParaRPr kumimoji="0" lang="ca-ES" sz="22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37" name="object 11"/>
          <p:cNvSpPr/>
          <p:nvPr/>
        </p:nvSpPr>
        <p:spPr>
          <a:xfrm rot="5400000" flipV="1">
            <a:off x="13862913" y="3385962"/>
            <a:ext cx="1465836" cy="216000"/>
          </a:xfrm>
          <a:prstGeom prst="rightArrow">
            <a:avLst/>
          </a:prstGeom>
          <a:solidFill>
            <a:schemeClr val="bg1">
              <a:lumMod val="95000"/>
            </a:schemeClr>
          </a:solidFill>
          <a:ln>
            <a:noFill/>
          </a:ln>
        </p:spPr>
        <p:txBody>
          <a:bodyPr wrap="square" lIns="0" tIns="0" rIns="0" bIns="0" rtlCol="0"/>
          <a:lstStyle/>
          <a:p>
            <a:pPr marL="0" marR="0" lvl="0" indent="0" defTabSz="544222" eaLnBrk="1" fontAlgn="base" latinLnBrk="0" hangingPunct="1">
              <a:lnSpc>
                <a:spcPct val="100000"/>
              </a:lnSpc>
              <a:spcBef>
                <a:spcPct val="0"/>
              </a:spcBef>
              <a:spcAft>
                <a:spcPct val="0"/>
              </a:spcAft>
              <a:buClrTx/>
              <a:buSzTx/>
              <a:buFontTx/>
              <a:buNone/>
              <a:tabLst/>
              <a:defRPr/>
            </a:pPr>
            <a:endParaRPr kumimoji="0" lang="ca-ES" sz="22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38" name="object 11"/>
          <p:cNvSpPr/>
          <p:nvPr/>
        </p:nvSpPr>
        <p:spPr>
          <a:xfrm rot="5400000" flipV="1">
            <a:off x="14803446" y="3385963"/>
            <a:ext cx="1465836" cy="216000"/>
          </a:xfrm>
          <a:prstGeom prst="rightArrow">
            <a:avLst/>
          </a:prstGeom>
          <a:solidFill>
            <a:schemeClr val="bg1">
              <a:lumMod val="95000"/>
            </a:schemeClr>
          </a:solidFill>
          <a:ln>
            <a:noFill/>
          </a:ln>
        </p:spPr>
        <p:txBody>
          <a:bodyPr wrap="square" lIns="0" tIns="0" rIns="0" bIns="0" rtlCol="0"/>
          <a:lstStyle/>
          <a:p>
            <a:pPr marL="0" marR="0" lvl="0" indent="0" defTabSz="544222" eaLnBrk="1" fontAlgn="base" latinLnBrk="0" hangingPunct="1">
              <a:lnSpc>
                <a:spcPct val="100000"/>
              </a:lnSpc>
              <a:spcBef>
                <a:spcPct val="0"/>
              </a:spcBef>
              <a:spcAft>
                <a:spcPct val="0"/>
              </a:spcAft>
              <a:buClrTx/>
              <a:buSzTx/>
              <a:buFontTx/>
              <a:buNone/>
              <a:tabLst/>
              <a:defRPr/>
            </a:pPr>
            <a:endParaRPr kumimoji="0" lang="ca-ES" sz="22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nvGrpSpPr>
          <p:cNvPr id="65" name="Group 26"/>
          <p:cNvGrpSpPr/>
          <p:nvPr/>
        </p:nvGrpSpPr>
        <p:grpSpPr>
          <a:xfrm>
            <a:off x="13266544" y="3070958"/>
            <a:ext cx="780373" cy="781826"/>
            <a:chOff x="5087238" y="907908"/>
            <a:chExt cx="1386276" cy="1388858"/>
          </a:xfrm>
        </p:grpSpPr>
        <p:sp>
          <p:nvSpPr>
            <p:cNvPr id="66" name="Oval 141"/>
            <p:cNvSpPr>
              <a:spLocks noChangeArrowheads="1"/>
            </p:cNvSpPr>
            <p:nvPr/>
          </p:nvSpPr>
          <p:spPr bwMode="auto">
            <a:xfrm>
              <a:off x="5087238" y="907908"/>
              <a:ext cx="1386276" cy="1387567"/>
            </a:xfrm>
            <a:prstGeom prst="ellipse">
              <a:avLst/>
            </a:prstGeom>
            <a:solidFill>
              <a:srgbClr val="5A498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7" name="Freeform 142"/>
            <p:cNvSpPr>
              <a:spLocks/>
            </p:cNvSpPr>
            <p:nvPr/>
          </p:nvSpPr>
          <p:spPr bwMode="auto">
            <a:xfrm>
              <a:off x="5780376" y="907908"/>
              <a:ext cx="693138" cy="1387567"/>
            </a:xfrm>
            <a:custGeom>
              <a:avLst/>
              <a:gdLst>
                <a:gd name="T0" fmla="*/ 340 w 340"/>
                <a:gd name="T1" fmla="*/ 340 h 680"/>
                <a:gd name="T2" fmla="*/ 0 w 340"/>
                <a:gd name="T3" fmla="*/ 0 h 680"/>
                <a:gd name="T4" fmla="*/ 0 w 340"/>
                <a:gd name="T5" fmla="*/ 680 h 680"/>
                <a:gd name="T6" fmla="*/ 340 w 340"/>
                <a:gd name="T7" fmla="*/ 340 h 680"/>
              </a:gdLst>
              <a:ahLst/>
              <a:cxnLst>
                <a:cxn ang="0">
                  <a:pos x="T0" y="T1"/>
                </a:cxn>
                <a:cxn ang="0">
                  <a:pos x="T2" y="T3"/>
                </a:cxn>
                <a:cxn ang="0">
                  <a:pos x="T4" y="T5"/>
                </a:cxn>
                <a:cxn ang="0">
                  <a:pos x="T6" y="T7"/>
                </a:cxn>
              </a:cxnLst>
              <a:rect l="0" t="0" r="r" b="b"/>
              <a:pathLst>
                <a:path w="340" h="680">
                  <a:moveTo>
                    <a:pt x="340" y="340"/>
                  </a:moveTo>
                  <a:cubicBezTo>
                    <a:pt x="340" y="152"/>
                    <a:pt x="188" y="0"/>
                    <a:pt x="0" y="0"/>
                  </a:cubicBezTo>
                  <a:cubicBezTo>
                    <a:pt x="0" y="680"/>
                    <a:pt x="0" y="680"/>
                    <a:pt x="0" y="680"/>
                  </a:cubicBezTo>
                  <a:cubicBezTo>
                    <a:pt x="188" y="680"/>
                    <a:pt x="340" y="528"/>
                    <a:pt x="340" y="340"/>
                  </a:cubicBezTo>
                  <a:close/>
                </a:path>
              </a:pathLst>
            </a:custGeom>
            <a:solidFill>
              <a:srgbClr val="534378"/>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8" name="Freeform 143"/>
            <p:cNvSpPr>
              <a:spLocks/>
            </p:cNvSpPr>
            <p:nvPr/>
          </p:nvSpPr>
          <p:spPr bwMode="auto">
            <a:xfrm>
              <a:off x="5449941" y="1295136"/>
              <a:ext cx="330435" cy="709918"/>
            </a:xfrm>
            <a:custGeom>
              <a:avLst/>
              <a:gdLst>
                <a:gd name="T0" fmla="*/ 31 w 162"/>
                <a:gd name="T1" fmla="*/ 89 h 348"/>
                <a:gd name="T2" fmla="*/ 2 w 162"/>
                <a:gd name="T3" fmla="*/ 186 h 348"/>
                <a:gd name="T4" fmla="*/ 37 w 162"/>
                <a:gd name="T5" fmla="*/ 256 h 348"/>
                <a:gd name="T6" fmla="*/ 34 w 162"/>
                <a:gd name="T7" fmla="*/ 348 h 348"/>
                <a:gd name="T8" fmla="*/ 162 w 162"/>
                <a:gd name="T9" fmla="*/ 348 h 348"/>
                <a:gd name="T10" fmla="*/ 162 w 162"/>
                <a:gd name="T11" fmla="*/ 0 h 348"/>
                <a:gd name="T12" fmla="*/ 31 w 162"/>
                <a:gd name="T13" fmla="*/ 89 h 348"/>
              </a:gdLst>
              <a:ahLst/>
              <a:cxnLst>
                <a:cxn ang="0">
                  <a:pos x="T0" y="T1"/>
                </a:cxn>
                <a:cxn ang="0">
                  <a:pos x="T2" y="T3"/>
                </a:cxn>
                <a:cxn ang="0">
                  <a:pos x="T4" y="T5"/>
                </a:cxn>
                <a:cxn ang="0">
                  <a:pos x="T6" y="T7"/>
                </a:cxn>
                <a:cxn ang="0">
                  <a:pos x="T8" y="T9"/>
                </a:cxn>
                <a:cxn ang="0">
                  <a:pos x="T10" y="T11"/>
                </a:cxn>
                <a:cxn ang="0">
                  <a:pos x="T12" y="T13"/>
                </a:cxn>
              </a:cxnLst>
              <a:rect l="0" t="0" r="r" b="b"/>
              <a:pathLst>
                <a:path w="162" h="348">
                  <a:moveTo>
                    <a:pt x="31" y="89"/>
                  </a:moveTo>
                  <a:cubicBezTo>
                    <a:pt x="31" y="146"/>
                    <a:pt x="0" y="148"/>
                    <a:pt x="2" y="186"/>
                  </a:cubicBezTo>
                  <a:cubicBezTo>
                    <a:pt x="5" y="227"/>
                    <a:pt x="37" y="227"/>
                    <a:pt x="37" y="256"/>
                  </a:cubicBezTo>
                  <a:cubicBezTo>
                    <a:pt x="37" y="285"/>
                    <a:pt x="7" y="317"/>
                    <a:pt x="34" y="348"/>
                  </a:cubicBezTo>
                  <a:cubicBezTo>
                    <a:pt x="151" y="348"/>
                    <a:pt x="162" y="348"/>
                    <a:pt x="162" y="348"/>
                  </a:cubicBezTo>
                  <a:cubicBezTo>
                    <a:pt x="162" y="0"/>
                    <a:pt x="162" y="0"/>
                    <a:pt x="162" y="0"/>
                  </a:cubicBezTo>
                  <a:lnTo>
                    <a:pt x="31" y="89"/>
                  </a:ln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Freeform 144"/>
            <p:cNvSpPr>
              <a:spLocks/>
            </p:cNvSpPr>
            <p:nvPr/>
          </p:nvSpPr>
          <p:spPr bwMode="auto">
            <a:xfrm>
              <a:off x="5780376" y="1295136"/>
              <a:ext cx="330435" cy="709918"/>
            </a:xfrm>
            <a:custGeom>
              <a:avLst/>
              <a:gdLst>
                <a:gd name="T0" fmla="*/ 131 w 162"/>
                <a:gd name="T1" fmla="*/ 89 h 348"/>
                <a:gd name="T2" fmla="*/ 160 w 162"/>
                <a:gd name="T3" fmla="*/ 186 h 348"/>
                <a:gd name="T4" fmla="*/ 125 w 162"/>
                <a:gd name="T5" fmla="*/ 256 h 348"/>
                <a:gd name="T6" fmla="*/ 128 w 162"/>
                <a:gd name="T7" fmla="*/ 348 h 348"/>
                <a:gd name="T8" fmla="*/ 0 w 162"/>
                <a:gd name="T9" fmla="*/ 348 h 348"/>
                <a:gd name="T10" fmla="*/ 0 w 162"/>
                <a:gd name="T11" fmla="*/ 0 h 348"/>
                <a:gd name="T12" fmla="*/ 131 w 162"/>
                <a:gd name="T13" fmla="*/ 89 h 348"/>
              </a:gdLst>
              <a:ahLst/>
              <a:cxnLst>
                <a:cxn ang="0">
                  <a:pos x="T0" y="T1"/>
                </a:cxn>
                <a:cxn ang="0">
                  <a:pos x="T2" y="T3"/>
                </a:cxn>
                <a:cxn ang="0">
                  <a:pos x="T4" y="T5"/>
                </a:cxn>
                <a:cxn ang="0">
                  <a:pos x="T6" y="T7"/>
                </a:cxn>
                <a:cxn ang="0">
                  <a:pos x="T8" y="T9"/>
                </a:cxn>
                <a:cxn ang="0">
                  <a:pos x="T10" y="T11"/>
                </a:cxn>
                <a:cxn ang="0">
                  <a:pos x="T12" y="T13"/>
                </a:cxn>
              </a:cxnLst>
              <a:rect l="0" t="0" r="r" b="b"/>
              <a:pathLst>
                <a:path w="162" h="348">
                  <a:moveTo>
                    <a:pt x="131" y="89"/>
                  </a:moveTo>
                  <a:cubicBezTo>
                    <a:pt x="131" y="146"/>
                    <a:pt x="162" y="148"/>
                    <a:pt x="160" y="186"/>
                  </a:cubicBezTo>
                  <a:cubicBezTo>
                    <a:pt x="158" y="227"/>
                    <a:pt x="125" y="227"/>
                    <a:pt x="125" y="256"/>
                  </a:cubicBezTo>
                  <a:cubicBezTo>
                    <a:pt x="125" y="285"/>
                    <a:pt x="155" y="317"/>
                    <a:pt x="128" y="348"/>
                  </a:cubicBezTo>
                  <a:cubicBezTo>
                    <a:pt x="11" y="348"/>
                    <a:pt x="0" y="348"/>
                    <a:pt x="0" y="348"/>
                  </a:cubicBezTo>
                  <a:cubicBezTo>
                    <a:pt x="0" y="0"/>
                    <a:pt x="0" y="0"/>
                    <a:pt x="0" y="0"/>
                  </a:cubicBezTo>
                  <a:lnTo>
                    <a:pt x="131" y="89"/>
                  </a:ln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0" name="Oval 145"/>
            <p:cNvSpPr>
              <a:spLocks noChangeArrowheads="1"/>
            </p:cNvSpPr>
            <p:nvPr/>
          </p:nvSpPr>
          <p:spPr bwMode="auto">
            <a:xfrm>
              <a:off x="5478338" y="1055055"/>
              <a:ext cx="607948" cy="605366"/>
            </a:xfrm>
            <a:prstGeom prst="ellipse">
              <a:avLst/>
            </a:pr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146"/>
            <p:cNvSpPr>
              <a:spLocks/>
            </p:cNvSpPr>
            <p:nvPr/>
          </p:nvSpPr>
          <p:spPr bwMode="auto">
            <a:xfrm>
              <a:off x="5679697" y="1785625"/>
              <a:ext cx="203940" cy="511141"/>
            </a:xfrm>
            <a:custGeom>
              <a:avLst/>
              <a:gdLst>
                <a:gd name="T0" fmla="*/ 158 w 158"/>
                <a:gd name="T1" fmla="*/ 172 h 396"/>
                <a:gd name="T2" fmla="*/ 78 w 158"/>
                <a:gd name="T3" fmla="*/ 396 h 396"/>
                <a:gd name="T4" fmla="*/ 0 w 158"/>
                <a:gd name="T5" fmla="*/ 172 h 396"/>
                <a:gd name="T6" fmla="*/ 0 w 158"/>
                <a:gd name="T7" fmla="*/ 0 h 396"/>
                <a:gd name="T8" fmla="*/ 158 w 158"/>
                <a:gd name="T9" fmla="*/ 0 h 396"/>
                <a:gd name="T10" fmla="*/ 158 w 158"/>
                <a:gd name="T11" fmla="*/ 172 h 396"/>
              </a:gdLst>
              <a:ahLst/>
              <a:cxnLst>
                <a:cxn ang="0">
                  <a:pos x="T0" y="T1"/>
                </a:cxn>
                <a:cxn ang="0">
                  <a:pos x="T2" y="T3"/>
                </a:cxn>
                <a:cxn ang="0">
                  <a:pos x="T4" y="T5"/>
                </a:cxn>
                <a:cxn ang="0">
                  <a:pos x="T6" y="T7"/>
                </a:cxn>
                <a:cxn ang="0">
                  <a:pos x="T8" y="T9"/>
                </a:cxn>
                <a:cxn ang="0">
                  <a:pos x="T10" y="T11"/>
                </a:cxn>
              </a:cxnLst>
              <a:rect l="0" t="0" r="r" b="b"/>
              <a:pathLst>
                <a:path w="158" h="396">
                  <a:moveTo>
                    <a:pt x="158" y="172"/>
                  </a:moveTo>
                  <a:lnTo>
                    <a:pt x="78" y="396"/>
                  </a:lnTo>
                  <a:lnTo>
                    <a:pt x="0" y="172"/>
                  </a:lnTo>
                  <a:lnTo>
                    <a:pt x="0" y="0"/>
                  </a:lnTo>
                  <a:lnTo>
                    <a:pt x="158" y="0"/>
                  </a:lnTo>
                  <a:lnTo>
                    <a:pt x="158" y="17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2" name="Freeform 147"/>
            <p:cNvSpPr>
              <a:spLocks/>
            </p:cNvSpPr>
            <p:nvPr/>
          </p:nvSpPr>
          <p:spPr bwMode="auto">
            <a:xfrm>
              <a:off x="5527387" y="1167351"/>
              <a:ext cx="254280" cy="676358"/>
            </a:xfrm>
            <a:custGeom>
              <a:avLst/>
              <a:gdLst>
                <a:gd name="T0" fmla="*/ 125 w 125"/>
                <a:gd name="T1" fmla="*/ 0 h 332"/>
                <a:gd name="T2" fmla="*/ 0 w 125"/>
                <a:gd name="T3" fmla="*/ 157 h 332"/>
                <a:gd name="T4" fmla="*/ 39 w 125"/>
                <a:gd name="T5" fmla="*/ 280 h 332"/>
                <a:gd name="T6" fmla="*/ 125 w 125"/>
                <a:gd name="T7" fmla="*/ 332 h 332"/>
                <a:gd name="T8" fmla="*/ 125 w 125"/>
                <a:gd name="T9" fmla="*/ 0 h 332"/>
              </a:gdLst>
              <a:ahLst/>
              <a:cxnLst>
                <a:cxn ang="0">
                  <a:pos x="T0" y="T1"/>
                </a:cxn>
                <a:cxn ang="0">
                  <a:pos x="T2" y="T3"/>
                </a:cxn>
                <a:cxn ang="0">
                  <a:pos x="T4" y="T5"/>
                </a:cxn>
                <a:cxn ang="0">
                  <a:pos x="T6" y="T7"/>
                </a:cxn>
                <a:cxn ang="0">
                  <a:pos x="T8" y="T9"/>
                </a:cxn>
              </a:cxnLst>
              <a:rect l="0" t="0" r="r" b="b"/>
              <a:pathLst>
                <a:path w="125" h="332">
                  <a:moveTo>
                    <a:pt x="125" y="0"/>
                  </a:moveTo>
                  <a:cubicBezTo>
                    <a:pt x="76" y="0"/>
                    <a:pt x="0" y="28"/>
                    <a:pt x="0" y="157"/>
                  </a:cubicBezTo>
                  <a:cubicBezTo>
                    <a:pt x="0" y="231"/>
                    <a:pt x="29" y="266"/>
                    <a:pt x="39" y="280"/>
                  </a:cubicBezTo>
                  <a:cubicBezTo>
                    <a:pt x="49" y="292"/>
                    <a:pt x="99" y="332"/>
                    <a:pt x="125" y="332"/>
                  </a:cubicBezTo>
                  <a:cubicBezTo>
                    <a:pt x="125" y="202"/>
                    <a:pt x="125" y="0"/>
                    <a:pt x="125" y="0"/>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Freeform 148"/>
            <p:cNvSpPr>
              <a:spLocks/>
            </p:cNvSpPr>
            <p:nvPr/>
          </p:nvSpPr>
          <p:spPr bwMode="auto">
            <a:xfrm>
              <a:off x="5474466" y="1462935"/>
              <a:ext cx="113587" cy="158763"/>
            </a:xfrm>
            <a:custGeom>
              <a:avLst/>
              <a:gdLst>
                <a:gd name="T0" fmla="*/ 2 w 56"/>
                <a:gd name="T1" fmla="*/ 42 h 78"/>
                <a:gd name="T2" fmla="*/ 24 w 56"/>
                <a:gd name="T3" fmla="*/ 2 h 78"/>
                <a:gd name="T4" fmla="*/ 53 w 56"/>
                <a:gd name="T5" fmla="*/ 35 h 78"/>
                <a:gd name="T6" fmla="*/ 31 w 56"/>
                <a:gd name="T7" fmla="*/ 76 h 78"/>
                <a:gd name="T8" fmla="*/ 2 w 56"/>
                <a:gd name="T9" fmla="*/ 42 h 78"/>
              </a:gdLst>
              <a:ahLst/>
              <a:cxnLst>
                <a:cxn ang="0">
                  <a:pos x="T0" y="T1"/>
                </a:cxn>
                <a:cxn ang="0">
                  <a:pos x="T2" y="T3"/>
                </a:cxn>
                <a:cxn ang="0">
                  <a:pos x="T4" y="T5"/>
                </a:cxn>
                <a:cxn ang="0">
                  <a:pos x="T6" y="T7"/>
                </a:cxn>
                <a:cxn ang="0">
                  <a:pos x="T8" y="T9"/>
                </a:cxn>
              </a:cxnLst>
              <a:rect l="0" t="0" r="r" b="b"/>
              <a:pathLst>
                <a:path w="56" h="78">
                  <a:moveTo>
                    <a:pt x="2" y="42"/>
                  </a:moveTo>
                  <a:cubicBezTo>
                    <a:pt x="0" y="22"/>
                    <a:pt x="10" y="4"/>
                    <a:pt x="24" y="2"/>
                  </a:cubicBezTo>
                  <a:cubicBezTo>
                    <a:pt x="38" y="0"/>
                    <a:pt x="51" y="15"/>
                    <a:pt x="53" y="35"/>
                  </a:cubicBezTo>
                  <a:cubicBezTo>
                    <a:pt x="56" y="56"/>
                    <a:pt x="46" y="74"/>
                    <a:pt x="31" y="76"/>
                  </a:cubicBezTo>
                  <a:cubicBezTo>
                    <a:pt x="17" y="78"/>
                    <a:pt x="4" y="63"/>
                    <a:pt x="2" y="42"/>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4" name="Freeform 149"/>
            <p:cNvSpPr>
              <a:spLocks/>
            </p:cNvSpPr>
            <p:nvPr/>
          </p:nvSpPr>
          <p:spPr bwMode="auto">
            <a:xfrm>
              <a:off x="5780376" y="1167351"/>
              <a:ext cx="254280" cy="676358"/>
            </a:xfrm>
            <a:custGeom>
              <a:avLst/>
              <a:gdLst>
                <a:gd name="T0" fmla="*/ 0 w 125"/>
                <a:gd name="T1" fmla="*/ 0 h 332"/>
                <a:gd name="T2" fmla="*/ 125 w 125"/>
                <a:gd name="T3" fmla="*/ 157 h 332"/>
                <a:gd name="T4" fmla="*/ 86 w 125"/>
                <a:gd name="T5" fmla="*/ 280 h 332"/>
                <a:gd name="T6" fmla="*/ 0 w 125"/>
                <a:gd name="T7" fmla="*/ 332 h 332"/>
                <a:gd name="T8" fmla="*/ 0 w 125"/>
                <a:gd name="T9" fmla="*/ 0 h 332"/>
              </a:gdLst>
              <a:ahLst/>
              <a:cxnLst>
                <a:cxn ang="0">
                  <a:pos x="T0" y="T1"/>
                </a:cxn>
                <a:cxn ang="0">
                  <a:pos x="T2" y="T3"/>
                </a:cxn>
                <a:cxn ang="0">
                  <a:pos x="T4" y="T5"/>
                </a:cxn>
                <a:cxn ang="0">
                  <a:pos x="T6" y="T7"/>
                </a:cxn>
                <a:cxn ang="0">
                  <a:pos x="T8" y="T9"/>
                </a:cxn>
              </a:cxnLst>
              <a:rect l="0" t="0" r="r" b="b"/>
              <a:pathLst>
                <a:path w="125" h="332">
                  <a:moveTo>
                    <a:pt x="0" y="0"/>
                  </a:moveTo>
                  <a:cubicBezTo>
                    <a:pt x="49" y="0"/>
                    <a:pt x="125" y="28"/>
                    <a:pt x="125" y="157"/>
                  </a:cubicBezTo>
                  <a:cubicBezTo>
                    <a:pt x="125" y="231"/>
                    <a:pt x="96" y="266"/>
                    <a:pt x="86" y="280"/>
                  </a:cubicBezTo>
                  <a:cubicBezTo>
                    <a:pt x="76" y="292"/>
                    <a:pt x="26" y="332"/>
                    <a:pt x="0" y="332"/>
                  </a:cubicBezTo>
                  <a:cubicBezTo>
                    <a:pt x="0" y="202"/>
                    <a:pt x="0" y="0"/>
                    <a:pt x="0" y="0"/>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5" name="Freeform 150"/>
            <p:cNvSpPr>
              <a:spLocks/>
            </p:cNvSpPr>
            <p:nvPr/>
          </p:nvSpPr>
          <p:spPr bwMode="auto">
            <a:xfrm>
              <a:off x="5976571" y="1462935"/>
              <a:ext cx="113587" cy="158763"/>
            </a:xfrm>
            <a:custGeom>
              <a:avLst/>
              <a:gdLst>
                <a:gd name="T0" fmla="*/ 54 w 56"/>
                <a:gd name="T1" fmla="*/ 42 h 78"/>
                <a:gd name="T2" fmla="*/ 32 w 56"/>
                <a:gd name="T3" fmla="*/ 2 h 78"/>
                <a:gd name="T4" fmla="*/ 2 w 56"/>
                <a:gd name="T5" fmla="*/ 35 h 78"/>
                <a:gd name="T6" fmla="*/ 24 w 56"/>
                <a:gd name="T7" fmla="*/ 76 h 78"/>
                <a:gd name="T8" fmla="*/ 54 w 56"/>
                <a:gd name="T9" fmla="*/ 42 h 78"/>
              </a:gdLst>
              <a:ahLst/>
              <a:cxnLst>
                <a:cxn ang="0">
                  <a:pos x="T0" y="T1"/>
                </a:cxn>
                <a:cxn ang="0">
                  <a:pos x="T2" y="T3"/>
                </a:cxn>
                <a:cxn ang="0">
                  <a:pos x="T4" y="T5"/>
                </a:cxn>
                <a:cxn ang="0">
                  <a:pos x="T6" y="T7"/>
                </a:cxn>
                <a:cxn ang="0">
                  <a:pos x="T8" y="T9"/>
                </a:cxn>
              </a:cxnLst>
              <a:rect l="0" t="0" r="r" b="b"/>
              <a:pathLst>
                <a:path w="56" h="78">
                  <a:moveTo>
                    <a:pt x="54" y="42"/>
                  </a:moveTo>
                  <a:cubicBezTo>
                    <a:pt x="56" y="22"/>
                    <a:pt x="46" y="4"/>
                    <a:pt x="32" y="2"/>
                  </a:cubicBezTo>
                  <a:cubicBezTo>
                    <a:pt x="17" y="0"/>
                    <a:pt x="4" y="15"/>
                    <a:pt x="2" y="35"/>
                  </a:cubicBezTo>
                  <a:cubicBezTo>
                    <a:pt x="0" y="56"/>
                    <a:pt x="10" y="74"/>
                    <a:pt x="24" y="76"/>
                  </a:cubicBezTo>
                  <a:cubicBezTo>
                    <a:pt x="38" y="78"/>
                    <a:pt x="51" y="63"/>
                    <a:pt x="54" y="42"/>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6" name="Freeform 151"/>
            <p:cNvSpPr>
              <a:spLocks/>
            </p:cNvSpPr>
            <p:nvPr/>
          </p:nvSpPr>
          <p:spPr bwMode="auto">
            <a:xfrm>
              <a:off x="5437034" y="1885013"/>
              <a:ext cx="343342" cy="411752"/>
            </a:xfrm>
            <a:custGeom>
              <a:avLst/>
              <a:gdLst>
                <a:gd name="T0" fmla="*/ 168 w 168"/>
                <a:gd name="T1" fmla="*/ 202 h 202"/>
                <a:gd name="T2" fmla="*/ 168 w 168"/>
                <a:gd name="T3" fmla="*/ 66 h 202"/>
                <a:gd name="T4" fmla="*/ 123 w 168"/>
                <a:gd name="T5" fmla="*/ 26 h 202"/>
                <a:gd name="T6" fmla="*/ 119 w 168"/>
                <a:gd name="T7" fmla="*/ 0 h 202"/>
                <a:gd name="T8" fmla="*/ 20 w 168"/>
                <a:gd name="T9" fmla="*/ 56 h 202"/>
                <a:gd name="T10" fmla="*/ 0 w 168"/>
                <a:gd name="T11" fmla="*/ 202 h 202"/>
                <a:gd name="T12" fmla="*/ 168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168" y="202"/>
                  </a:moveTo>
                  <a:cubicBezTo>
                    <a:pt x="168" y="66"/>
                    <a:pt x="168" y="66"/>
                    <a:pt x="168" y="66"/>
                  </a:cubicBezTo>
                  <a:cubicBezTo>
                    <a:pt x="168" y="66"/>
                    <a:pt x="131" y="56"/>
                    <a:pt x="123" y="26"/>
                  </a:cubicBezTo>
                  <a:cubicBezTo>
                    <a:pt x="119" y="12"/>
                    <a:pt x="119" y="0"/>
                    <a:pt x="119" y="0"/>
                  </a:cubicBezTo>
                  <a:cubicBezTo>
                    <a:pt x="119" y="0"/>
                    <a:pt x="38" y="28"/>
                    <a:pt x="20" y="56"/>
                  </a:cubicBezTo>
                  <a:cubicBezTo>
                    <a:pt x="5" y="101"/>
                    <a:pt x="0" y="202"/>
                    <a:pt x="0" y="202"/>
                  </a:cubicBezTo>
                  <a:lnTo>
                    <a:pt x="168" y="20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7" name="Freeform 152"/>
            <p:cNvSpPr>
              <a:spLocks/>
            </p:cNvSpPr>
            <p:nvPr/>
          </p:nvSpPr>
          <p:spPr bwMode="auto">
            <a:xfrm>
              <a:off x="5780376" y="1885013"/>
              <a:ext cx="342051" cy="411752"/>
            </a:xfrm>
            <a:custGeom>
              <a:avLst/>
              <a:gdLst>
                <a:gd name="T0" fmla="*/ 0 w 168"/>
                <a:gd name="T1" fmla="*/ 202 h 202"/>
                <a:gd name="T2" fmla="*/ 0 w 168"/>
                <a:gd name="T3" fmla="*/ 66 h 202"/>
                <a:gd name="T4" fmla="*/ 45 w 168"/>
                <a:gd name="T5" fmla="*/ 26 h 202"/>
                <a:gd name="T6" fmla="*/ 49 w 168"/>
                <a:gd name="T7" fmla="*/ 0 h 202"/>
                <a:gd name="T8" fmla="*/ 149 w 168"/>
                <a:gd name="T9" fmla="*/ 56 h 202"/>
                <a:gd name="T10" fmla="*/ 168 w 168"/>
                <a:gd name="T11" fmla="*/ 202 h 202"/>
                <a:gd name="T12" fmla="*/ 0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0" y="202"/>
                  </a:moveTo>
                  <a:cubicBezTo>
                    <a:pt x="0" y="66"/>
                    <a:pt x="0" y="66"/>
                    <a:pt x="0" y="66"/>
                  </a:cubicBezTo>
                  <a:cubicBezTo>
                    <a:pt x="0" y="66"/>
                    <a:pt x="37" y="56"/>
                    <a:pt x="45" y="26"/>
                  </a:cubicBezTo>
                  <a:cubicBezTo>
                    <a:pt x="49" y="12"/>
                    <a:pt x="49" y="0"/>
                    <a:pt x="49" y="0"/>
                  </a:cubicBezTo>
                  <a:cubicBezTo>
                    <a:pt x="49" y="0"/>
                    <a:pt x="130" y="28"/>
                    <a:pt x="149" y="56"/>
                  </a:cubicBezTo>
                  <a:cubicBezTo>
                    <a:pt x="164" y="101"/>
                    <a:pt x="168" y="202"/>
                    <a:pt x="168" y="202"/>
                  </a:cubicBezTo>
                  <a:lnTo>
                    <a:pt x="0" y="20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8" name="Freeform 153"/>
            <p:cNvSpPr>
              <a:spLocks/>
            </p:cNvSpPr>
            <p:nvPr/>
          </p:nvSpPr>
          <p:spPr bwMode="auto">
            <a:xfrm>
              <a:off x="5713256" y="1699144"/>
              <a:ext cx="138111" cy="52921"/>
            </a:xfrm>
            <a:custGeom>
              <a:avLst/>
              <a:gdLst>
                <a:gd name="T0" fmla="*/ 34 w 68"/>
                <a:gd name="T1" fmla="*/ 26 h 26"/>
                <a:gd name="T2" fmla="*/ 68 w 68"/>
                <a:gd name="T3" fmla="*/ 0 h 26"/>
                <a:gd name="T4" fmla="*/ 0 w 68"/>
                <a:gd name="T5" fmla="*/ 0 h 26"/>
                <a:gd name="T6" fmla="*/ 34 w 68"/>
                <a:gd name="T7" fmla="*/ 26 h 26"/>
              </a:gdLst>
              <a:ahLst/>
              <a:cxnLst>
                <a:cxn ang="0">
                  <a:pos x="T0" y="T1"/>
                </a:cxn>
                <a:cxn ang="0">
                  <a:pos x="T2" y="T3"/>
                </a:cxn>
                <a:cxn ang="0">
                  <a:pos x="T4" y="T5"/>
                </a:cxn>
                <a:cxn ang="0">
                  <a:pos x="T6" y="T7"/>
                </a:cxn>
              </a:cxnLst>
              <a:rect l="0" t="0" r="r" b="b"/>
              <a:pathLst>
                <a:path w="68" h="26">
                  <a:moveTo>
                    <a:pt x="34" y="26"/>
                  </a:moveTo>
                  <a:cubicBezTo>
                    <a:pt x="53" y="26"/>
                    <a:pt x="68" y="14"/>
                    <a:pt x="68" y="0"/>
                  </a:cubicBezTo>
                  <a:cubicBezTo>
                    <a:pt x="0" y="0"/>
                    <a:pt x="0" y="0"/>
                    <a:pt x="0" y="0"/>
                  </a:cubicBezTo>
                  <a:cubicBezTo>
                    <a:pt x="0" y="14"/>
                    <a:pt x="15" y="26"/>
                    <a:pt x="34" y="26"/>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9" name="Freeform 154"/>
            <p:cNvSpPr>
              <a:spLocks/>
            </p:cNvSpPr>
            <p:nvPr/>
          </p:nvSpPr>
          <p:spPr bwMode="auto">
            <a:xfrm>
              <a:off x="5527387" y="1885013"/>
              <a:ext cx="252989" cy="411752"/>
            </a:xfrm>
            <a:custGeom>
              <a:avLst/>
              <a:gdLst>
                <a:gd name="T0" fmla="*/ 124 w 124"/>
                <a:gd name="T1" fmla="*/ 148 h 202"/>
                <a:gd name="T2" fmla="*/ 75 w 124"/>
                <a:gd name="T3" fmla="*/ 0 h 202"/>
                <a:gd name="T4" fmla="*/ 42 w 124"/>
                <a:gd name="T5" fmla="*/ 13 h 202"/>
                <a:gd name="T6" fmla="*/ 0 w 124"/>
                <a:gd name="T7" fmla="*/ 202 h 202"/>
                <a:gd name="T8" fmla="*/ 124 w 124"/>
                <a:gd name="T9" fmla="*/ 202 h 202"/>
                <a:gd name="T10" fmla="*/ 124 w 124"/>
                <a:gd name="T11" fmla="*/ 148 h 202"/>
              </a:gdLst>
              <a:ahLst/>
              <a:cxnLst>
                <a:cxn ang="0">
                  <a:pos x="T0" y="T1"/>
                </a:cxn>
                <a:cxn ang="0">
                  <a:pos x="T2" y="T3"/>
                </a:cxn>
                <a:cxn ang="0">
                  <a:pos x="T4" y="T5"/>
                </a:cxn>
                <a:cxn ang="0">
                  <a:pos x="T6" y="T7"/>
                </a:cxn>
                <a:cxn ang="0">
                  <a:pos x="T8" y="T9"/>
                </a:cxn>
                <a:cxn ang="0">
                  <a:pos x="T10" y="T11"/>
                </a:cxn>
              </a:cxnLst>
              <a:rect l="0" t="0" r="r" b="b"/>
              <a:pathLst>
                <a:path w="124" h="202">
                  <a:moveTo>
                    <a:pt x="124" y="148"/>
                  </a:moveTo>
                  <a:cubicBezTo>
                    <a:pt x="124" y="148"/>
                    <a:pt x="88" y="59"/>
                    <a:pt x="75" y="0"/>
                  </a:cubicBezTo>
                  <a:cubicBezTo>
                    <a:pt x="61" y="6"/>
                    <a:pt x="50" y="9"/>
                    <a:pt x="42" y="13"/>
                  </a:cubicBezTo>
                  <a:cubicBezTo>
                    <a:pt x="2" y="98"/>
                    <a:pt x="0" y="202"/>
                    <a:pt x="0" y="202"/>
                  </a:cubicBezTo>
                  <a:cubicBezTo>
                    <a:pt x="124" y="202"/>
                    <a:pt x="124" y="202"/>
                    <a:pt x="124" y="202"/>
                  </a:cubicBezTo>
                  <a:lnTo>
                    <a:pt x="124" y="148"/>
                  </a:lnTo>
                  <a:close/>
                </a:path>
              </a:pathLst>
            </a:custGeom>
            <a:solidFill>
              <a:srgbClr val="EB1A3A"/>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0" name="Freeform 155"/>
            <p:cNvSpPr>
              <a:spLocks/>
            </p:cNvSpPr>
            <p:nvPr/>
          </p:nvSpPr>
          <p:spPr bwMode="auto">
            <a:xfrm>
              <a:off x="5781667" y="1885013"/>
              <a:ext cx="252989" cy="411752"/>
            </a:xfrm>
            <a:custGeom>
              <a:avLst/>
              <a:gdLst>
                <a:gd name="T0" fmla="*/ 0 w 124"/>
                <a:gd name="T1" fmla="*/ 148 h 202"/>
                <a:gd name="T2" fmla="*/ 49 w 124"/>
                <a:gd name="T3" fmla="*/ 0 h 202"/>
                <a:gd name="T4" fmla="*/ 82 w 124"/>
                <a:gd name="T5" fmla="*/ 13 h 202"/>
                <a:gd name="T6" fmla="*/ 124 w 124"/>
                <a:gd name="T7" fmla="*/ 202 h 202"/>
                <a:gd name="T8" fmla="*/ 0 w 124"/>
                <a:gd name="T9" fmla="*/ 202 h 202"/>
                <a:gd name="T10" fmla="*/ 0 w 124"/>
                <a:gd name="T11" fmla="*/ 148 h 202"/>
              </a:gdLst>
              <a:ahLst/>
              <a:cxnLst>
                <a:cxn ang="0">
                  <a:pos x="T0" y="T1"/>
                </a:cxn>
                <a:cxn ang="0">
                  <a:pos x="T2" y="T3"/>
                </a:cxn>
                <a:cxn ang="0">
                  <a:pos x="T4" y="T5"/>
                </a:cxn>
                <a:cxn ang="0">
                  <a:pos x="T6" y="T7"/>
                </a:cxn>
                <a:cxn ang="0">
                  <a:pos x="T8" y="T9"/>
                </a:cxn>
                <a:cxn ang="0">
                  <a:pos x="T10" y="T11"/>
                </a:cxn>
              </a:cxnLst>
              <a:rect l="0" t="0" r="r" b="b"/>
              <a:pathLst>
                <a:path w="124" h="202">
                  <a:moveTo>
                    <a:pt x="0" y="148"/>
                  </a:moveTo>
                  <a:cubicBezTo>
                    <a:pt x="0" y="148"/>
                    <a:pt x="35" y="59"/>
                    <a:pt x="49" y="0"/>
                  </a:cubicBezTo>
                  <a:cubicBezTo>
                    <a:pt x="62" y="6"/>
                    <a:pt x="73" y="9"/>
                    <a:pt x="82" y="13"/>
                  </a:cubicBezTo>
                  <a:cubicBezTo>
                    <a:pt x="122" y="98"/>
                    <a:pt x="124" y="202"/>
                    <a:pt x="124" y="202"/>
                  </a:cubicBezTo>
                  <a:cubicBezTo>
                    <a:pt x="0" y="202"/>
                    <a:pt x="0" y="202"/>
                    <a:pt x="0" y="202"/>
                  </a:cubicBezTo>
                  <a:lnTo>
                    <a:pt x="0" y="148"/>
                  </a:lnTo>
                  <a:close/>
                </a:path>
              </a:pathLst>
            </a:custGeom>
            <a:solidFill>
              <a:srgbClr val="C5132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1" name="Freeform 156"/>
            <p:cNvSpPr>
              <a:spLocks/>
            </p:cNvSpPr>
            <p:nvPr/>
          </p:nvSpPr>
          <p:spPr bwMode="auto">
            <a:xfrm>
              <a:off x="5465430" y="1091196"/>
              <a:ext cx="473709" cy="432405"/>
            </a:xfrm>
            <a:custGeom>
              <a:avLst/>
              <a:gdLst>
                <a:gd name="T0" fmla="*/ 148 w 232"/>
                <a:gd name="T1" fmla="*/ 0 h 212"/>
                <a:gd name="T2" fmla="*/ 33 w 232"/>
                <a:gd name="T3" fmla="*/ 113 h 212"/>
                <a:gd name="T4" fmla="*/ 60 w 232"/>
                <a:gd name="T5" fmla="*/ 212 h 212"/>
                <a:gd name="T6" fmla="*/ 60 w 232"/>
                <a:gd name="T7" fmla="*/ 190 h 212"/>
                <a:gd name="T8" fmla="*/ 129 w 232"/>
                <a:gd name="T9" fmla="*/ 139 h 212"/>
                <a:gd name="T10" fmla="*/ 208 w 232"/>
                <a:gd name="T11" fmla="*/ 87 h 212"/>
                <a:gd name="T12" fmla="*/ 148 w 232"/>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232" h="212">
                  <a:moveTo>
                    <a:pt x="148" y="0"/>
                  </a:moveTo>
                  <a:cubicBezTo>
                    <a:pt x="59" y="0"/>
                    <a:pt x="33" y="78"/>
                    <a:pt x="33" y="113"/>
                  </a:cubicBezTo>
                  <a:cubicBezTo>
                    <a:pt x="0" y="158"/>
                    <a:pt x="35" y="198"/>
                    <a:pt x="60" y="212"/>
                  </a:cubicBezTo>
                  <a:cubicBezTo>
                    <a:pt x="60" y="204"/>
                    <a:pt x="60" y="201"/>
                    <a:pt x="60" y="190"/>
                  </a:cubicBezTo>
                  <a:cubicBezTo>
                    <a:pt x="60" y="161"/>
                    <a:pt x="87" y="134"/>
                    <a:pt x="129" y="139"/>
                  </a:cubicBezTo>
                  <a:cubicBezTo>
                    <a:pt x="165" y="143"/>
                    <a:pt x="189" y="122"/>
                    <a:pt x="208" y="87"/>
                  </a:cubicBezTo>
                  <a:cubicBezTo>
                    <a:pt x="232" y="39"/>
                    <a:pt x="202" y="0"/>
                    <a:pt x="148" y="0"/>
                  </a:cubicBez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2" name="Freeform 157"/>
            <p:cNvSpPr>
              <a:spLocks/>
            </p:cNvSpPr>
            <p:nvPr/>
          </p:nvSpPr>
          <p:spPr bwMode="auto">
            <a:xfrm>
              <a:off x="5883637" y="1122174"/>
              <a:ext cx="189742" cy="344633"/>
            </a:xfrm>
            <a:custGeom>
              <a:avLst/>
              <a:gdLst>
                <a:gd name="T0" fmla="*/ 0 w 93"/>
                <a:gd name="T1" fmla="*/ 57 h 169"/>
                <a:gd name="T2" fmla="*/ 77 w 93"/>
                <a:gd name="T3" fmla="*/ 169 h 169"/>
                <a:gd name="T4" fmla="*/ 77 w 93"/>
                <a:gd name="T5" fmla="*/ 70 h 169"/>
                <a:gd name="T6" fmla="*/ 0 w 93"/>
                <a:gd name="T7" fmla="*/ 0 h 169"/>
                <a:gd name="T8" fmla="*/ 0 w 93"/>
                <a:gd name="T9" fmla="*/ 57 h 169"/>
              </a:gdLst>
              <a:ahLst/>
              <a:cxnLst>
                <a:cxn ang="0">
                  <a:pos x="T0" y="T1"/>
                </a:cxn>
                <a:cxn ang="0">
                  <a:pos x="T2" y="T3"/>
                </a:cxn>
                <a:cxn ang="0">
                  <a:pos x="T4" y="T5"/>
                </a:cxn>
                <a:cxn ang="0">
                  <a:pos x="T6" y="T7"/>
                </a:cxn>
                <a:cxn ang="0">
                  <a:pos x="T8" y="T9"/>
                </a:cxn>
              </a:cxnLst>
              <a:rect l="0" t="0" r="r" b="b"/>
              <a:pathLst>
                <a:path w="93" h="169">
                  <a:moveTo>
                    <a:pt x="0" y="57"/>
                  </a:moveTo>
                  <a:cubicBezTo>
                    <a:pt x="0" y="57"/>
                    <a:pt x="20" y="141"/>
                    <a:pt x="77" y="169"/>
                  </a:cubicBezTo>
                  <a:cubicBezTo>
                    <a:pt x="87" y="93"/>
                    <a:pt x="93" y="109"/>
                    <a:pt x="77" y="70"/>
                  </a:cubicBezTo>
                  <a:cubicBezTo>
                    <a:pt x="61" y="30"/>
                    <a:pt x="0" y="0"/>
                    <a:pt x="0" y="0"/>
                  </a:cubicBezTo>
                  <a:lnTo>
                    <a:pt x="0" y="57"/>
                  </a:ln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83" name="Group 44"/>
          <p:cNvGrpSpPr/>
          <p:nvPr/>
        </p:nvGrpSpPr>
        <p:grpSpPr>
          <a:xfrm>
            <a:off x="15151436" y="3070958"/>
            <a:ext cx="781099" cy="781826"/>
            <a:chOff x="3429902" y="885965"/>
            <a:chExt cx="1387567" cy="1388858"/>
          </a:xfrm>
        </p:grpSpPr>
        <p:sp>
          <p:nvSpPr>
            <p:cNvPr id="84" name="Oval 158"/>
            <p:cNvSpPr>
              <a:spLocks noChangeArrowheads="1"/>
            </p:cNvSpPr>
            <p:nvPr/>
          </p:nvSpPr>
          <p:spPr bwMode="auto">
            <a:xfrm>
              <a:off x="3429902" y="885965"/>
              <a:ext cx="1387567" cy="1386276"/>
            </a:xfrm>
            <a:prstGeom prst="ellipse">
              <a:avLst/>
            </a:prstGeom>
            <a:solidFill>
              <a:srgbClr val="6C962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5" name="Freeform 159"/>
            <p:cNvSpPr>
              <a:spLocks/>
            </p:cNvSpPr>
            <p:nvPr/>
          </p:nvSpPr>
          <p:spPr bwMode="auto">
            <a:xfrm>
              <a:off x="4124331" y="885965"/>
              <a:ext cx="693138" cy="1386276"/>
            </a:xfrm>
            <a:custGeom>
              <a:avLst/>
              <a:gdLst>
                <a:gd name="T0" fmla="*/ 340 w 340"/>
                <a:gd name="T1" fmla="*/ 340 h 680"/>
                <a:gd name="T2" fmla="*/ 0 w 340"/>
                <a:gd name="T3" fmla="*/ 0 h 680"/>
                <a:gd name="T4" fmla="*/ 0 w 340"/>
                <a:gd name="T5" fmla="*/ 680 h 680"/>
                <a:gd name="T6" fmla="*/ 340 w 340"/>
                <a:gd name="T7" fmla="*/ 340 h 680"/>
              </a:gdLst>
              <a:ahLst/>
              <a:cxnLst>
                <a:cxn ang="0">
                  <a:pos x="T0" y="T1"/>
                </a:cxn>
                <a:cxn ang="0">
                  <a:pos x="T2" y="T3"/>
                </a:cxn>
                <a:cxn ang="0">
                  <a:pos x="T4" y="T5"/>
                </a:cxn>
                <a:cxn ang="0">
                  <a:pos x="T6" y="T7"/>
                </a:cxn>
              </a:cxnLst>
              <a:rect l="0" t="0" r="r" b="b"/>
              <a:pathLst>
                <a:path w="340" h="680">
                  <a:moveTo>
                    <a:pt x="340" y="340"/>
                  </a:moveTo>
                  <a:cubicBezTo>
                    <a:pt x="340" y="152"/>
                    <a:pt x="188" y="0"/>
                    <a:pt x="0" y="0"/>
                  </a:cubicBezTo>
                  <a:cubicBezTo>
                    <a:pt x="0" y="680"/>
                    <a:pt x="0" y="680"/>
                    <a:pt x="0" y="680"/>
                  </a:cubicBezTo>
                  <a:cubicBezTo>
                    <a:pt x="188" y="680"/>
                    <a:pt x="340" y="528"/>
                    <a:pt x="340" y="340"/>
                  </a:cubicBezTo>
                  <a:close/>
                </a:path>
              </a:pathLst>
            </a:custGeom>
            <a:solidFill>
              <a:srgbClr val="678E23"/>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6" name="Freeform 160"/>
            <p:cNvSpPr>
              <a:spLocks/>
            </p:cNvSpPr>
            <p:nvPr/>
          </p:nvSpPr>
          <p:spPr bwMode="auto">
            <a:xfrm>
              <a:off x="3826165" y="1034402"/>
              <a:ext cx="595040" cy="731861"/>
            </a:xfrm>
            <a:custGeom>
              <a:avLst/>
              <a:gdLst>
                <a:gd name="T0" fmla="*/ 292 w 292"/>
                <a:gd name="T1" fmla="*/ 278 h 359"/>
                <a:gd name="T2" fmla="*/ 146 w 292"/>
                <a:gd name="T3" fmla="*/ 317 h 359"/>
                <a:gd name="T4" fmla="*/ 146 w 292"/>
                <a:gd name="T5" fmla="*/ 317 h 359"/>
                <a:gd name="T6" fmla="*/ 0 w 292"/>
                <a:gd name="T7" fmla="*/ 278 h 359"/>
                <a:gd name="T8" fmla="*/ 0 w 292"/>
                <a:gd name="T9" fmla="*/ 146 h 359"/>
                <a:gd name="T10" fmla="*/ 146 w 292"/>
                <a:gd name="T11" fmla="*/ 0 h 359"/>
                <a:gd name="T12" fmla="*/ 146 w 292"/>
                <a:gd name="T13" fmla="*/ 0 h 359"/>
                <a:gd name="T14" fmla="*/ 292 w 292"/>
                <a:gd name="T15" fmla="*/ 146 h 359"/>
                <a:gd name="T16" fmla="*/ 292 w 292"/>
                <a:gd name="T17" fmla="*/ 278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2" h="359">
                  <a:moveTo>
                    <a:pt x="292" y="278"/>
                  </a:moveTo>
                  <a:cubicBezTo>
                    <a:pt x="292" y="359"/>
                    <a:pt x="227" y="317"/>
                    <a:pt x="146" y="317"/>
                  </a:cubicBezTo>
                  <a:cubicBezTo>
                    <a:pt x="146" y="317"/>
                    <a:pt x="146" y="317"/>
                    <a:pt x="146" y="317"/>
                  </a:cubicBezTo>
                  <a:cubicBezTo>
                    <a:pt x="65" y="317"/>
                    <a:pt x="0" y="359"/>
                    <a:pt x="0" y="278"/>
                  </a:cubicBezTo>
                  <a:cubicBezTo>
                    <a:pt x="0" y="146"/>
                    <a:pt x="0" y="146"/>
                    <a:pt x="0" y="146"/>
                  </a:cubicBezTo>
                  <a:cubicBezTo>
                    <a:pt x="0" y="66"/>
                    <a:pt x="65" y="0"/>
                    <a:pt x="146" y="0"/>
                  </a:cubicBezTo>
                  <a:cubicBezTo>
                    <a:pt x="146" y="0"/>
                    <a:pt x="146" y="0"/>
                    <a:pt x="146" y="0"/>
                  </a:cubicBezTo>
                  <a:cubicBezTo>
                    <a:pt x="227" y="0"/>
                    <a:pt x="292" y="66"/>
                    <a:pt x="292" y="146"/>
                  </a:cubicBezTo>
                  <a:lnTo>
                    <a:pt x="292" y="278"/>
                  </a:ln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7" name="Oval 161"/>
            <p:cNvSpPr>
              <a:spLocks noChangeArrowheads="1"/>
            </p:cNvSpPr>
            <p:nvPr/>
          </p:nvSpPr>
          <p:spPr bwMode="auto">
            <a:xfrm>
              <a:off x="3822293" y="1031821"/>
              <a:ext cx="605366" cy="606657"/>
            </a:xfrm>
            <a:prstGeom prst="ellipse">
              <a:avLst/>
            </a:pr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8" name="Freeform 162"/>
            <p:cNvSpPr>
              <a:spLocks/>
            </p:cNvSpPr>
            <p:nvPr/>
          </p:nvSpPr>
          <p:spPr bwMode="auto">
            <a:xfrm>
              <a:off x="4023652" y="1762391"/>
              <a:ext cx="202649" cy="512432"/>
            </a:xfrm>
            <a:custGeom>
              <a:avLst/>
              <a:gdLst>
                <a:gd name="T0" fmla="*/ 157 w 157"/>
                <a:gd name="T1" fmla="*/ 173 h 397"/>
                <a:gd name="T2" fmla="*/ 78 w 157"/>
                <a:gd name="T3" fmla="*/ 397 h 397"/>
                <a:gd name="T4" fmla="*/ 0 w 157"/>
                <a:gd name="T5" fmla="*/ 173 h 397"/>
                <a:gd name="T6" fmla="*/ 0 w 157"/>
                <a:gd name="T7" fmla="*/ 0 h 397"/>
                <a:gd name="T8" fmla="*/ 157 w 157"/>
                <a:gd name="T9" fmla="*/ 0 h 397"/>
                <a:gd name="T10" fmla="*/ 157 w 157"/>
                <a:gd name="T11" fmla="*/ 173 h 397"/>
              </a:gdLst>
              <a:ahLst/>
              <a:cxnLst>
                <a:cxn ang="0">
                  <a:pos x="T0" y="T1"/>
                </a:cxn>
                <a:cxn ang="0">
                  <a:pos x="T2" y="T3"/>
                </a:cxn>
                <a:cxn ang="0">
                  <a:pos x="T4" y="T5"/>
                </a:cxn>
                <a:cxn ang="0">
                  <a:pos x="T6" y="T7"/>
                </a:cxn>
                <a:cxn ang="0">
                  <a:pos x="T8" y="T9"/>
                </a:cxn>
                <a:cxn ang="0">
                  <a:pos x="T10" y="T11"/>
                </a:cxn>
              </a:cxnLst>
              <a:rect l="0" t="0" r="r" b="b"/>
              <a:pathLst>
                <a:path w="157" h="397">
                  <a:moveTo>
                    <a:pt x="157" y="173"/>
                  </a:moveTo>
                  <a:lnTo>
                    <a:pt x="78" y="397"/>
                  </a:lnTo>
                  <a:lnTo>
                    <a:pt x="0" y="173"/>
                  </a:lnTo>
                  <a:lnTo>
                    <a:pt x="0" y="0"/>
                  </a:lnTo>
                  <a:lnTo>
                    <a:pt x="157" y="0"/>
                  </a:lnTo>
                  <a:lnTo>
                    <a:pt x="157" y="173"/>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9" name="Freeform 163"/>
            <p:cNvSpPr>
              <a:spLocks/>
            </p:cNvSpPr>
            <p:nvPr/>
          </p:nvSpPr>
          <p:spPr bwMode="auto">
            <a:xfrm>
              <a:off x="3871342" y="1146699"/>
              <a:ext cx="254280" cy="675067"/>
            </a:xfrm>
            <a:custGeom>
              <a:avLst/>
              <a:gdLst>
                <a:gd name="T0" fmla="*/ 125 w 125"/>
                <a:gd name="T1" fmla="*/ 0 h 331"/>
                <a:gd name="T2" fmla="*/ 0 w 125"/>
                <a:gd name="T3" fmla="*/ 156 h 331"/>
                <a:gd name="T4" fmla="*/ 39 w 125"/>
                <a:gd name="T5" fmla="*/ 279 h 331"/>
                <a:gd name="T6" fmla="*/ 125 w 125"/>
                <a:gd name="T7" fmla="*/ 331 h 331"/>
                <a:gd name="T8" fmla="*/ 125 w 125"/>
                <a:gd name="T9" fmla="*/ 0 h 331"/>
              </a:gdLst>
              <a:ahLst/>
              <a:cxnLst>
                <a:cxn ang="0">
                  <a:pos x="T0" y="T1"/>
                </a:cxn>
                <a:cxn ang="0">
                  <a:pos x="T2" y="T3"/>
                </a:cxn>
                <a:cxn ang="0">
                  <a:pos x="T4" y="T5"/>
                </a:cxn>
                <a:cxn ang="0">
                  <a:pos x="T6" y="T7"/>
                </a:cxn>
                <a:cxn ang="0">
                  <a:pos x="T8" y="T9"/>
                </a:cxn>
              </a:cxnLst>
              <a:rect l="0" t="0" r="r" b="b"/>
              <a:pathLst>
                <a:path w="125" h="331">
                  <a:moveTo>
                    <a:pt x="125" y="0"/>
                  </a:moveTo>
                  <a:cubicBezTo>
                    <a:pt x="76" y="0"/>
                    <a:pt x="0" y="27"/>
                    <a:pt x="0" y="156"/>
                  </a:cubicBezTo>
                  <a:cubicBezTo>
                    <a:pt x="0" y="230"/>
                    <a:pt x="29" y="265"/>
                    <a:pt x="39" y="279"/>
                  </a:cubicBezTo>
                  <a:cubicBezTo>
                    <a:pt x="49" y="291"/>
                    <a:pt x="99" y="331"/>
                    <a:pt x="125" y="331"/>
                  </a:cubicBezTo>
                  <a:cubicBezTo>
                    <a:pt x="125" y="201"/>
                    <a:pt x="125" y="0"/>
                    <a:pt x="125" y="0"/>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0" name="Freeform 164"/>
            <p:cNvSpPr>
              <a:spLocks/>
            </p:cNvSpPr>
            <p:nvPr/>
          </p:nvSpPr>
          <p:spPr bwMode="auto">
            <a:xfrm>
              <a:off x="3818421" y="1439701"/>
              <a:ext cx="111005" cy="160054"/>
            </a:xfrm>
            <a:custGeom>
              <a:avLst/>
              <a:gdLst>
                <a:gd name="T0" fmla="*/ 2 w 55"/>
                <a:gd name="T1" fmla="*/ 42 h 78"/>
                <a:gd name="T2" fmla="*/ 24 w 55"/>
                <a:gd name="T3" fmla="*/ 2 h 78"/>
                <a:gd name="T4" fmla="*/ 53 w 55"/>
                <a:gd name="T5" fmla="*/ 35 h 78"/>
                <a:gd name="T6" fmla="*/ 31 w 55"/>
                <a:gd name="T7" fmla="*/ 76 h 78"/>
                <a:gd name="T8" fmla="*/ 2 w 55"/>
                <a:gd name="T9" fmla="*/ 42 h 78"/>
              </a:gdLst>
              <a:ahLst/>
              <a:cxnLst>
                <a:cxn ang="0">
                  <a:pos x="T0" y="T1"/>
                </a:cxn>
                <a:cxn ang="0">
                  <a:pos x="T2" y="T3"/>
                </a:cxn>
                <a:cxn ang="0">
                  <a:pos x="T4" y="T5"/>
                </a:cxn>
                <a:cxn ang="0">
                  <a:pos x="T6" y="T7"/>
                </a:cxn>
                <a:cxn ang="0">
                  <a:pos x="T8" y="T9"/>
                </a:cxn>
              </a:cxnLst>
              <a:rect l="0" t="0" r="r" b="b"/>
              <a:pathLst>
                <a:path w="55" h="78">
                  <a:moveTo>
                    <a:pt x="2" y="42"/>
                  </a:moveTo>
                  <a:cubicBezTo>
                    <a:pt x="0" y="22"/>
                    <a:pt x="9" y="4"/>
                    <a:pt x="24" y="2"/>
                  </a:cubicBezTo>
                  <a:cubicBezTo>
                    <a:pt x="38" y="0"/>
                    <a:pt x="51" y="15"/>
                    <a:pt x="53" y="35"/>
                  </a:cubicBezTo>
                  <a:cubicBezTo>
                    <a:pt x="55" y="56"/>
                    <a:pt x="46" y="74"/>
                    <a:pt x="31" y="76"/>
                  </a:cubicBezTo>
                  <a:cubicBezTo>
                    <a:pt x="17" y="78"/>
                    <a:pt x="4" y="63"/>
                    <a:pt x="2" y="42"/>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1" name="Freeform 165"/>
            <p:cNvSpPr>
              <a:spLocks/>
            </p:cNvSpPr>
            <p:nvPr/>
          </p:nvSpPr>
          <p:spPr bwMode="auto">
            <a:xfrm>
              <a:off x="4124331" y="1146699"/>
              <a:ext cx="254280" cy="675067"/>
            </a:xfrm>
            <a:custGeom>
              <a:avLst/>
              <a:gdLst>
                <a:gd name="T0" fmla="*/ 0 w 125"/>
                <a:gd name="T1" fmla="*/ 0 h 331"/>
                <a:gd name="T2" fmla="*/ 125 w 125"/>
                <a:gd name="T3" fmla="*/ 156 h 331"/>
                <a:gd name="T4" fmla="*/ 85 w 125"/>
                <a:gd name="T5" fmla="*/ 279 h 331"/>
                <a:gd name="T6" fmla="*/ 0 w 125"/>
                <a:gd name="T7" fmla="*/ 331 h 331"/>
                <a:gd name="T8" fmla="*/ 0 w 125"/>
                <a:gd name="T9" fmla="*/ 0 h 331"/>
              </a:gdLst>
              <a:ahLst/>
              <a:cxnLst>
                <a:cxn ang="0">
                  <a:pos x="T0" y="T1"/>
                </a:cxn>
                <a:cxn ang="0">
                  <a:pos x="T2" y="T3"/>
                </a:cxn>
                <a:cxn ang="0">
                  <a:pos x="T4" y="T5"/>
                </a:cxn>
                <a:cxn ang="0">
                  <a:pos x="T6" y="T7"/>
                </a:cxn>
                <a:cxn ang="0">
                  <a:pos x="T8" y="T9"/>
                </a:cxn>
              </a:cxnLst>
              <a:rect l="0" t="0" r="r" b="b"/>
              <a:pathLst>
                <a:path w="125" h="331">
                  <a:moveTo>
                    <a:pt x="0" y="0"/>
                  </a:moveTo>
                  <a:cubicBezTo>
                    <a:pt x="49" y="0"/>
                    <a:pt x="125" y="27"/>
                    <a:pt x="125" y="156"/>
                  </a:cubicBezTo>
                  <a:cubicBezTo>
                    <a:pt x="125" y="230"/>
                    <a:pt x="96" y="265"/>
                    <a:pt x="85" y="279"/>
                  </a:cubicBezTo>
                  <a:cubicBezTo>
                    <a:pt x="76" y="291"/>
                    <a:pt x="26" y="331"/>
                    <a:pt x="0" y="331"/>
                  </a:cubicBezTo>
                  <a:cubicBezTo>
                    <a:pt x="0" y="201"/>
                    <a:pt x="0" y="0"/>
                    <a:pt x="0" y="0"/>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2" name="Freeform 166"/>
            <p:cNvSpPr>
              <a:spLocks/>
            </p:cNvSpPr>
            <p:nvPr/>
          </p:nvSpPr>
          <p:spPr bwMode="auto">
            <a:xfrm>
              <a:off x="4319236" y="1439701"/>
              <a:ext cx="114878" cy="160054"/>
            </a:xfrm>
            <a:custGeom>
              <a:avLst/>
              <a:gdLst>
                <a:gd name="T0" fmla="*/ 53 w 56"/>
                <a:gd name="T1" fmla="*/ 42 h 78"/>
                <a:gd name="T2" fmla="*/ 32 w 56"/>
                <a:gd name="T3" fmla="*/ 2 h 78"/>
                <a:gd name="T4" fmla="*/ 2 w 56"/>
                <a:gd name="T5" fmla="*/ 35 h 78"/>
                <a:gd name="T6" fmla="*/ 24 w 56"/>
                <a:gd name="T7" fmla="*/ 76 h 78"/>
                <a:gd name="T8" fmla="*/ 53 w 56"/>
                <a:gd name="T9" fmla="*/ 42 h 78"/>
              </a:gdLst>
              <a:ahLst/>
              <a:cxnLst>
                <a:cxn ang="0">
                  <a:pos x="T0" y="T1"/>
                </a:cxn>
                <a:cxn ang="0">
                  <a:pos x="T2" y="T3"/>
                </a:cxn>
                <a:cxn ang="0">
                  <a:pos x="T4" y="T5"/>
                </a:cxn>
                <a:cxn ang="0">
                  <a:pos x="T6" y="T7"/>
                </a:cxn>
                <a:cxn ang="0">
                  <a:pos x="T8" y="T9"/>
                </a:cxn>
              </a:cxnLst>
              <a:rect l="0" t="0" r="r" b="b"/>
              <a:pathLst>
                <a:path w="56" h="78">
                  <a:moveTo>
                    <a:pt x="53" y="42"/>
                  </a:moveTo>
                  <a:cubicBezTo>
                    <a:pt x="56" y="22"/>
                    <a:pt x="46" y="4"/>
                    <a:pt x="32" y="2"/>
                  </a:cubicBezTo>
                  <a:cubicBezTo>
                    <a:pt x="17" y="0"/>
                    <a:pt x="4" y="15"/>
                    <a:pt x="2" y="35"/>
                  </a:cubicBezTo>
                  <a:cubicBezTo>
                    <a:pt x="0" y="56"/>
                    <a:pt x="10" y="74"/>
                    <a:pt x="24" y="76"/>
                  </a:cubicBezTo>
                  <a:cubicBezTo>
                    <a:pt x="38" y="78"/>
                    <a:pt x="51" y="63"/>
                    <a:pt x="53" y="42"/>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3" name="Freeform 167"/>
            <p:cNvSpPr>
              <a:spLocks/>
            </p:cNvSpPr>
            <p:nvPr/>
          </p:nvSpPr>
          <p:spPr bwMode="auto">
            <a:xfrm>
              <a:off x="3780989" y="1863070"/>
              <a:ext cx="343342" cy="411752"/>
            </a:xfrm>
            <a:custGeom>
              <a:avLst/>
              <a:gdLst>
                <a:gd name="T0" fmla="*/ 168 w 168"/>
                <a:gd name="T1" fmla="*/ 202 h 202"/>
                <a:gd name="T2" fmla="*/ 168 w 168"/>
                <a:gd name="T3" fmla="*/ 66 h 202"/>
                <a:gd name="T4" fmla="*/ 123 w 168"/>
                <a:gd name="T5" fmla="*/ 26 h 202"/>
                <a:gd name="T6" fmla="*/ 119 w 168"/>
                <a:gd name="T7" fmla="*/ 0 h 202"/>
                <a:gd name="T8" fmla="*/ 19 w 168"/>
                <a:gd name="T9" fmla="*/ 56 h 202"/>
                <a:gd name="T10" fmla="*/ 0 w 168"/>
                <a:gd name="T11" fmla="*/ 202 h 202"/>
                <a:gd name="T12" fmla="*/ 168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168" y="202"/>
                  </a:moveTo>
                  <a:cubicBezTo>
                    <a:pt x="168" y="66"/>
                    <a:pt x="168" y="66"/>
                    <a:pt x="168" y="66"/>
                  </a:cubicBezTo>
                  <a:cubicBezTo>
                    <a:pt x="168" y="66"/>
                    <a:pt x="131" y="56"/>
                    <a:pt x="123" y="26"/>
                  </a:cubicBezTo>
                  <a:cubicBezTo>
                    <a:pt x="119" y="12"/>
                    <a:pt x="119" y="0"/>
                    <a:pt x="119" y="0"/>
                  </a:cubicBezTo>
                  <a:cubicBezTo>
                    <a:pt x="119" y="0"/>
                    <a:pt x="38" y="28"/>
                    <a:pt x="19" y="56"/>
                  </a:cubicBezTo>
                  <a:cubicBezTo>
                    <a:pt x="4" y="101"/>
                    <a:pt x="0" y="202"/>
                    <a:pt x="0" y="202"/>
                  </a:cubicBezTo>
                  <a:lnTo>
                    <a:pt x="168" y="20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4" name="Freeform 168"/>
            <p:cNvSpPr>
              <a:spLocks/>
            </p:cNvSpPr>
            <p:nvPr/>
          </p:nvSpPr>
          <p:spPr bwMode="auto">
            <a:xfrm>
              <a:off x="4124331" y="1863070"/>
              <a:ext cx="342051" cy="411752"/>
            </a:xfrm>
            <a:custGeom>
              <a:avLst/>
              <a:gdLst>
                <a:gd name="T0" fmla="*/ 0 w 168"/>
                <a:gd name="T1" fmla="*/ 202 h 202"/>
                <a:gd name="T2" fmla="*/ 0 w 168"/>
                <a:gd name="T3" fmla="*/ 66 h 202"/>
                <a:gd name="T4" fmla="*/ 45 w 168"/>
                <a:gd name="T5" fmla="*/ 26 h 202"/>
                <a:gd name="T6" fmla="*/ 49 w 168"/>
                <a:gd name="T7" fmla="*/ 0 h 202"/>
                <a:gd name="T8" fmla="*/ 148 w 168"/>
                <a:gd name="T9" fmla="*/ 56 h 202"/>
                <a:gd name="T10" fmla="*/ 168 w 168"/>
                <a:gd name="T11" fmla="*/ 202 h 202"/>
                <a:gd name="T12" fmla="*/ 0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0" y="202"/>
                  </a:moveTo>
                  <a:cubicBezTo>
                    <a:pt x="0" y="66"/>
                    <a:pt x="0" y="66"/>
                    <a:pt x="0" y="66"/>
                  </a:cubicBezTo>
                  <a:cubicBezTo>
                    <a:pt x="0" y="66"/>
                    <a:pt x="37" y="56"/>
                    <a:pt x="45" y="26"/>
                  </a:cubicBezTo>
                  <a:cubicBezTo>
                    <a:pt x="49" y="12"/>
                    <a:pt x="49" y="0"/>
                    <a:pt x="49" y="0"/>
                  </a:cubicBezTo>
                  <a:cubicBezTo>
                    <a:pt x="49" y="0"/>
                    <a:pt x="130" y="28"/>
                    <a:pt x="148" y="56"/>
                  </a:cubicBezTo>
                  <a:cubicBezTo>
                    <a:pt x="164" y="101"/>
                    <a:pt x="168" y="202"/>
                    <a:pt x="168" y="202"/>
                  </a:cubicBezTo>
                  <a:lnTo>
                    <a:pt x="0" y="20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5" name="Freeform 169"/>
            <p:cNvSpPr>
              <a:spLocks/>
            </p:cNvSpPr>
            <p:nvPr/>
          </p:nvSpPr>
          <p:spPr bwMode="auto">
            <a:xfrm>
              <a:off x="4054630" y="1677201"/>
              <a:ext cx="140693" cy="52921"/>
            </a:xfrm>
            <a:custGeom>
              <a:avLst/>
              <a:gdLst>
                <a:gd name="T0" fmla="*/ 35 w 69"/>
                <a:gd name="T1" fmla="*/ 26 h 26"/>
                <a:gd name="T2" fmla="*/ 69 w 69"/>
                <a:gd name="T3" fmla="*/ 0 h 26"/>
                <a:gd name="T4" fmla="*/ 0 w 69"/>
                <a:gd name="T5" fmla="*/ 0 h 26"/>
                <a:gd name="T6" fmla="*/ 35 w 69"/>
                <a:gd name="T7" fmla="*/ 26 h 26"/>
              </a:gdLst>
              <a:ahLst/>
              <a:cxnLst>
                <a:cxn ang="0">
                  <a:pos x="T0" y="T1"/>
                </a:cxn>
                <a:cxn ang="0">
                  <a:pos x="T2" y="T3"/>
                </a:cxn>
                <a:cxn ang="0">
                  <a:pos x="T4" y="T5"/>
                </a:cxn>
                <a:cxn ang="0">
                  <a:pos x="T6" y="T7"/>
                </a:cxn>
              </a:cxnLst>
              <a:rect l="0" t="0" r="r" b="b"/>
              <a:pathLst>
                <a:path w="69" h="26">
                  <a:moveTo>
                    <a:pt x="35" y="26"/>
                  </a:moveTo>
                  <a:cubicBezTo>
                    <a:pt x="53" y="26"/>
                    <a:pt x="69" y="14"/>
                    <a:pt x="69" y="0"/>
                  </a:cubicBezTo>
                  <a:cubicBezTo>
                    <a:pt x="0" y="0"/>
                    <a:pt x="0" y="0"/>
                    <a:pt x="0" y="0"/>
                  </a:cubicBezTo>
                  <a:cubicBezTo>
                    <a:pt x="0" y="14"/>
                    <a:pt x="16" y="26"/>
                    <a:pt x="35" y="26"/>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6" name="Freeform 170"/>
            <p:cNvSpPr>
              <a:spLocks/>
            </p:cNvSpPr>
            <p:nvPr/>
          </p:nvSpPr>
          <p:spPr bwMode="auto">
            <a:xfrm>
              <a:off x="3809385" y="1069253"/>
              <a:ext cx="473709" cy="432405"/>
            </a:xfrm>
            <a:custGeom>
              <a:avLst/>
              <a:gdLst>
                <a:gd name="T0" fmla="*/ 148 w 232"/>
                <a:gd name="T1" fmla="*/ 0 h 212"/>
                <a:gd name="T2" fmla="*/ 32 w 232"/>
                <a:gd name="T3" fmla="*/ 113 h 212"/>
                <a:gd name="T4" fmla="*/ 60 w 232"/>
                <a:gd name="T5" fmla="*/ 212 h 212"/>
                <a:gd name="T6" fmla="*/ 60 w 232"/>
                <a:gd name="T7" fmla="*/ 190 h 212"/>
                <a:gd name="T8" fmla="*/ 128 w 232"/>
                <a:gd name="T9" fmla="*/ 139 h 212"/>
                <a:gd name="T10" fmla="*/ 208 w 232"/>
                <a:gd name="T11" fmla="*/ 87 h 212"/>
                <a:gd name="T12" fmla="*/ 148 w 232"/>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232" h="212">
                  <a:moveTo>
                    <a:pt x="148" y="0"/>
                  </a:moveTo>
                  <a:cubicBezTo>
                    <a:pt x="59" y="0"/>
                    <a:pt x="32" y="78"/>
                    <a:pt x="32" y="113"/>
                  </a:cubicBezTo>
                  <a:cubicBezTo>
                    <a:pt x="0" y="158"/>
                    <a:pt x="35" y="198"/>
                    <a:pt x="60" y="212"/>
                  </a:cubicBezTo>
                  <a:cubicBezTo>
                    <a:pt x="60" y="204"/>
                    <a:pt x="60" y="201"/>
                    <a:pt x="60" y="190"/>
                  </a:cubicBezTo>
                  <a:cubicBezTo>
                    <a:pt x="60" y="161"/>
                    <a:pt x="87" y="134"/>
                    <a:pt x="128" y="139"/>
                  </a:cubicBezTo>
                  <a:cubicBezTo>
                    <a:pt x="165" y="143"/>
                    <a:pt x="189" y="122"/>
                    <a:pt x="208" y="87"/>
                  </a:cubicBezTo>
                  <a:cubicBezTo>
                    <a:pt x="232" y="39"/>
                    <a:pt x="202" y="0"/>
                    <a:pt x="148" y="0"/>
                  </a:cubicBez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7" name="Freeform 171"/>
            <p:cNvSpPr>
              <a:spLocks/>
            </p:cNvSpPr>
            <p:nvPr/>
          </p:nvSpPr>
          <p:spPr bwMode="auto">
            <a:xfrm>
              <a:off x="4226301" y="1100231"/>
              <a:ext cx="191032" cy="344633"/>
            </a:xfrm>
            <a:custGeom>
              <a:avLst/>
              <a:gdLst>
                <a:gd name="T0" fmla="*/ 0 w 94"/>
                <a:gd name="T1" fmla="*/ 57 h 169"/>
                <a:gd name="T2" fmla="*/ 78 w 94"/>
                <a:gd name="T3" fmla="*/ 169 h 169"/>
                <a:gd name="T4" fmla="*/ 78 w 94"/>
                <a:gd name="T5" fmla="*/ 70 h 169"/>
                <a:gd name="T6" fmla="*/ 0 w 94"/>
                <a:gd name="T7" fmla="*/ 0 h 169"/>
                <a:gd name="T8" fmla="*/ 0 w 94"/>
                <a:gd name="T9" fmla="*/ 57 h 169"/>
              </a:gdLst>
              <a:ahLst/>
              <a:cxnLst>
                <a:cxn ang="0">
                  <a:pos x="T0" y="T1"/>
                </a:cxn>
                <a:cxn ang="0">
                  <a:pos x="T2" y="T3"/>
                </a:cxn>
                <a:cxn ang="0">
                  <a:pos x="T4" y="T5"/>
                </a:cxn>
                <a:cxn ang="0">
                  <a:pos x="T6" y="T7"/>
                </a:cxn>
                <a:cxn ang="0">
                  <a:pos x="T8" y="T9"/>
                </a:cxn>
              </a:cxnLst>
              <a:rect l="0" t="0" r="r" b="b"/>
              <a:pathLst>
                <a:path w="94" h="169">
                  <a:moveTo>
                    <a:pt x="0" y="57"/>
                  </a:moveTo>
                  <a:cubicBezTo>
                    <a:pt x="0" y="57"/>
                    <a:pt x="21" y="141"/>
                    <a:pt x="78" y="169"/>
                  </a:cubicBezTo>
                  <a:cubicBezTo>
                    <a:pt x="88" y="93"/>
                    <a:pt x="94" y="109"/>
                    <a:pt x="78" y="70"/>
                  </a:cubicBezTo>
                  <a:cubicBezTo>
                    <a:pt x="62" y="30"/>
                    <a:pt x="0" y="0"/>
                    <a:pt x="0" y="0"/>
                  </a:cubicBezTo>
                  <a:lnTo>
                    <a:pt x="0" y="57"/>
                  </a:ln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8" name="Freeform 172"/>
            <p:cNvSpPr>
              <a:spLocks/>
            </p:cNvSpPr>
            <p:nvPr/>
          </p:nvSpPr>
          <p:spPr bwMode="auto">
            <a:xfrm>
              <a:off x="3780989" y="1863070"/>
              <a:ext cx="343342" cy="411752"/>
            </a:xfrm>
            <a:custGeom>
              <a:avLst/>
              <a:gdLst>
                <a:gd name="T0" fmla="*/ 168 w 168"/>
                <a:gd name="T1" fmla="*/ 202 h 202"/>
                <a:gd name="T2" fmla="*/ 168 w 168"/>
                <a:gd name="T3" fmla="*/ 87 h 202"/>
                <a:gd name="T4" fmla="*/ 119 w 168"/>
                <a:gd name="T5" fmla="*/ 0 h 202"/>
                <a:gd name="T6" fmla="*/ 19 w 168"/>
                <a:gd name="T7" fmla="*/ 56 h 202"/>
                <a:gd name="T8" fmla="*/ 0 w 168"/>
                <a:gd name="T9" fmla="*/ 202 h 202"/>
                <a:gd name="T10" fmla="*/ 168 w 168"/>
                <a:gd name="T11" fmla="*/ 202 h 202"/>
              </a:gdLst>
              <a:ahLst/>
              <a:cxnLst>
                <a:cxn ang="0">
                  <a:pos x="T0" y="T1"/>
                </a:cxn>
                <a:cxn ang="0">
                  <a:pos x="T2" y="T3"/>
                </a:cxn>
                <a:cxn ang="0">
                  <a:pos x="T4" y="T5"/>
                </a:cxn>
                <a:cxn ang="0">
                  <a:pos x="T6" y="T7"/>
                </a:cxn>
                <a:cxn ang="0">
                  <a:pos x="T8" y="T9"/>
                </a:cxn>
                <a:cxn ang="0">
                  <a:pos x="T10" y="T11"/>
                </a:cxn>
              </a:cxnLst>
              <a:rect l="0" t="0" r="r" b="b"/>
              <a:pathLst>
                <a:path w="168" h="202">
                  <a:moveTo>
                    <a:pt x="168" y="202"/>
                  </a:moveTo>
                  <a:cubicBezTo>
                    <a:pt x="168" y="87"/>
                    <a:pt x="168" y="87"/>
                    <a:pt x="168" y="87"/>
                  </a:cubicBezTo>
                  <a:cubicBezTo>
                    <a:pt x="119" y="0"/>
                    <a:pt x="119" y="0"/>
                    <a:pt x="119" y="0"/>
                  </a:cubicBezTo>
                  <a:cubicBezTo>
                    <a:pt x="119" y="0"/>
                    <a:pt x="38" y="28"/>
                    <a:pt x="19" y="56"/>
                  </a:cubicBezTo>
                  <a:cubicBezTo>
                    <a:pt x="4" y="101"/>
                    <a:pt x="0" y="202"/>
                    <a:pt x="0" y="202"/>
                  </a:cubicBezTo>
                  <a:lnTo>
                    <a:pt x="168" y="202"/>
                  </a:lnTo>
                  <a:close/>
                </a:path>
              </a:pathLst>
            </a:custGeom>
            <a:solidFill>
              <a:srgbClr val="71B6E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9" name="Freeform 173"/>
            <p:cNvSpPr>
              <a:spLocks/>
            </p:cNvSpPr>
            <p:nvPr/>
          </p:nvSpPr>
          <p:spPr bwMode="auto">
            <a:xfrm>
              <a:off x="4124331" y="1863070"/>
              <a:ext cx="342051" cy="411752"/>
            </a:xfrm>
            <a:custGeom>
              <a:avLst/>
              <a:gdLst>
                <a:gd name="T0" fmla="*/ 0 w 168"/>
                <a:gd name="T1" fmla="*/ 202 h 202"/>
                <a:gd name="T2" fmla="*/ 0 w 168"/>
                <a:gd name="T3" fmla="*/ 87 h 202"/>
                <a:gd name="T4" fmla="*/ 49 w 168"/>
                <a:gd name="T5" fmla="*/ 0 h 202"/>
                <a:gd name="T6" fmla="*/ 148 w 168"/>
                <a:gd name="T7" fmla="*/ 56 h 202"/>
                <a:gd name="T8" fmla="*/ 168 w 168"/>
                <a:gd name="T9" fmla="*/ 202 h 202"/>
                <a:gd name="T10" fmla="*/ 0 w 168"/>
                <a:gd name="T11" fmla="*/ 202 h 202"/>
              </a:gdLst>
              <a:ahLst/>
              <a:cxnLst>
                <a:cxn ang="0">
                  <a:pos x="T0" y="T1"/>
                </a:cxn>
                <a:cxn ang="0">
                  <a:pos x="T2" y="T3"/>
                </a:cxn>
                <a:cxn ang="0">
                  <a:pos x="T4" y="T5"/>
                </a:cxn>
                <a:cxn ang="0">
                  <a:pos x="T6" y="T7"/>
                </a:cxn>
                <a:cxn ang="0">
                  <a:pos x="T8" y="T9"/>
                </a:cxn>
                <a:cxn ang="0">
                  <a:pos x="T10" y="T11"/>
                </a:cxn>
              </a:cxnLst>
              <a:rect l="0" t="0" r="r" b="b"/>
              <a:pathLst>
                <a:path w="168" h="202">
                  <a:moveTo>
                    <a:pt x="0" y="202"/>
                  </a:moveTo>
                  <a:cubicBezTo>
                    <a:pt x="0" y="87"/>
                    <a:pt x="0" y="87"/>
                    <a:pt x="0" y="87"/>
                  </a:cubicBezTo>
                  <a:cubicBezTo>
                    <a:pt x="49" y="0"/>
                    <a:pt x="49" y="0"/>
                    <a:pt x="49" y="0"/>
                  </a:cubicBezTo>
                  <a:cubicBezTo>
                    <a:pt x="49" y="0"/>
                    <a:pt x="130" y="28"/>
                    <a:pt x="148" y="56"/>
                  </a:cubicBezTo>
                  <a:cubicBezTo>
                    <a:pt x="164" y="101"/>
                    <a:pt x="168" y="202"/>
                    <a:pt x="168" y="202"/>
                  </a:cubicBezTo>
                  <a:lnTo>
                    <a:pt x="0" y="202"/>
                  </a:lnTo>
                  <a:close/>
                </a:path>
              </a:pathLst>
            </a:custGeom>
            <a:solidFill>
              <a:srgbClr val="5EACD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0" name="Freeform 174"/>
            <p:cNvSpPr>
              <a:spLocks/>
            </p:cNvSpPr>
            <p:nvPr/>
          </p:nvSpPr>
          <p:spPr bwMode="auto">
            <a:xfrm>
              <a:off x="3932008" y="1863070"/>
              <a:ext cx="192323" cy="205231"/>
            </a:xfrm>
            <a:custGeom>
              <a:avLst/>
              <a:gdLst>
                <a:gd name="T0" fmla="*/ 149 w 149"/>
                <a:gd name="T1" fmla="*/ 137 h 159"/>
                <a:gd name="T2" fmla="*/ 71 w 149"/>
                <a:gd name="T3" fmla="*/ 0 h 159"/>
                <a:gd name="T4" fmla="*/ 0 w 149"/>
                <a:gd name="T5" fmla="*/ 23 h 159"/>
                <a:gd name="T6" fmla="*/ 60 w 149"/>
                <a:gd name="T7" fmla="*/ 159 h 159"/>
                <a:gd name="T8" fmla="*/ 149 w 149"/>
                <a:gd name="T9" fmla="*/ 137 h 159"/>
              </a:gdLst>
              <a:ahLst/>
              <a:cxnLst>
                <a:cxn ang="0">
                  <a:pos x="T0" y="T1"/>
                </a:cxn>
                <a:cxn ang="0">
                  <a:pos x="T2" y="T3"/>
                </a:cxn>
                <a:cxn ang="0">
                  <a:pos x="T4" y="T5"/>
                </a:cxn>
                <a:cxn ang="0">
                  <a:pos x="T6" y="T7"/>
                </a:cxn>
                <a:cxn ang="0">
                  <a:pos x="T8" y="T9"/>
                </a:cxn>
              </a:cxnLst>
              <a:rect l="0" t="0" r="r" b="b"/>
              <a:pathLst>
                <a:path w="149" h="159">
                  <a:moveTo>
                    <a:pt x="149" y="137"/>
                  </a:moveTo>
                  <a:lnTo>
                    <a:pt x="71" y="0"/>
                  </a:lnTo>
                  <a:lnTo>
                    <a:pt x="0" y="23"/>
                  </a:lnTo>
                  <a:lnTo>
                    <a:pt x="60" y="159"/>
                  </a:lnTo>
                  <a:lnTo>
                    <a:pt x="149" y="13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1" name="Freeform 175"/>
            <p:cNvSpPr>
              <a:spLocks/>
            </p:cNvSpPr>
            <p:nvPr/>
          </p:nvSpPr>
          <p:spPr bwMode="auto">
            <a:xfrm>
              <a:off x="4124331" y="1863070"/>
              <a:ext cx="191032" cy="205231"/>
            </a:xfrm>
            <a:custGeom>
              <a:avLst/>
              <a:gdLst>
                <a:gd name="T0" fmla="*/ 0 w 148"/>
                <a:gd name="T1" fmla="*/ 137 h 159"/>
                <a:gd name="T2" fmla="*/ 77 w 148"/>
                <a:gd name="T3" fmla="*/ 0 h 159"/>
                <a:gd name="T4" fmla="*/ 148 w 148"/>
                <a:gd name="T5" fmla="*/ 23 h 159"/>
                <a:gd name="T6" fmla="*/ 88 w 148"/>
                <a:gd name="T7" fmla="*/ 159 h 159"/>
                <a:gd name="T8" fmla="*/ 0 w 148"/>
                <a:gd name="T9" fmla="*/ 137 h 159"/>
              </a:gdLst>
              <a:ahLst/>
              <a:cxnLst>
                <a:cxn ang="0">
                  <a:pos x="T0" y="T1"/>
                </a:cxn>
                <a:cxn ang="0">
                  <a:pos x="T2" y="T3"/>
                </a:cxn>
                <a:cxn ang="0">
                  <a:pos x="T4" y="T5"/>
                </a:cxn>
                <a:cxn ang="0">
                  <a:pos x="T6" y="T7"/>
                </a:cxn>
                <a:cxn ang="0">
                  <a:pos x="T8" y="T9"/>
                </a:cxn>
              </a:cxnLst>
              <a:rect l="0" t="0" r="r" b="b"/>
              <a:pathLst>
                <a:path w="148" h="159">
                  <a:moveTo>
                    <a:pt x="0" y="137"/>
                  </a:moveTo>
                  <a:lnTo>
                    <a:pt x="77" y="0"/>
                  </a:lnTo>
                  <a:lnTo>
                    <a:pt x="148" y="23"/>
                  </a:lnTo>
                  <a:lnTo>
                    <a:pt x="88" y="159"/>
                  </a:lnTo>
                  <a:lnTo>
                    <a:pt x="0" y="13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02" name="Group 15"/>
          <p:cNvGrpSpPr/>
          <p:nvPr/>
        </p:nvGrpSpPr>
        <p:grpSpPr>
          <a:xfrm>
            <a:off x="14208798" y="3070231"/>
            <a:ext cx="780374" cy="781099"/>
            <a:chOff x="3429902" y="5068027"/>
            <a:chExt cx="1387567" cy="1388858"/>
          </a:xfrm>
        </p:grpSpPr>
        <p:sp>
          <p:nvSpPr>
            <p:cNvPr id="103" name="Oval 102"/>
            <p:cNvSpPr>
              <a:spLocks noChangeArrowheads="1"/>
            </p:cNvSpPr>
            <p:nvPr/>
          </p:nvSpPr>
          <p:spPr bwMode="auto">
            <a:xfrm>
              <a:off x="3429902" y="5068027"/>
              <a:ext cx="1387567" cy="1387567"/>
            </a:xfrm>
            <a:prstGeom prst="ellipse">
              <a:avLst/>
            </a:prstGeom>
            <a:solidFill>
              <a:srgbClr val="B5332B"/>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4" name="Freeform 17"/>
            <p:cNvSpPr>
              <a:spLocks/>
            </p:cNvSpPr>
            <p:nvPr/>
          </p:nvSpPr>
          <p:spPr bwMode="auto">
            <a:xfrm>
              <a:off x="4124331" y="5068027"/>
              <a:ext cx="693138" cy="1387567"/>
            </a:xfrm>
            <a:custGeom>
              <a:avLst/>
              <a:gdLst>
                <a:gd name="T0" fmla="*/ 340 w 340"/>
                <a:gd name="T1" fmla="*/ 340 h 680"/>
                <a:gd name="T2" fmla="*/ 0 w 340"/>
                <a:gd name="T3" fmla="*/ 0 h 680"/>
                <a:gd name="T4" fmla="*/ 0 w 340"/>
                <a:gd name="T5" fmla="*/ 680 h 680"/>
                <a:gd name="T6" fmla="*/ 340 w 340"/>
                <a:gd name="T7" fmla="*/ 340 h 680"/>
              </a:gdLst>
              <a:ahLst/>
              <a:cxnLst>
                <a:cxn ang="0">
                  <a:pos x="T0" y="T1"/>
                </a:cxn>
                <a:cxn ang="0">
                  <a:pos x="T2" y="T3"/>
                </a:cxn>
                <a:cxn ang="0">
                  <a:pos x="T4" y="T5"/>
                </a:cxn>
                <a:cxn ang="0">
                  <a:pos x="T6" y="T7"/>
                </a:cxn>
              </a:cxnLst>
              <a:rect l="0" t="0" r="r" b="b"/>
              <a:pathLst>
                <a:path w="340" h="680">
                  <a:moveTo>
                    <a:pt x="340" y="340"/>
                  </a:moveTo>
                  <a:cubicBezTo>
                    <a:pt x="340" y="152"/>
                    <a:pt x="188" y="0"/>
                    <a:pt x="0" y="0"/>
                  </a:cubicBezTo>
                  <a:cubicBezTo>
                    <a:pt x="0" y="680"/>
                    <a:pt x="0" y="680"/>
                    <a:pt x="0" y="680"/>
                  </a:cubicBezTo>
                  <a:cubicBezTo>
                    <a:pt x="188" y="680"/>
                    <a:pt x="340" y="528"/>
                    <a:pt x="340" y="340"/>
                  </a:cubicBezTo>
                  <a:close/>
                </a:path>
              </a:pathLst>
            </a:custGeom>
            <a:solidFill>
              <a:srgbClr val="A22D2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5" name="Freeform 18"/>
            <p:cNvSpPr>
              <a:spLocks/>
            </p:cNvSpPr>
            <p:nvPr/>
          </p:nvSpPr>
          <p:spPr bwMode="auto">
            <a:xfrm>
              <a:off x="3762918" y="5592076"/>
              <a:ext cx="362704" cy="680231"/>
            </a:xfrm>
            <a:custGeom>
              <a:avLst/>
              <a:gdLst>
                <a:gd name="T0" fmla="*/ 178 w 178"/>
                <a:gd name="T1" fmla="*/ 333 h 333"/>
                <a:gd name="T2" fmla="*/ 56 w 178"/>
                <a:gd name="T3" fmla="*/ 333 h 333"/>
                <a:gd name="T4" fmla="*/ 28 w 178"/>
                <a:gd name="T5" fmla="*/ 198 h 333"/>
                <a:gd name="T6" fmla="*/ 82 w 178"/>
                <a:gd name="T7" fmla="*/ 0 h 333"/>
                <a:gd name="T8" fmla="*/ 178 w 178"/>
                <a:gd name="T9" fmla="*/ 0 h 333"/>
                <a:gd name="T10" fmla="*/ 178 w 178"/>
                <a:gd name="T11" fmla="*/ 333 h 333"/>
              </a:gdLst>
              <a:ahLst/>
              <a:cxnLst>
                <a:cxn ang="0">
                  <a:pos x="T0" y="T1"/>
                </a:cxn>
                <a:cxn ang="0">
                  <a:pos x="T2" y="T3"/>
                </a:cxn>
                <a:cxn ang="0">
                  <a:pos x="T4" y="T5"/>
                </a:cxn>
                <a:cxn ang="0">
                  <a:pos x="T6" y="T7"/>
                </a:cxn>
                <a:cxn ang="0">
                  <a:pos x="T8" y="T9"/>
                </a:cxn>
                <a:cxn ang="0">
                  <a:pos x="T10" y="T11"/>
                </a:cxn>
              </a:cxnLst>
              <a:rect l="0" t="0" r="r" b="b"/>
              <a:pathLst>
                <a:path w="178" h="333">
                  <a:moveTo>
                    <a:pt x="178" y="333"/>
                  </a:moveTo>
                  <a:cubicBezTo>
                    <a:pt x="56" y="333"/>
                    <a:pt x="56" y="333"/>
                    <a:pt x="56" y="333"/>
                  </a:cubicBezTo>
                  <a:cubicBezTo>
                    <a:pt x="56" y="333"/>
                    <a:pt x="0" y="279"/>
                    <a:pt x="28" y="198"/>
                  </a:cubicBezTo>
                  <a:cubicBezTo>
                    <a:pt x="56" y="118"/>
                    <a:pt x="80" y="86"/>
                    <a:pt x="82" y="0"/>
                  </a:cubicBezTo>
                  <a:cubicBezTo>
                    <a:pt x="166" y="0"/>
                    <a:pt x="178" y="0"/>
                    <a:pt x="178" y="0"/>
                  </a:cubicBezTo>
                  <a:lnTo>
                    <a:pt x="178" y="333"/>
                  </a:lnTo>
                  <a:close/>
                </a:path>
              </a:pathLst>
            </a:custGeom>
            <a:solidFill>
              <a:srgbClr val="870B1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6" name="Freeform 19"/>
            <p:cNvSpPr>
              <a:spLocks/>
            </p:cNvSpPr>
            <p:nvPr/>
          </p:nvSpPr>
          <p:spPr bwMode="auto">
            <a:xfrm>
              <a:off x="4117877" y="5592076"/>
              <a:ext cx="362704" cy="680231"/>
            </a:xfrm>
            <a:custGeom>
              <a:avLst/>
              <a:gdLst>
                <a:gd name="T0" fmla="*/ 0 w 178"/>
                <a:gd name="T1" fmla="*/ 333 h 333"/>
                <a:gd name="T2" fmla="*/ 122 w 178"/>
                <a:gd name="T3" fmla="*/ 333 h 333"/>
                <a:gd name="T4" fmla="*/ 150 w 178"/>
                <a:gd name="T5" fmla="*/ 198 h 333"/>
                <a:gd name="T6" fmla="*/ 96 w 178"/>
                <a:gd name="T7" fmla="*/ 0 h 333"/>
                <a:gd name="T8" fmla="*/ 0 w 178"/>
                <a:gd name="T9" fmla="*/ 0 h 333"/>
                <a:gd name="T10" fmla="*/ 0 w 178"/>
                <a:gd name="T11" fmla="*/ 333 h 333"/>
              </a:gdLst>
              <a:ahLst/>
              <a:cxnLst>
                <a:cxn ang="0">
                  <a:pos x="T0" y="T1"/>
                </a:cxn>
                <a:cxn ang="0">
                  <a:pos x="T2" y="T3"/>
                </a:cxn>
                <a:cxn ang="0">
                  <a:pos x="T4" y="T5"/>
                </a:cxn>
                <a:cxn ang="0">
                  <a:pos x="T6" y="T7"/>
                </a:cxn>
                <a:cxn ang="0">
                  <a:pos x="T8" y="T9"/>
                </a:cxn>
                <a:cxn ang="0">
                  <a:pos x="T10" y="T11"/>
                </a:cxn>
              </a:cxnLst>
              <a:rect l="0" t="0" r="r" b="b"/>
              <a:pathLst>
                <a:path w="178" h="333">
                  <a:moveTo>
                    <a:pt x="0" y="333"/>
                  </a:moveTo>
                  <a:cubicBezTo>
                    <a:pt x="122" y="333"/>
                    <a:pt x="122" y="333"/>
                    <a:pt x="122" y="333"/>
                  </a:cubicBezTo>
                  <a:cubicBezTo>
                    <a:pt x="122" y="333"/>
                    <a:pt x="178" y="279"/>
                    <a:pt x="150" y="198"/>
                  </a:cubicBezTo>
                  <a:cubicBezTo>
                    <a:pt x="122" y="118"/>
                    <a:pt x="98" y="86"/>
                    <a:pt x="96" y="0"/>
                  </a:cubicBezTo>
                  <a:cubicBezTo>
                    <a:pt x="12" y="0"/>
                    <a:pt x="0" y="0"/>
                    <a:pt x="0" y="0"/>
                  </a:cubicBezTo>
                  <a:lnTo>
                    <a:pt x="0" y="333"/>
                  </a:lnTo>
                  <a:close/>
                </a:path>
              </a:pathLst>
            </a:custGeom>
            <a:solidFill>
              <a:srgbClr val="870B1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7" name="Oval 106"/>
            <p:cNvSpPr>
              <a:spLocks noChangeArrowheads="1"/>
            </p:cNvSpPr>
            <p:nvPr/>
          </p:nvSpPr>
          <p:spPr bwMode="auto">
            <a:xfrm>
              <a:off x="3822293" y="5215174"/>
              <a:ext cx="605366" cy="605366"/>
            </a:xfrm>
            <a:prstGeom prst="ellipse">
              <a:avLst/>
            </a:prstGeom>
            <a:solidFill>
              <a:srgbClr val="870B1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8" name="Freeform 21"/>
            <p:cNvSpPr>
              <a:spLocks/>
            </p:cNvSpPr>
            <p:nvPr/>
          </p:nvSpPr>
          <p:spPr bwMode="auto">
            <a:xfrm>
              <a:off x="4023652" y="5945744"/>
              <a:ext cx="202649" cy="511141"/>
            </a:xfrm>
            <a:custGeom>
              <a:avLst/>
              <a:gdLst>
                <a:gd name="T0" fmla="*/ 157 w 157"/>
                <a:gd name="T1" fmla="*/ 172 h 396"/>
                <a:gd name="T2" fmla="*/ 78 w 157"/>
                <a:gd name="T3" fmla="*/ 396 h 396"/>
                <a:gd name="T4" fmla="*/ 0 w 157"/>
                <a:gd name="T5" fmla="*/ 172 h 396"/>
                <a:gd name="T6" fmla="*/ 0 w 157"/>
                <a:gd name="T7" fmla="*/ 0 h 396"/>
                <a:gd name="T8" fmla="*/ 157 w 157"/>
                <a:gd name="T9" fmla="*/ 0 h 396"/>
                <a:gd name="T10" fmla="*/ 157 w 157"/>
                <a:gd name="T11" fmla="*/ 172 h 396"/>
              </a:gdLst>
              <a:ahLst/>
              <a:cxnLst>
                <a:cxn ang="0">
                  <a:pos x="T0" y="T1"/>
                </a:cxn>
                <a:cxn ang="0">
                  <a:pos x="T2" y="T3"/>
                </a:cxn>
                <a:cxn ang="0">
                  <a:pos x="T4" y="T5"/>
                </a:cxn>
                <a:cxn ang="0">
                  <a:pos x="T6" y="T7"/>
                </a:cxn>
                <a:cxn ang="0">
                  <a:pos x="T8" y="T9"/>
                </a:cxn>
                <a:cxn ang="0">
                  <a:pos x="T10" y="T11"/>
                </a:cxn>
              </a:cxnLst>
              <a:rect l="0" t="0" r="r" b="b"/>
              <a:pathLst>
                <a:path w="157" h="396">
                  <a:moveTo>
                    <a:pt x="157" y="172"/>
                  </a:moveTo>
                  <a:lnTo>
                    <a:pt x="78" y="396"/>
                  </a:lnTo>
                  <a:lnTo>
                    <a:pt x="0" y="172"/>
                  </a:lnTo>
                  <a:lnTo>
                    <a:pt x="0" y="0"/>
                  </a:lnTo>
                  <a:lnTo>
                    <a:pt x="157" y="0"/>
                  </a:lnTo>
                  <a:lnTo>
                    <a:pt x="157" y="17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9" name="Freeform 22"/>
            <p:cNvSpPr>
              <a:spLocks/>
            </p:cNvSpPr>
            <p:nvPr/>
          </p:nvSpPr>
          <p:spPr bwMode="auto">
            <a:xfrm>
              <a:off x="3871342" y="5327470"/>
              <a:ext cx="254280" cy="677649"/>
            </a:xfrm>
            <a:custGeom>
              <a:avLst/>
              <a:gdLst>
                <a:gd name="T0" fmla="*/ 125 w 125"/>
                <a:gd name="T1" fmla="*/ 0 h 332"/>
                <a:gd name="T2" fmla="*/ 0 w 125"/>
                <a:gd name="T3" fmla="*/ 157 h 332"/>
                <a:gd name="T4" fmla="*/ 39 w 125"/>
                <a:gd name="T5" fmla="*/ 279 h 332"/>
                <a:gd name="T6" fmla="*/ 125 w 125"/>
                <a:gd name="T7" fmla="*/ 332 h 332"/>
                <a:gd name="T8" fmla="*/ 125 w 125"/>
                <a:gd name="T9" fmla="*/ 0 h 332"/>
              </a:gdLst>
              <a:ahLst/>
              <a:cxnLst>
                <a:cxn ang="0">
                  <a:pos x="T0" y="T1"/>
                </a:cxn>
                <a:cxn ang="0">
                  <a:pos x="T2" y="T3"/>
                </a:cxn>
                <a:cxn ang="0">
                  <a:pos x="T4" y="T5"/>
                </a:cxn>
                <a:cxn ang="0">
                  <a:pos x="T6" y="T7"/>
                </a:cxn>
                <a:cxn ang="0">
                  <a:pos x="T8" y="T9"/>
                </a:cxn>
              </a:cxnLst>
              <a:rect l="0" t="0" r="r" b="b"/>
              <a:pathLst>
                <a:path w="125" h="332">
                  <a:moveTo>
                    <a:pt x="125" y="0"/>
                  </a:moveTo>
                  <a:cubicBezTo>
                    <a:pt x="76" y="0"/>
                    <a:pt x="0" y="28"/>
                    <a:pt x="0" y="157"/>
                  </a:cubicBezTo>
                  <a:cubicBezTo>
                    <a:pt x="0" y="231"/>
                    <a:pt x="29" y="266"/>
                    <a:pt x="39" y="279"/>
                  </a:cubicBezTo>
                  <a:cubicBezTo>
                    <a:pt x="49" y="292"/>
                    <a:pt x="99" y="332"/>
                    <a:pt x="125" y="332"/>
                  </a:cubicBezTo>
                  <a:cubicBezTo>
                    <a:pt x="125" y="202"/>
                    <a:pt x="125" y="0"/>
                    <a:pt x="125" y="0"/>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0" name="Freeform 23"/>
            <p:cNvSpPr>
              <a:spLocks/>
            </p:cNvSpPr>
            <p:nvPr/>
          </p:nvSpPr>
          <p:spPr bwMode="auto">
            <a:xfrm>
              <a:off x="3818421" y="5623054"/>
              <a:ext cx="111005" cy="158763"/>
            </a:xfrm>
            <a:custGeom>
              <a:avLst/>
              <a:gdLst>
                <a:gd name="T0" fmla="*/ 2 w 55"/>
                <a:gd name="T1" fmla="*/ 42 h 78"/>
                <a:gd name="T2" fmla="*/ 24 w 55"/>
                <a:gd name="T3" fmla="*/ 2 h 78"/>
                <a:gd name="T4" fmla="*/ 53 w 55"/>
                <a:gd name="T5" fmla="*/ 35 h 78"/>
                <a:gd name="T6" fmla="*/ 31 w 55"/>
                <a:gd name="T7" fmla="*/ 76 h 78"/>
                <a:gd name="T8" fmla="*/ 2 w 55"/>
                <a:gd name="T9" fmla="*/ 42 h 78"/>
              </a:gdLst>
              <a:ahLst/>
              <a:cxnLst>
                <a:cxn ang="0">
                  <a:pos x="T0" y="T1"/>
                </a:cxn>
                <a:cxn ang="0">
                  <a:pos x="T2" y="T3"/>
                </a:cxn>
                <a:cxn ang="0">
                  <a:pos x="T4" y="T5"/>
                </a:cxn>
                <a:cxn ang="0">
                  <a:pos x="T6" y="T7"/>
                </a:cxn>
                <a:cxn ang="0">
                  <a:pos x="T8" y="T9"/>
                </a:cxn>
              </a:cxnLst>
              <a:rect l="0" t="0" r="r" b="b"/>
              <a:pathLst>
                <a:path w="55" h="78">
                  <a:moveTo>
                    <a:pt x="2" y="42"/>
                  </a:moveTo>
                  <a:cubicBezTo>
                    <a:pt x="0" y="22"/>
                    <a:pt x="9" y="3"/>
                    <a:pt x="24" y="2"/>
                  </a:cubicBezTo>
                  <a:cubicBezTo>
                    <a:pt x="38" y="0"/>
                    <a:pt x="51" y="15"/>
                    <a:pt x="53" y="35"/>
                  </a:cubicBezTo>
                  <a:cubicBezTo>
                    <a:pt x="55" y="56"/>
                    <a:pt x="46" y="74"/>
                    <a:pt x="31" y="76"/>
                  </a:cubicBezTo>
                  <a:cubicBezTo>
                    <a:pt x="17" y="78"/>
                    <a:pt x="4" y="63"/>
                    <a:pt x="2" y="42"/>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1" name="Freeform 24"/>
            <p:cNvSpPr>
              <a:spLocks/>
            </p:cNvSpPr>
            <p:nvPr/>
          </p:nvSpPr>
          <p:spPr bwMode="auto">
            <a:xfrm>
              <a:off x="4124331" y="5327470"/>
              <a:ext cx="254280" cy="677649"/>
            </a:xfrm>
            <a:custGeom>
              <a:avLst/>
              <a:gdLst>
                <a:gd name="T0" fmla="*/ 0 w 125"/>
                <a:gd name="T1" fmla="*/ 0 h 332"/>
                <a:gd name="T2" fmla="*/ 125 w 125"/>
                <a:gd name="T3" fmla="*/ 157 h 332"/>
                <a:gd name="T4" fmla="*/ 85 w 125"/>
                <a:gd name="T5" fmla="*/ 279 h 332"/>
                <a:gd name="T6" fmla="*/ 0 w 125"/>
                <a:gd name="T7" fmla="*/ 332 h 332"/>
                <a:gd name="T8" fmla="*/ 0 w 125"/>
                <a:gd name="T9" fmla="*/ 0 h 332"/>
              </a:gdLst>
              <a:ahLst/>
              <a:cxnLst>
                <a:cxn ang="0">
                  <a:pos x="T0" y="T1"/>
                </a:cxn>
                <a:cxn ang="0">
                  <a:pos x="T2" y="T3"/>
                </a:cxn>
                <a:cxn ang="0">
                  <a:pos x="T4" y="T5"/>
                </a:cxn>
                <a:cxn ang="0">
                  <a:pos x="T6" y="T7"/>
                </a:cxn>
                <a:cxn ang="0">
                  <a:pos x="T8" y="T9"/>
                </a:cxn>
              </a:cxnLst>
              <a:rect l="0" t="0" r="r" b="b"/>
              <a:pathLst>
                <a:path w="125" h="332">
                  <a:moveTo>
                    <a:pt x="0" y="0"/>
                  </a:moveTo>
                  <a:cubicBezTo>
                    <a:pt x="49" y="0"/>
                    <a:pt x="125" y="28"/>
                    <a:pt x="125" y="157"/>
                  </a:cubicBezTo>
                  <a:cubicBezTo>
                    <a:pt x="125" y="231"/>
                    <a:pt x="96" y="266"/>
                    <a:pt x="85" y="279"/>
                  </a:cubicBezTo>
                  <a:cubicBezTo>
                    <a:pt x="76" y="292"/>
                    <a:pt x="26" y="332"/>
                    <a:pt x="0" y="332"/>
                  </a:cubicBezTo>
                  <a:cubicBezTo>
                    <a:pt x="0" y="202"/>
                    <a:pt x="0" y="0"/>
                    <a:pt x="0" y="0"/>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2" name="Freeform 25"/>
            <p:cNvSpPr>
              <a:spLocks/>
            </p:cNvSpPr>
            <p:nvPr/>
          </p:nvSpPr>
          <p:spPr bwMode="auto">
            <a:xfrm>
              <a:off x="4319236" y="5623054"/>
              <a:ext cx="114878" cy="158763"/>
            </a:xfrm>
            <a:custGeom>
              <a:avLst/>
              <a:gdLst>
                <a:gd name="T0" fmla="*/ 53 w 56"/>
                <a:gd name="T1" fmla="*/ 42 h 78"/>
                <a:gd name="T2" fmla="*/ 32 w 56"/>
                <a:gd name="T3" fmla="*/ 2 h 78"/>
                <a:gd name="T4" fmla="*/ 2 w 56"/>
                <a:gd name="T5" fmla="*/ 35 h 78"/>
                <a:gd name="T6" fmla="*/ 24 w 56"/>
                <a:gd name="T7" fmla="*/ 76 h 78"/>
                <a:gd name="T8" fmla="*/ 53 w 56"/>
                <a:gd name="T9" fmla="*/ 42 h 78"/>
              </a:gdLst>
              <a:ahLst/>
              <a:cxnLst>
                <a:cxn ang="0">
                  <a:pos x="T0" y="T1"/>
                </a:cxn>
                <a:cxn ang="0">
                  <a:pos x="T2" y="T3"/>
                </a:cxn>
                <a:cxn ang="0">
                  <a:pos x="T4" y="T5"/>
                </a:cxn>
                <a:cxn ang="0">
                  <a:pos x="T6" y="T7"/>
                </a:cxn>
                <a:cxn ang="0">
                  <a:pos x="T8" y="T9"/>
                </a:cxn>
              </a:cxnLst>
              <a:rect l="0" t="0" r="r" b="b"/>
              <a:pathLst>
                <a:path w="56" h="78">
                  <a:moveTo>
                    <a:pt x="53" y="42"/>
                  </a:moveTo>
                  <a:cubicBezTo>
                    <a:pt x="56" y="22"/>
                    <a:pt x="46" y="3"/>
                    <a:pt x="32" y="2"/>
                  </a:cubicBezTo>
                  <a:cubicBezTo>
                    <a:pt x="17" y="0"/>
                    <a:pt x="4" y="15"/>
                    <a:pt x="2" y="35"/>
                  </a:cubicBezTo>
                  <a:cubicBezTo>
                    <a:pt x="0" y="56"/>
                    <a:pt x="10" y="74"/>
                    <a:pt x="24" y="76"/>
                  </a:cubicBezTo>
                  <a:cubicBezTo>
                    <a:pt x="38" y="78"/>
                    <a:pt x="51" y="63"/>
                    <a:pt x="53" y="42"/>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3" name="Freeform 26"/>
            <p:cNvSpPr>
              <a:spLocks/>
            </p:cNvSpPr>
            <p:nvPr/>
          </p:nvSpPr>
          <p:spPr bwMode="auto">
            <a:xfrm>
              <a:off x="3830038" y="5264223"/>
              <a:ext cx="362704" cy="383356"/>
            </a:xfrm>
            <a:custGeom>
              <a:avLst/>
              <a:gdLst>
                <a:gd name="T0" fmla="*/ 143 w 178"/>
                <a:gd name="T1" fmla="*/ 0 h 188"/>
                <a:gd name="T2" fmla="*/ 136 w 178"/>
                <a:gd name="T3" fmla="*/ 0 h 188"/>
                <a:gd name="T4" fmla="*/ 31 w 178"/>
                <a:gd name="T5" fmla="*/ 112 h 188"/>
                <a:gd name="T6" fmla="*/ 27 w 178"/>
                <a:gd name="T7" fmla="*/ 188 h 188"/>
                <a:gd name="T8" fmla="*/ 60 w 178"/>
                <a:gd name="T9" fmla="*/ 128 h 188"/>
                <a:gd name="T10" fmla="*/ 147 w 178"/>
                <a:gd name="T11" fmla="*/ 96 h 188"/>
                <a:gd name="T12" fmla="*/ 173 w 178"/>
                <a:gd name="T13" fmla="*/ 24 h 188"/>
                <a:gd name="T14" fmla="*/ 143 w 178"/>
                <a:gd name="T15" fmla="*/ 0 h 1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8" h="188">
                  <a:moveTo>
                    <a:pt x="143" y="0"/>
                  </a:moveTo>
                  <a:cubicBezTo>
                    <a:pt x="141" y="0"/>
                    <a:pt x="138" y="0"/>
                    <a:pt x="136" y="0"/>
                  </a:cubicBezTo>
                  <a:cubicBezTo>
                    <a:pt x="136" y="0"/>
                    <a:pt x="54" y="6"/>
                    <a:pt x="31" y="112"/>
                  </a:cubicBezTo>
                  <a:cubicBezTo>
                    <a:pt x="20" y="120"/>
                    <a:pt x="0" y="152"/>
                    <a:pt x="27" y="188"/>
                  </a:cubicBezTo>
                  <a:cubicBezTo>
                    <a:pt x="30" y="158"/>
                    <a:pt x="41" y="136"/>
                    <a:pt x="60" y="128"/>
                  </a:cubicBezTo>
                  <a:cubicBezTo>
                    <a:pt x="94" y="113"/>
                    <a:pt x="108" y="126"/>
                    <a:pt x="147" y="96"/>
                  </a:cubicBezTo>
                  <a:cubicBezTo>
                    <a:pt x="170" y="79"/>
                    <a:pt x="178" y="44"/>
                    <a:pt x="173" y="24"/>
                  </a:cubicBezTo>
                  <a:cubicBezTo>
                    <a:pt x="164" y="0"/>
                    <a:pt x="141" y="1"/>
                    <a:pt x="143" y="0"/>
                  </a:cubicBezTo>
                  <a:close/>
                </a:path>
              </a:pathLst>
            </a:custGeom>
            <a:solidFill>
              <a:srgbClr val="870B1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4" name="Freeform 27"/>
            <p:cNvSpPr>
              <a:spLocks/>
            </p:cNvSpPr>
            <p:nvPr/>
          </p:nvSpPr>
          <p:spPr bwMode="auto">
            <a:xfrm>
              <a:off x="4111423" y="5302946"/>
              <a:ext cx="326562" cy="338179"/>
            </a:xfrm>
            <a:custGeom>
              <a:avLst/>
              <a:gdLst>
                <a:gd name="T0" fmla="*/ 30 w 160"/>
                <a:gd name="T1" fmla="*/ 11 h 166"/>
                <a:gd name="T2" fmla="*/ 129 w 160"/>
                <a:gd name="T3" fmla="*/ 166 h 166"/>
                <a:gd name="T4" fmla="*/ 30 w 160"/>
                <a:gd name="T5" fmla="*/ 11 h 166"/>
              </a:gdLst>
              <a:ahLst/>
              <a:cxnLst>
                <a:cxn ang="0">
                  <a:pos x="T0" y="T1"/>
                </a:cxn>
                <a:cxn ang="0">
                  <a:pos x="T2" y="T3"/>
                </a:cxn>
                <a:cxn ang="0">
                  <a:pos x="T4" y="T5"/>
                </a:cxn>
              </a:cxnLst>
              <a:rect l="0" t="0" r="r" b="b"/>
              <a:pathLst>
                <a:path w="160" h="166">
                  <a:moveTo>
                    <a:pt x="30" y="11"/>
                  </a:moveTo>
                  <a:cubicBezTo>
                    <a:pt x="30" y="11"/>
                    <a:pt x="0" y="120"/>
                    <a:pt x="129" y="166"/>
                  </a:cubicBezTo>
                  <a:cubicBezTo>
                    <a:pt x="160" y="66"/>
                    <a:pt x="103" y="0"/>
                    <a:pt x="30" y="11"/>
                  </a:cubicBezTo>
                  <a:close/>
                </a:path>
              </a:pathLst>
            </a:custGeom>
            <a:solidFill>
              <a:srgbClr val="870B1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5" name="Freeform 28"/>
            <p:cNvSpPr>
              <a:spLocks/>
            </p:cNvSpPr>
            <p:nvPr/>
          </p:nvSpPr>
          <p:spPr bwMode="auto">
            <a:xfrm>
              <a:off x="3857144" y="5753421"/>
              <a:ext cx="33560" cy="32269"/>
            </a:xfrm>
            <a:custGeom>
              <a:avLst/>
              <a:gdLst>
                <a:gd name="T0" fmla="*/ 12 w 26"/>
                <a:gd name="T1" fmla="*/ 0 h 25"/>
                <a:gd name="T2" fmla="*/ 0 w 26"/>
                <a:gd name="T3" fmla="*/ 13 h 25"/>
                <a:gd name="T4" fmla="*/ 12 w 26"/>
                <a:gd name="T5" fmla="*/ 25 h 25"/>
                <a:gd name="T6" fmla="*/ 26 w 26"/>
                <a:gd name="T7" fmla="*/ 13 h 25"/>
                <a:gd name="T8" fmla="*/ 12 w 26"/>
                <a:gd name="T9" fmla="*/ 0 h 25"/>
              </a:gdLst>
              <a:ahLst/>
              <a:cxnLst>
                <a:cxn ang="0">
                  <a:pos x="T0" y="T1"/>
                </a:cxn>
                <a:cxn ang="0">
                  <a:pos x="T2" y="T3"/>
                </a:cxn>
                <a:cxn ang="0">
                  <a:pos x="T4" y="T5"/>
                </a:cxn>
                <a:cxn ang="0">
                  <a:pos x="T6" y="T7"/>
                </a:cxn>
                <a:cxn ang="0">
                  <a:pos x="T8" y="T9"/>
                </a:cxn>
              </a:cxnLst>
              <a:rect l="0" t="0" r="r" b="b"/>
              <a:pathLst>
                <a:path w="26" h="25">
                  <a:moveTo>
                    <a:pt x="12" y="0"/>
                  </a:moveTo>
                  <a:lnTo>
                    <a:pt x="0" y="13"/>
                  </a:lnTo>
                  <a:lnTo>
                    <a:pt x="12" y="25"/>
                  </a:lnTo>
                  <a:lnTo>
                    <a:pt x="26" y="13"/>
                  </a:lnTo>
                  <a:lnTo>
                    <a:pt x="12" y="0"/>
                  </a:lnTo>
                  <a:close/>
                </a:path>
              </a:pathLst>
            </a:custGeom>
            <a:solidFill>
              <a:srgbClr val="FFF2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6" name="Freeform 29"/>
            <p:cNvSpPr>
              <a:spLocks/>
            </p:cNvSpPr>
            <p:nvPr/>
          </p:nvSpPr>
          <p:spPr bwMode="auto">
            <a:xfrm>
              <a:off x="4361831" y="5753421"/>
              <a:ext cx="33560" cy="32269"/>
            </a:xfrm>
            <a:custGeom>
              <a:avLst/>
              <a:gdLst>
                <a:gd name="T0" fmla="*/ 13 w 26"/>
                <a:gd name="T1" fmla="*/ 0 h 25"/>
                <a:gd name="T2" fmla="*/ 0 w 26"/>
                <a:gd name="T3" fmla="*/ 13 h 25"/>
                <a:gd name="T4" fmla="*/ 13 w 26"/>
                <a:gd name="T5" fmla="*/ 25 h 25"/>
                <a:gd name="T6" fmla="*/ 26 w 26"/>
                <a:gd name="T7" fmla="*/ 13 h 25"/>
                <a:gd name="T8" fmla="*/ 13 w 26"/>
                <a:gd name="T9" fmla="*/ 0 h 25"/>
              </a:gdLst>
              <a:ahLst/>
              <a:cxnLst>
                <a:cxn ang="0">
                  <a:pos x="T0" y="T1"/>
                </a:cxn>
                <a:cxn ang="0">
                  <a:pos x="T2" y="T3"/>
                </a:cxn>
                <a:cxn ang="0">
                  <a:pos x="T4" y="T5"/>
                </a:cxn>
                <a:cxn ang="0">
                  <a:pos x="T6" y="T7"/>
                </a:cxn>
                <a:cxn ang="0">
                  <a:pos x="T8" y="T9"/>
                </a:cxn>
              </a:cxnLst>
              <a:rect l="0" t="0" r="r" b="b"/>
              <a:pathLst>
                <a:path w="26" h="25">
                  <a:moveTo>
                    <a:pt x="13" y="0"/>
                  </a:moveTo>
                  <a:lnTo>
                    <a:pt x="0" y="13"/>
                  </a:lnTo>
                  <a:lnTo>
                    <a:pt x="13" y="25"/>
                  </a:lnTo>
                  <a:lnTo>
                    <a:pt x="26" y="13"/>
                  </a:lnTo>
                  <a:lnTo>
                    <a:pt x="13" y="0"/>
                  </a:lnTo>
                  <a:close/>
                </a:path>
              </a:pathLst>
            </a:custGeom>
            <a:solidFill>
              <a:srgbClr val="FFF2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7" name="Freeform 30"/>
            <p:cNvSpPr>
              <a:spLocks/>
            </p:cNvSpPr>
            <p:nvPr/>
          </p:nvSpPr>
          <p:spPr bwMode="auto">
            <a:xfrm>
              <a:off x="3780989" y="6045133"/>
              <a:ext cx="343342" cy="411752"/>
            </a:xfrm>
            <a:custGeom>
              <a:avLst/>
              <a:gdLst>
                <a:gd name="T0" fmla="*/ 168 w 168"/>
                <a:gd name="T1" fmla="*/ 202 h 202"/>
                <a:gd name="T2" fmla="*/ 168 w 168"/>
                <a:gd name="T3" fmla="*/ 66 h 202"/>
                <a:gd name="T4" fmla="*/ 123 w 168"/>
                <a:gd name="T5" fmla="*/ 26 h 202"/>
                <a:gd name="T6" fmla="*/ 119 w 168"/>
                <a:gd name="T7" fmla="*/ 0 h 202"/>
                <a:gd name="T8" fmla="*/ 19 w 168"/>
                <a:gd name="T9" fmla="*/ 56 h 202"/>
                <a:gd name="T10" fmla="*/ 0 w 168"/>
                <a:gd name="T11" fmla="*/ 202 h 202"/>
                <a:gd name="T12" fmla="*/ 168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168" y="202"/>
                  </a:moveTo>
                  <a:cubicBezTo>
                    <a:pt x="168" y="66"/>
                    <a:pt x="168" y="66"/>
                    <a:pt x="168" y="66"/>
                  </a:cubicBezTo>
                  <a:cubicBezTo>
                    <a:pt x="168" y="66"/>
                    <a:pt x="131" y="56"/>
                    <a:pt x="123" y="26"/>
                  </a:cubicBezTo>
                  <a:cubicBezTo>
                    <a:pt x="119" y="12"/>
                    <a:pt x="119" y="0"/>
                    <a:pt x="119" y="0"/>
                  </a:cubicBezTo>
                  <a:cubicBezTo>
                    <a:pt x="119" y="0"/>
                    <a:pt x="38" y="28"/>
                    <a:pt x="19" y="56"/>
                  </a:cubicBezTo>
                  <a:cubicBezTo>
                    <a:pt x="4" y="101"/>
                    <a:pt x="0" y="202"/>
                    <a:pt x="0" y="202"/>
                  </a:cubicBezTo>
                  <a:lnTo>
                    <a:pt x="168" y="202"/>
                  </a:lnTo>
                  <a:close/>
                </a:path>
              </a:pathLst>
            </a:custGeom>
            <a:solidFill>
              <a:srgbClr val="F8A41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8" name="Freeform 31"/>
            <p:cNvSpPr>
              <a:spLocks/>
            </p:cNvSpPr>
            <p:nvPr/>
          </p:nvSpPr>
          <p:spPr bwMode="auto">
            <a:xfrm>
              <a:off x="4124331" y="6045133"/>
              <a:ext cx="342051" cy="411752"/>
            </a:xfrm>
            <a:custGeom>
              <a:avLst/>
              <a:gdLst>
                <a:gd name="T0" fmla="*/ 0 w 168"/>
                <a:gd name="T1" fmla="*/ 202 h 202"/>
                <a:gd name="T2" fmla="*/ 0 w 168"/>
                <a:gd name="T3" fmla="*/ 66 h 202"/>
                <a:gd name="T4" fmla="*/ 45 w 168"/>
                <a:gd name="T5" fmla="*/ 26 h 202"/>
                <a:gd name="T6" fmla="*/ 49 w 168"/>
                <a:gd name="T7" fmla="*/ 0 h 202"/>
                <a:gd name="T8" fmla="*/ 148 w 168"/>
                <a:gd name="T9" fmla="*/ 56 h 202"/>
                <a:gd name="T10" fmla="*/ 168 w 168"/>
                <a:gd name="T11" fmla="*/ 202 h 202"/>
                <a:gd name="T12" fmla="*/ 0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0" y="202"/>
                  </a:moveTo>
                  <a:cubicBezTo>
                    <a:pt x="0" y="66"/>
                    <a:pt x="0" y="66"/>
                    <a:pt x="0" y="66"/>
                  </a:cubicBezTo>
                  <a:cubicBezTo>
                    <a:pt x="0" y="66"/>
                    <a:pt x="37" y="56"/>
                    <a:pt x="45" y="26"/>
                  </a:cubicBezTo>
                  <a:cubicBezTo>
                    <a:pt x="49" y="12"/>
                    <a:pt x="49" y="0"/>
                    <a:pt x="49" y="0"/>
                  </a:cubicBezTo>
                  <a:cubicBezTo>
                    <a:pt x="49" y="0"/>
                    <a:pt x="130" y="28"/>
                    <a:pt x="148" y="56"/>
                  </a:cubicBezTo>
                  <a:cubicBezTo>
                    <a:pt x="164" y="101"/>
                    <a:pt x="168" y="202"/>
                    <a:pt x="168" y="202"/>
                  </a:cubicBezTo>
                  <a:lnTo>
                    <a:pt x="0" y="202"/>
                  </a:lnTo>
                  <a:close/>
                </a:path>
              </a:pathLst>
            </a:custGeom>
            <a:solidFill>
              <a:srgbClr val="F98E1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9" name="Freeform 32"/>
            <p:cNvSpPr>
              <a:spLocks/>
            </p:cNvSpPr>
            <p:nvPr/>
          </p:nvSpPr>
          <p:spPr bwMode="auto">
            <a:xfrm>
              <a:off x="4054630" y="5859263"/>
              <a:ext cx="140693" cy="52921"/>
            </a:xfrm>
            <a:custGeom>
              <a:avLst/>
              <a:gdLst>
                <a:gd name="T0" fmla="*/ 35 w 69"/>
                <a:gd name="T1" fmla="*/ 26 h 26"/>
                <a:gd name="T2" fmla="*/ 69 w 69"/>
                <a:gd name="T3" fmla="*/ 0 h 26"/>
                <a:gd name="T4" fmla="*/ 0 w 69"/>
                <a:gd name="T5" fmla="*/ 0 h 26"/>
                <a:gd name="T6" fmla="*/ 35 w 69"/>
                <a:gd name="T7" fmla="*/ 26 h 26"/>
              </a:gdLst>
              <a:ahLst/>
              <a:cxnLst>
                <a:cxn ang="0">
                  <a:pos x="T0" y="T1"/>
                </a:cxn>
                <a:cxn ang="0">
                  <a:pos x="T2" y="T3"/>
                </a:cxn>
                <a:cxn ang="0">
                  <a:pos x="T4" y="T5"/>
                </a:cxn>
                <a:cxn ang="0">
                  <a:pos x="T6" y="T7"/>
                </a:cxn>
              </a:cxnLst>
              <a:rect l="0" t="0" r="r" b="b"/>
              <a:pathLst>
                <a:path w="69" h="26">
                  <a:moveTo>
                    <a:pt x="35" y="26"/>
                  </a:moveTo>
                  <a:cubicBezTo>
                    <a:pt x="53" y="26"/>
                    <a:pt x="69" y="14"/>
                    <a:pt x="69" y="0"/>
                  </a:cubicBezTo>
                  <a:cubicBezTo>
                    <a:pt x="0" y="0"/>
                    <a:pt x="0" y="0"/>
                    <a:pt x="0" y="0"/>
                  </a:cubicBezTo>
                  <a:cubicBezTo>
                    <a:pt x="0" y="14"/>
                    <a:pt x="16" y="26"/>
                    <a:pt x="35" y="26"/>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grpSp>
    </p:spTree>
    <p:extLst>
      <p:ext uri="{BB962C8B-B14F-4D97-AF65-F5344CB8AC3E}">
        <p14:creationId xmlns:p14="http://schemas.microsoft.com/office/powerpoint/2010/main" xmlns="" val="2806787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Rectangle 119"/>
          <p:cNvSpPr/>
          <p:nvPr/>
        </p:nvSpPr>
        <p:spPr>
          <a:xfrm>
            <a:off x="12824986" y="2278380"/>
            <a:ext cx="3548348" cy="3367536"/>
          </a:xfrm>
          <a:prstGeom prst="rect">
            <a:avLst/>
          </a:prstGeom>
          <a:solidFill>
            <a:schemeClr val="bg1"/>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ca-ES" sz="2800" dirty="0">
              <a:solidFill>
                <a:schemeClr val="tx1"/>
              </a:solidFill>
            </a:endParaRPr>
          </a:p>
        </p:txBody>
      </p:sp>
      <p:sp>
        <p:nvSpPr>
          <p:cNvPr id="4" name="Rectangle 3"/>
          <p:cNvSpPr/>
          <p:nvPr/>
        </p:nvSpPr>
        <p:spPr>
          <a:xfrm>
            <a:off x="266219" y="1676399"/>
            <a:ext cx="16459200" cy="7039337"/>
          </a:xfrm>
          <a:prstGeom prst="rect">
            <a:avLst/>
          </a:prstGeom>
          <a:solidFill>
            <a:schemeClr val="bg1"/>
          </a:solidFill>
          <a:ln>
            <a:solidFill>
              <a:schemeClr val="bg1">
                <a:lumMod val="8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lstStyle/>
          <a:p>
            <a:pPr algn="ctr"/>
            <a:endParaRPr lang="ca-ES" sz="2400" b="1" dirty="0">
              <a:solidFill>
                <a:schemeClr val="bg1">
                  <a:lumMod val="50000"/>
                </a:schemeClr>
              </a:solidFill>
            </a:endParaRPr>
          </a:p>
        </p:txBody>
      </p:sp>
      <p:sp>
        <p:nvSpPr>
          <p:cNvPr id="7" name="Rectangle 6"/>
          <p:cNvSpPr/>
          <p:nvPr/>
        </p:nvSpPr>
        <p:spPr>
          <a:xfrm>
            <a:off x="470306" y="3254871"/>
            <a:ext cx="3701900" cy="3588700"/>
          </a:xfrm>
          <a:prstGeom prst="rect">
            <a:avLst/>
          </a:prstGeom>
          <a:solidFill>
            <a:schemeClr val="bg1"/>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ca-ES" sz="2800" dirty="0">
              <a:solidFill>
                <a:schemeClr val="tx1"/>
              </a:solidFill>
            </a:endParaRPr>
          </a:p>
        </p:txBody>
      </p:sp>
      <p:sp>
        <p:nvSpPr>
          <p:cNvPr id="10" name="Rectangle 9"/>
          <p:cNvSpPr/>
          <p:nvPr/>
        </p:nvSpPr>
        <p:spPr>
          <a:xfrm>
            <a:off x="470306" y="7280341"/>
            <a:ext cx="11889934" cy="1246896"/>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ca-ES" sz="2800" dirty="0">
              <a:solidFill>
                <a:schemeClr val="tx1"/>
              </a:solidFill>
            </a:endParaRPr>
          </a:p>
        </p:txBody>
      </p:sp>
      <p:sp>
        <p:nvSpPr>
          <p:cNvPr id="11" name="Rectangle 10"/>
          <p:cNvSpPr/>
          <p:nvPr/>
        </p:nvSpPr>
        <p:spPr>
          <a:xfrm>
            <a:off x="12765141" y="7280341"/>
            <a:ext cx="3667684" cy="12468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ca-ES" sz="1100" dirty="0">
                <a:solidFill>
                  <a:schemeClr val="tx1"/>
                </a:solidFill>
              </a:rPr>
              <a:t>El pressupost total a </a:t>
            </a:r>
            <a:r>
              <a:rPr lang="ca-ES" sz="1100" dirty="0" smtClean="0">
                <a:solidFill>
                  <a:schemeClr val="tx1"/>
                </a:solidFill>
              </a:rPr>
              <a:t>l’atorgament dels ajuts econòmics per aquesta línia és de </a:t>
            </a:r>
            <a:r>
              <a:rPr lang="ca-ES" sz="1600" b="1" dirty="0" smtClean="0">
                <a:solidFill>
                  <a:schemeClr val="tx1"/>
                </a:solidFill>
              </a:rPr>
              <a:t>2.400.000 d’euros</a:t>
            </a:r>
            <a:r>
              <a:rPr lang="es-ES" sz="1100" b="1" dirty="0">
                <a:solidFill>
                  <a:schemeClr val="tx1"/>
                </a:solidFill>
              </a:rPr>
              <a:t>; </a:t>
            </a:r>
            <a:r>
              <a:rPr lang="ca-ES" sz="1100" dirty="0" smtClean="0">
                <a:solidFill>
                  <a:schemeClr val="tx1"/>
                </a:solidFill>
              </a:rPr>
              <a:t>es preveu assolir un impacte </a:t>
            </a:r>
            <a:r>
              <a:rPr lang="ca-ES" sz="1600" b="1" dirty="0" smtClean="0">
                <a:solidFill>
                  <a:schemeClr val="tx1"/>
                </a:solidFill>
              </a:rPr>
              <a:t>d’entre</a:t>
            </a:r>
            <a:r>
              <a:rPr lang="ca-ES" sz="1100" dirty="0" smtClean="0">
                <a:solidFill>
                  <a:schemeClr val="tx1"/>
                </a:solidFill>
              </a:rPr>
              <a:t> </a:t>
            </a:r>
            <a:r>
              <a:rPr lang="ca-ES" sz="1600" b="1" dirty="0" smtClean="0">
                <a:solidFill>
                  <a:schemeClr val="tx1"/>
                </a:solidFill>
              </a:rPr>
              <a:t>6.000 i 8.000 persones treballadores </a:t>
            </a:r>
            <a:r>
              <a:rPr lang="ca-ES" sz="1100" dirty="0" smtClean="0">
                <a:solidFill>
                  <a:schemeClr val="tx1"/>
                </a:solidFill>
              </a:rPr>
              <a:t>en funció de la durada de la formació </a:t>
            </a:r>
            <a:endParaRPr lang="ca-ES" sz="1100" dirty="0">
              <a:solidFill>
                <a:schemeClr val="tx1"/>
              </a:solidFill>
            </a:endParaRPr>
          </a:p>
        </p:txBody>
      </p:sp>
      <p:sp>
        <p:nvSpPr>
          <p:cNvPr id="12" name="Rectangle 11"/>
          <p:cNvSpPr/>
          <p:nvPr/>
        </p:nvSpPr>
        <p:spPr>
          <a:xfrm>
            <a:off x="662479" y="4767830"/>
            <a:ext cx="3317555" cy="19454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ca-ES" sz="1200" dirty="0">
                <a:solidFill>
                  <a:schemeClr val="tx1"/>
                </a:solidFill>
              </a:rPr>
              <a:t>Impulsar </a:t>
            </a:r>
            <a:r>
              <a:rPr lang="ca-ES" sz="1200" b="1" dirty="0">
                <a:solidFill>
                  <a:schemeClr val="accent1"/>
                </a:solidFill>
              </a:rPr>
              <a:t>projectes de transformació digital i de nous models de negoci i la seva formació associada</a:t>
            </a:r>
            <a:r>
              <a:rPr lang="ca-ES" sz="1200" dirty="0">
                <a:solidFill>
                  <a:schemeClr val="tx1"/>
                </a:solidFill>
              </a:rPr>
              <a:t>, amb l’objectiu de mantenir l’ocupació i millorar l’ocupabilitat de les persones treballadores en </a:t>
            </a:r>
            <a:r>
              <a:rPr lang="ca-ES" sz="1200" b="1" dirty="0">
                <a:solidFill>
                  <a:schemeClr val="accent1"/>
                </a:solidFill>
              </a:rPr>
              <a:t>microempreses i per part de persones treballadores autònomes</a:t>
            </a:r>
            <a:r>
              <a:rPr lang="ca-ES" sz="1200" dirty="0">
                <a:solidFill>
                  <a:schemeClr val="tx1"/>
                </a:solidFill>
              </a:rPr>
              <a:t> que ocupin fins a 10 persones treballadores,  i que s’han vist agreujades pels efectes de la crisi sanitària</a:t>
            </a:r>
          </a:p>
        </p:txBody>
      </p:sp>
      <p:sp>
        <p:nvSpPr>
          <p:cNvPr id="15" name="Rectangle 14"/>
          <p:cNvSpPr/>
          <p:nvPr/>
        </p:nvSpPr>
        <p:spPr>
          <a:xfrm>
            <a:off x="558800" y="7416745"/>
            <a:ext cx="11761758" cy="10617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spcBef>
                <a:spcPts val="300"/>
              </a:spcBef>
              <a:buFont typeface="Arial" panose="020B0604020202020204" pitchFamily="34" charset="0"/>
              <a:buChar char="•"/>
            </a:pPr>
            <a:r>
              <a:rPr lang="ca-ES" sz="1100" b="1" dirty="0">
                <a:solidFill>
                  <a:schemeClr val="tx1"/>
                </a:solidFill>
              </a:rPr>
              <a:t>Són prioritaris els projectes que</a:t>
            </a:r>
            <a:r>
              <a:rPr lang="ca-ES" sz="1100" dirty="0">
                <a:solidFill>
                  <a:schemeClr val="tx1"/>
                </a:solidFill>
              </a:rPr>
              <a:t>: plantegin pràctiques de transformació digital, nous models de negoci i noves formes de treballar, també sobre seguretat i salut laboral.</a:t>
            </a:r>
          </a:p>
          <a:p>
            <a:pPr marL="171450" indent="-171450">
              <a:spcBef>
                <a:spcPts val="300"/>
              </a:spcBef>
              <a:buFont typeface="Arial" panose="020B0604020202020204" pitchFamily="34" charset="0"/>
              <a:buChar char="•"/>
            </a:pPr>
            <a:r>
              <a:rPr lang="ca-ES" sz="1100" dirty="0">
                <a:solidFill>
                  <a:schemeClr val="tx1"/>
                </a:solidFill>
              </a:rPr>
              <a:t>L’ordenació del pagament de </a:t>
            </a:r>
            <a:r>
              <a:rPr lang="ca-ES" sz="1100" b="1" dirty="0">
                <a:solidFill>
                  <a:schemeClr val="tx1"/>
                </a:solidFill>
              </a:rPr>
              <a:t>la bestreta del 90% de l’import de la subvenció es realitza en la mateixa resolució d’atorgament, sense necessitat d’aportar cap aval o garantia</a:t>
            </a:r>
            <a:r>
              <a:rPr lang="ca-ES" sz="1100" dirty="0">
                <a:solidFill>
                  <a:schemeClr val="tx1"/>
                </a:solidFill>
              </a:rPr>
              <a:t>, atesa la naturalesa dels beneficiaris i la urgència i la necessitat de pal·liar els efectes provocats per la crisi sanitària del COVID19. </a:t>
            </a:r>
            <a:r>
              <a:rPr lang="ca-ES" sz="1100" b="1" dirty="0">
                <a:solidFill>
                  <a:schemeClr val="tx1"/>
                </a:solidFill>
              </a:rPr>
              <a:t>El 10% restant es pagarà un cop l’entitat hagi justificat degudament l’execució de l’actuació.</a:t>
            </a:r>
          </a:p>
          <a:p>
            <a:pPr marL="171450" indent="-171450">
              <a:spcBef>
                <a:spcPts val="300"/>
              </a:spcBef>
              <a:buFont typeface="Arial" panose="020B0604020202020204" pitchFamily="34" charset="0"/>
              <a:buChar char="•"/>
            </a:pPr>
            <a:r>
              <a:rPr lang="ca-ES" sz="1100" dirty="0">
                <a:solidFill>
                  <a:schemeClr val="tx1"/>
                </a:solidFill>
              </a:rPr>
              <a:t>Aquests ajuts </a:t>
            </a:r>
            <a:r>
              <a:rPr lang="ca-ES" sz="1100" b="1" dirty="0">
                <a:solidFill>
                  <a:schemeClr val="tx1"/>
                </a:solidFill>
              </a:rPr>
              <a:t>són compatibles amb qualsevol altre ajut </a:t>
            </a:r>
            <a:r>
              <a:rPr lang="ca-ES" sz="1100" dirty="0">
                <a:solidFill>
                  <a:schemeClr val="tx1"/>
                </a:solidFill>
              </a:rPr>
              <a:t>concedit amb la mateixa finalitat</a:t>
            </a:r>
            <a:r>
              <a:rPr lang="ca-ES" sz="1100" dirty="0" smtClean="0">
                <a:solidFill>
                  <a:schemeClr val="tx1"/>
                </a:solidFill>
              </a:rPr>
              <a:t>.</a:t>
            </a:r>
          </a:p>
          <a:p>
            <a:pPr marL="171450" indent="-171450">
              <a:spcBef>
                <a:spcPts val="300"/>
              </a:spcBef>
              <a:buFont typeface="Arial" panose="020B0604020202020204" pitchFamily="34" charset="0"/>
              <a:buChar char="•"/>
            </a:pPr>
            <a:r>
              <a:rPr lang="ca-ES" sz="1100" dirty="0" smtClean="0">
                <a:solidFill>
                  <a:schemeClr val="tx1"/>
                </a:solidFill>
              </a:rPr>
              <a:t>Les </a:t>
            </a:r>
            <a:r>
              <a:rPr lang="ca-ES" sz="1100" b="1" dirty="0" smtClean="0">
                <a:solidFill>
                  <a:schemeClr val="tx1"/>
                </a:solidFill>
              </a:rPr>
              <a:t>sol·licituds s'han </a:t>
            </a:r>
            <a:r>
              <a:rPr lang="ca-ES" sz="1100" b="1" dirty="0">
                <a:solidFill>
                  <a:schemeClr val="tx1"/>
                </a:solidFill>
              </a:rPr>
              <a:t>de presentar segons models normalitzats </a:t>
            </a:r>
            <a:r>
              <a:rPr lang="ca-ES" sz="1100" dirty="0" smtClean="0">
                <a:solidFill>
                  <a:schemeClr val="tx1"/>
                </a:solidFill>
              </a:rPr>
              <a:t>disponibles </a:t>
            </a:r>
            <a:r>
              <a:rPr lang="ca-ES" sz="1100" dirty="0">
                <a:solidFill>
                  <a:schemeClr val="tx1"/>
                </a:solidFill>
              </a:rPr>
              <a:t>a l'espai Tràmits de la </a:t>
            </a:r>
            <a:r>
              <a:rPr lang="ca-ES" sz="1100" dirty="0" smtClean="0">
                <a:solidFill>
                  <a:schemeClr val="tx1"/>
                </a:solidFill>
              </a:rPr>
              <a:t>Seu </a:t>
            </a:r>
            <a:r>
              <a:rPr lang="ca-ES" sz="1100" dirty="0">
                <a:solidFill>
                  <a:schemeClr val="tx1"/>
                </a:solidFill>
              </a:rPr>
              <a:t>electrònica de la Generalitat de </a:t>
            </a:r>
            <a:r>
              <a:rPr lang="ca-ES" sz="1100" dirty="0" smtClean="0">
                <a:solidFill>
                  <a:schemeClr val="tx1"/>
                </a:solidFill>
              </a:rPr>
              <a:t>Catalunya</a:t>
            </a:r>
            <a:endParaRPr lang="ca-ES" sz="1100" dirty="0">
              <a:solidFill>
                <a:schemeClr val="tx1"/>
              </a:solidFill>
            </a:endParaRPr>
          </a:p>
        </p:txBody>
      </p:sp>
      <p:sp>
        <p:nvSpPr>
          <p:cNvPr id="17" name="Rectangle 16"/>
          <p:cNvSpPr/>
          <p:nvPr/>
        </p:nvSpPr>
        <p:spPr>
          <a:xfrm>
            <a:off x="12765142" y="4365938"/>
            <a:ext cx="3667683" cy="1638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400" b="1" dirty="0" smtClean="0">
                <a:solidFill>
                  <a:schemeClr val="accent6"/>
                </a:solidFill>
              </a:rPr>
              <a:t>Entitats </a:t>
            </a:r>
            <a:r>
              <a:rPr lang="ca-ES" sz="1400" b="1" dirty="0">
                <a:solidFill>
                  <a:schemeClr val="accent6"/>
                </a:solidFill>
              </a:rPr>
              <a:t>que representen a les microempreses i a les persones treballadores </a:t>
            </a:r>
            <a:r>
              <a:rPr lang="ca-ES" sz="1400" b="1" dirty="0" smtClean="0">
                <a:solidFill>
                  <a:schemeClr val="accent6"/>
                </a:solidFill>
              </a:rPr>
              <a:t>autònomes </a:t>
            </a:r>
            <a:r>
              <a:rPr lang="ca-ES" sz="1400" dirty="0" smtClean="0">
                <a:solidFill>
                  <a:schemeClr val="tx1"/>
                </a:solidFill>
              </a:rPr>
              <a:t>dels sectors del comerç, l'hostaleria el turisme i la cultura, </a:t>
            </a:r>
            <a:r>
              <a:rPr lang="ca-ES" sz="1400" dirty="0">
                <a:solidFill>
                  <a:schemeClr val="tx1"/>
                </a:solidFill>
              </a:rPr>
              <a:t>amb la finalitat que aquestes puguin adaptar la prestació dels seus serveis a la nova </a:t>
            </a:r>
            <a:r>
              <a:rPr lang="ca-ES" sz="1400" dirty="0" smtClean="0">
                <a:solidFill>
                  <a:schemeClr val="tx1"/>
                </a:solidFill>
              </a:rPr>
              <a:t>realitat</a:t>
            </a:r>
            <a:endParaRPr lang="ca-ES" sz="1400" dirty="0">
              <a:solidFill>
                <a:schemeClr val="tx1"/>
              </a:solidFill>
            </a:endParaRPr>
          </a:p>
        </p:txBody>
      </p:sp>
      <p:sp>
        <p:nvSpPr>
          <p:cNvPr id="18" name="Pentàgon 17"/>
          <p:cNvSpPr/>
          <p:nvPr/>
        </p:nvSpPr>
        <p:spPr>
          <a:xfrm>
            <a:off x="470305" y="1860353"/>
            <a:ext cx="12283474" cy="838629"/>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ca-ES" sz="2400" b="1" dirty="0">
                <a:solidFill>
                  <a:schemeClr val="tx1"/>
                </a:solidFill>
              </a:rPr>
              <a:t>Mesura l’impuls de projectes de transformació digital i de nous models de negoci </a:t>
            </a:r>
          </a:p>
        </p:txBody>
      </p:sp>
      <p:sp>
        <p:nvSpPr>
          <p:cNvPr id="21" name="TextBox 39"/>
          <p:cNvSpPr txBox="1"/>
          <p:nvPr/>
        </p:nvSpPr>
        <p:spPr>
          <a:xfrm>
            <a:off x="1073008" y="3029861"/>
            <a:ext cx="2496496" cy="503590"/>
          </a:xfrm>
          <a:prstGeom prst="rect">
            <a:avLst/>
          </a:prstGeom>
          <a:solidFill>
            <a:schemeClr val="bg1"/>
          </a:solidFill>
        </p:spPr>
        <p:txBody>
          <a:bodyPr wrap="square" lIns="288000" tIns="36000" rIns="288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14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Què motiva la mesura</a:t>
            </a:r>
            <a:endParaRPr kumimoji="0" lang="ca-ES" sz="1400"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22" name="Rectangle 21"/>
          <p:cNvSpPr/>
          <p:nvPr/>
        </p:nvSpPr>
        <p:spPr>
          <a:xfrm>
            <a:off x="4564323" y="3263513"/>
            <a:ext cx="3701900" cy="3588700"/>
          </a:xfrm>
          <a:prstGeom prst="rect">
            <a:avLst/>
          </a:prstGeom>
          <a:solidFill>
            <a:schemeClr val="bg1"/>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ca-ES" sz="2800" dirty="0">
              <a:solidFill>
                <a:schemeClr val="tx1"/>
              </a:solidFill>
            </a:endParaRPr>
          </a:p>
        </p:txBody>
      </p:sp>
      <p:sp>
        <p:nvSpPr>
          <p:cNvPr id="25" name="Rectangle 24"/>
          <p:cNvSpPr/>
          <p:nvPr/>
        </p:nvSpPr>
        <p:spPr>
          <a:xfrm>
            <a:off x="8618658" y="3254871"/>
            <a:ext cx="3701900" cy="3588700"/>
          </a:xfrm>
          <a:prstGeom prst="rect">
            <a:avLst/>
          </a:prstGeom>
          <a:solidFill>
            <a:schemeClr val="bg1"/>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ca-ES" sz="2800" dirty="0">
              <a:solidFill>
                <a:schemeClr val="tx1"/>
              </a:solidFill>
            </a:endParaRPr>
          </a:p>
        </p:txBody>
      </p:sp>
      <p:sp>
        <p:nvSpPr>
          <p:cNvPr id="26" name="Rectangle 25"/>
          <p:cNvSpPr/>
          <p:nvPr/>
        </p:nvSpPr>
        <p:spPr>
          <a:xfrm>
            <a:off x="9213663" y="4767830"/>
            <a:ext cx="2794286" cy="19454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ts val="600"/>
              </a:spcBef>
            </a:pPr>
            <a:r>
              <a:rPr lang="ca-ES" sz="1200" dirty="0">
                <a:solidFill>
                  <a:schemeClr val="tx1"/>
                </a:solidFill>
              </a:rPr>
              <a:t>Les entitats representants han de tenir </a:t>
            </a:r>
            <a:r>
              <a:rPr lang="ca-ES" sz="1200" b="1" dirty="0">
                <a:solidFill>
                  <a:schemeClr val="accent1"/>
                </a:solidFill>
              </a:rPr>
              <a:t>seu a Catalunya i vinculació sectorial </a:t>
            </a:r>
            <a:r>
              <a:rPr lang="ca-ES" sz="1200" dirty="0" smtClean="0">
                <a:solidFill>
                  <a:schemeClr val="tx1"/>
                </a:solidFill>
              </a:rPr>
              <a:t>a </a:t>
            </a:r>
            <a:r>
              <a:rPr lang="ca-ES" sz="1200" dirty="0">
                <a:solidFill>
                  <a:schemeClr val="tx1"/>
                </a:solidFill>
              </a:rPr>
              <a:t>les microempreses </a:t>
            </a:r>
          </a:p>
          <a:p>
            <a:pPr algn="just">
              <a:spcBef>
                <a:spcPts val="600"/>
              </a:spcBef>
            </a:pPr>
            <a:r>
              <a:rPr lang="ca-ES" sz="1200" b="1" dirty="0">
                <a:solidFill>
                  <a:schemeClr val="accent1"/>
                </a:solidFill>
              </a:rPr>
              <a:t>Acreditar la representació </a:t>
            </a:r>
            <a:r>
              <a:rPr lang="ca-ES" sz="1200" dirty="0">
                <a:solidFill>
                  <a:schemeClr val="tx1"/>
                </a:solidFill>
              </a:rPr>
              <a:t>de</a:t>
            </a:r>
            <a:r>
              <a:rPr lang="ca-ES" sz="1200" b="1" dirty="0">
                <a:solidFill>
                  <a:schemeClr val="tx1"/>
                </a:solidFill>
              </a:rPr>
              <a:t> </a:t>
            </a:r>
            <a:r>
              <a:rPr lang="ca-ES" sz="1200" dirty="0">
                <a:solidFill>
                  <a:schemeClr val="tx1"/>
                </a:solidFill>
              </a:rPr>
              <a:t>les microempreses i/o les persones treballadores autònomes dels sectors prioritzats </a:t>
            </a:r>
            <a:r>
              <a:rPr lang="ca-ES" sz="1200" dirty="0" smtClean="0">
                <a:solidFill>
                  <a:schemeClr val="tx1"/>
                </a:solidFill>
              </a:rPr>
              <a:t>mitjançant convenis </a:t>
            </a:r>
            <a:r>
              <a:rPr lang="ca-ES" sz="1200" dirty="0">
                <a:solidFill>
                  <a:schemeClr val="tx1"/>
                </a:solidFill>
              </a:rPr>
              <a:t>d’adhesió</a:t>
            </a:r>
          </a:p>
          <a:p>
            <a:pPr algn="just">
              <a:spcBef>
                <a:spcPts val="600"/>
              </a:spcBef>
            </a:pPr>
            <a:endParaRPr lang="ca-ES" sz="1200" dirty="0">
              <a:solidFill>
                <a:schemeClr val="tx1"/>
              </a:solidFill>
            </a:endParaRPr>
          </a:p>
        </p:txBody>
      </p:sp>
      <p:sp>
        <p:nvSpPr>
          <p:cNvPr id="29" name="TextBox 39"/>
          <p:cNvSpPr txBox="1"/>
          <p:nvPr/>
        </p:nvSpPr>
        <p:spPr>
          <a:xfrm>
            <a:off x="3569504" y="7144909"/>
            <a:ext cx="5691538" cy="241980"/>
          </a:xfrm>
          <a:prstGeom prst="rect">
            <a:avLst/>
          </a:prstGeom>
          <a:solidFill>
            <a:schemeClr val="bg1"/>
          </a:solidFill>
        </p:spPr>
        <p:txBody>
          <a:bodyPr wrap="square" lIns="144000" tIns="36000" rIns="72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11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INFORMACIÓ QUE CAL CONSIDERAR</a:t>
            </a:r>
            <a:endParaRPr kumimoji="0" lang="ca-ES" sz="1100"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32" name="Rectangle 31"/>
          <p:cNvSpPr/>
          <p:nvPr/>
        </p:nvSpPr>
        <p:spPr>
          <a:xfrm>
            <a:off x="4756496" y="4767830"/>
            <a:ext cx="3317555" cy="19454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ca-ES" sz="1200" b="1" dirty="0">
                <a:solidFill>
                  <a:schemeClr val="accent1"/>
                </a:solidFill>
              </a:rPr>
              <a:t>Projectes orientats a oferir serveis </a:t>
            </a:r>
            <a:r>
              <a:rPr lang="ca-ES" sz="1200" dirty="0">
                <a:solidFill>
                  <a:schemeClr val="tx1"/>
                </a:solidFill>
              </a:rPr>
              <a:t>als sectors del comerç, l’hostaleria, el turisme i la cultura (amb una quantia màxima de 30.000 euros)</a:t>
            </a:r>
          </a:p>
          <a:p>
            <a:pPr algn="just">
              <a:spcBef>
                <a:spcPts val="600"/>
              </a:spcBef>
            </a:pPr>
            <a:r>
              <a:rPr lang="ca-ES" sz="1200" b="1" dirty="0" smtClean="0">
                <a:solidFill>
                  <a:schemeClr val="accent1"/>
                </a:solidFill>
              </a:rPr>
              <a:t>Formació </a:t>
            </a:r>
            <a:r>
              <a:rPr lang="ca-ES" sz="1200" b="1" dirty="0">
                <a:solidFill>
                  <a:schemeClr val="accent1"/>
                </a:solidFill>
              </a:rPr>
              <a:t>associada per al desenvolupament d’aquests projectes </a:t>
            </a:r>
            <a:r>
              <a:rPr lang="ca-ES" sz="1200" dirty="0">
                <a:solidFill>
                  <a:schemeClr val="tx1"/>
                </a:solidFill>
              </a:rPr>
              <a:t>en les microempreses (amb una dotació màxima de 30.000 euros)</a:t>
            </a:r>
          </a:p>
        </p:txBody>
      </p:sp>
      <p:sp>
        <p:nvSpPr>
          <p:cNvPr id="36" name="TextBox 39"/>
          <p:cNvSpPr txBox="1"/>
          <p:nvPr/>
        </p:nvSpPr>
        <p:spPr>
          <a:xfrm>
            <a:off x="13182139" y="7144909"/>
            <a:ext cx="2833688" cy="241980"/>
          </a:xfrm>
          <a:prstGeom prst="rect">
            <a:avLst/>
          </a:prstGeom>
          <a:solidFill>
            <a:schemeClr val="bg1"/>
          </a:solidFill>
        </p:spPr>
        <p:txBody>
          <a:bodyPr wrap="square" lIns="144000" tIns="36000" rIns="72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11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IMPORT ECONÒMIC</a:t>
            </a:r>
            <a:endParaRPr kumimoji="0" lang="ca-ES" sz="1100"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pic>
        <p:nvPicPr>
          <p:cNvPr id="37" name="Picture 3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761723" y="3648762"/>
            <a:ext cx="1119067" cy="1119067"/>
          </a:xfrm>
          <a:prstGeom prst="rect">
            <a:avLst/>
          </a:prstGeom>
        </p:spPr>
      </p:pic>
      <p:pic>
        <p:nvPicPr>
          <p:cNvPr id="38" name="Picture 7"/>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853021" y="3645736"/>
            <a:ext cx="1124505" cy="1124505"/>
          </a:xfrm>
          <a:prstGeom prst="rect">
            <a:avLst/>
          </a:prstGeom>
        </p:spPr>
      </p:pic>
      <p:pic>
        <p:nvPicPr>
          <p:cNvPr id="39"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9885475" y="3656406"/>
            <a:ext cx="1168267" cy="1168267"/>
          </a:xfrm>
          <a:prstGeom prst="rect">
            <a:avLst/>
          </a:prstGeom>
        </p:spPr>
      </p:pic>
      <p:sp>
        <p:nvSpPr>
          <p:cNvPr id="2" name="Triangle isòsceles 1"/>
          <p:cNvSpPr/>
          <p:nvPr/>
        </p:nvSpPr>
        <p:spPr>
          <a:xfrm rot="10800000">
            <a:off x="12765141" y="6060148"/>
            <a:ext cx="3667683" cy="792065"/>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pic>
        <p:nvPicPr>
          <p:cNvPr id="40" name="1.png"/>
          <p:cNvPicPr>
            <a:picLocks noChangeAspect="1"/>
          </p:cNvPicPr>
          <p:nvPr/>
        </p:nvPicPr>
        <p:blipFill>
          <a:blip r:embed="rId6" cstate="email">
            <a:extLst>
              <a:ext uri="{28A0092B-C50C-407E-A947-70E740481C1C}">
                <a14:useLocalDpi xmlns:a14="http://schemas.microsoft.com/office/drawing/2010/main" xmlns=""/>
              </a:ext>
            </a:extLst>
          </a:blip>
          <a:stretch>
            <a:fillRect/>
          </a:stretch>
        </p:blipFill>
        <p:spPr>
          <a:xfrm>
            <a:off x="8783174" y="4998479"/>
            <a:ext cx="439332" cy="189251"/>
          </a:xfrm>
          <a:prstGeom prst="rect">
            <a:avLst/>
          </a:prstGeom>
          <a:ln w="12700">
            <a:miter lim="400000"/>
          </a:ln>
        </p:spPr>
      </p:pic>
      <p:pic>
        <p:nvPicPr>
          <p:cNvPr id="41" name="2.png"/>
          <p:cNvPicPr>
            <a:picLocks noChangeAspect="1"/>
          </p:cNvPicPr>
          <p:nvPr/>
        </p:nvPicPr>
        <p:blipFill>
          <a:blip r:embed="rId7" cstate="email">
            <a:extLst>
              <a:ext uri="{28A0092B-C50C-407E-A947-70E740481C1C}">
                <a14:useLocalDpi xmlns:a14="http://schemas.microsoft.com/office/drawing/2010/main" xmlns=""/>
              </a:ext>
            </a:extLst>
          </a:blip>
          <a:stretch>
            <a:fillRect/>
          </a:stretch>
        </p:blipFill>
        <p:spPr>
          <a:xfrm>
            <a:off x="8774331" y="5606986"/>
            <a:ext cx="439332" cy="189251"/>
          </a:xfrm>
          <a:prstGeom prst="rect">
            <a:avLst/>
          </a:prstGeom>
          <a:ln w="12700">
            <a:miter lim="400000"/>
          </a:ln>
        </p:spPr>
      </p:pic>
      <p:sp>
        <p:nvSpPr>
          <p:cNvPr id="34" name="TextBox 39"/>
          <p:cNvSpPr txBox="1"/>
          <p:nvPr/>
        </p:nvSpPr>
        <p:spPr>
          <a:xfrm>
            <a:off x="13182139" y="2134343"/>
            <a:ext cx="2833688" cy="442035"/>
          </a:xfrm>
          <a:prstGeom prst="rect">
            <a:avLst/>
          </a:prstGeom>
          <a:noFill/>
        </p:spPr>
        <p:txBody>
          <a:bodyPr wrap="square" lIns="144000" tIns="36000" rIns="72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24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Es dirigeix a</a:t>
            </a:r>
            <a:endParaRPr kumimoji="0" lang="ca-ES"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31" name="Rectangle 130"/>
          <p:cNvSpPr/>
          <p:nvPr/>
        </p:nvSpPr>
        <p:spPr>
          <a:xfrm>
            <a:off x="3227614" y="2809522"/>
            <a:ext cx="609462" cy="1015663"/>
          </a:xfrm>
          <a:prstGeom prst="rect">
            <a:avLst/>
          </a:prstGeom>
          <a:noFill/>
        </p:spPr>
        <p:txBody>
          <a:bodyPr wrap="none">
            <a:spAutoFit/>
          </a:bodyPr>
          <a:lstStyle/>
          <a:p>
            <a:pPr lvl="0" algn="ctr" defTabSz="1828434">
              <a:defRPr/>
            </a:pPr>
            <a:r>
              <a:rPr lang="ca-ES" sz="60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a:t>
            </a:r>
            <a:endParaRPr lang="ca-ES" sz="48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4" name="TextBox 39"/>
          <p:cNvSpPr txBox="1"/>
          <p:nvPr/>
        </p:nvSpPr>
        <p:spPr>
          <a:xfrm>
            <a:off x="5167025" y="3029861"/>
            <a:ext cx="2496496" cy="503590"/>
          </a:xfrm>
          <a:prstGeom prst="rect">
            <a:avLst/>
          </a:prstGeom>
          <a:solidFill>
            <a:schemeClr val="bg1"/>
          </a:solidFill>
        </p:spPr>
        <p:txBody>
          <a:bodyPr wrap="square" lIns="288000" tIns="36000" rIns="288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14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Què es pot finançar</a:t>
            </a:r>
            <a:endParaRPr kumimoji="0" lang="ca-ES" sz="1400"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32" name="Rectangle 131"/>
          <p:cNvSpPr/>
          <p:nvPr/>
        </p:nvSpPr>
        <p:spPr>
          <a:xfrm>
            <a:off x="7375635" y="2809522"/>
            <a:ext cx="609462" cy="1015663"/>
          </a:xfrm>
          <a:prstGeom prst="rect">
            <a:avLst/>
          </a:prstGeom>
          <a:noFill/>
        </p:spPr>
        <p:txBody>
          <a:bodyPr wrap="none">
            <a:spAutoFit/>
          </a:bodyPr>
          <a:lstStyle/>
          <a:p>
            <a:pPr lvl="0" algn="ctr" defTabSz="1828434">
              <a:defRPr/>
            </a:pPr>
            <a:r>
              <a:rPr lang="ca-ES" sz="60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a:t>
            </a:r>
            <a:endParaRPr lang="ca-ES" sz="48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5" name="TextBox 39"/>
          <p:cNvSpPr txBox="1"/>
          <p:nvPr/>
        </p:nvSpPr>
        <p:spPr>
          <a:xfrm>
            <a:off x="9213663" y="3033646"/>
            <a:ext cx="2496496" cy="503590"/>
          </a:xfrm>
          <a:prstGeom prst="rect">
            <a:avLst/>
          </a:prstGeom>
          <a:solidFill>
            <a:schemeClr val="bg1"/>
          </a:solidFill>
        </p:spPr>
        <p:txBody>
          <a:bodyPr wrap="square" lIns="288000" tIns="36000" rIns="288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14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Què caldrà complir</a:t>
            </a:r>
            <a:endParaRPr kumimoji="0" lang="ca-ES" sz="1400"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33" name="Rectangle 132"/>
          <p:cNvSpPr/>
          <p:nvPr/>
        </p:nvSpPr>
        <p:spPr>
          <a:xfrm>
            <a:off x="11369203" y="2809521"/>
            <a:ext cx="609462" cy="1015663"/>
          </a:xfrm>
          <a:prstGeom prst="rect">
            <a:avLst/>
          </a:prstGeom>
          <a:noFill/>
        </p:spPr>
        <p:txBody>
          <a:bodyPr wrap="none">
            <a:spAutoFit/>
          </a:bodyPr>
          <a:lstStyle/>
          <a:p>
            <a:pPr lvl="0" algn="ctr" defTabSz="1828434">
              <a:defRPr/>
            </a:pPr>
            <a:r>
              <a:rPr lang="ca-ES" sz="60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a:t>
            </a:r>
            <a:endParaRPr lang="ca-ES" sz="48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6" name="object 11"/>
          <p:cNvSpPr/>
          <p:nvPr/>
        </p:nvSpPr>
        <p:spPr>
          <a:xfrm rot="5400000" flipV="1">
            <a:off x="12923063" y="3385961"/>
            <a:ext cx="1465837" cy="216000"/>
          </a:xfrm>
          <a:prstGeom prst="rightArrow">
            <a:avLst/>
          </a:prstGeom>
          <a:solidFill>
            <a:schemeClr val="bg1">
              <a:lumMod val="95000"/>
            </a:schemeClr>
          </a:solidFill>
          <a:ln>
            <a:noFill/>
          </a:ln>
        </p:spPr>
        <p:txBody>
          <a:bodyPr wrap="square" lIns="0" tIns="0" rIns="0" bIns="0" rtlCol="0"/>
          <a:lstStyle/>
          <a:p>
            <a:pPr marL="0" marR="0" lvl="0" indent="0" defTabSz="544222" eaLnBrk="1" fontAlgn="base" latinLnBrk="0" hangingPunct="1">
              <a:lnSpc>
                <a:spcPct val="100000"/>
              </a:lnSpc>
              <a:spcBef>
                <a:spcPct val="0"/>
              </a:spcBef>
              <a:spcAft>
                <a:spcPct val="0"/>
              </a:spcAft>
              <a:buClrTx/>
              <a:buSzTx/>
              <a:buFontTx/>
              <a:buNone/>
              <a:tabLst/>
              <a:defRPr/>
            </a:pPr>
            <a:endParaRPr kumimoji="0" lang="ca-ES" sz="22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37" name="object 11"/>
          <p:cNvSpPr/>
          <p:nvPr/>
        </p:nvSpPr>
        <p:spPr>
          <a:xfrm rot="5400000" flipV="1">
            <a:off x="13862913" y="3385962"/>
            <a:ext cx="1465836" cy="216000"/>
          </a:xfrm>
          <a:prstGeom prst="rightArrow">
            <a:avLst/>
          </a:prstGeom>
          <a:solidFill>
            <a:schemeClr val="bg1">
              <a:lumMod val="95000"/>
            </a:schemeClr>
          </a:solidFill>
          <a:ln>
            <a:noFill/>
          </a:ln>
        </p:spPr>
        <p:txBody>
          <a:bodyPr wrap="square" lIns="0" tIns="0" rIns="0" bIns="0" rtlCol="0"/>
          <a:lstStyle/>
          <a:p>
            <a:pPr marL="0" marR="0" lvl="0" indent="0" defTabSz="544222" eaLnBrk="1" fontAlgn="base" latinLnBrk="0" hangingPunct="1">
              <a:lnSpc>
                <a:spcPct val="100000"/>
              </a:lnSpc>
              <a:spcBef>
                <a:spcPct val="0"/>
              </a:spcBef>
              <a:spcAft>
                <a:spcPct val="0"/>
              </a:spcAft>
              <a:buClrTx/>
              <a:buSzTx/>
              <a:buFontTx/>
              <a:buNone/>
              <a:tabLst/>
              <a:defRPr/>
            </a:pPr>
            <a:endParaRPr kumimoji="0" lang="ca-ES" sz="22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38" name="object 11"/>
          <p:cNvSpPr/>
          <p:nvPr/>
        </p:nvSpPr>
        <p:spPr>
          <a:xfrm rot="5400000" flipV="1">
            <a:off x="14803446" y="3385963"/>
            <a:ext cx="1465836" cy="216000"/>
          </a:xfrm>
          <a:prstGeom prst="rightArrow">
            <a:avLst/>
          </a:prstGeom>
          <a:solidFill>
            <a:schemeClr val="bg1">
              <a:lumMod val="95000"/>
            </a:schemeClr>
          </a:solidFill>
          <a:ln>
            <a:noFill/>
          </a:ln>
        </p:spPr>
        <p:txBody>
          <a:bodyPr wrap="square" lIns="0" tIns="0" rIns="0" bIns="0" rtlCol="0"/>
          <a:lstStyle/>
          <a:p>
            <a:pPr marL="0" marR="0" lvl="0" indent="0" defTabSz="544222" eaLnBrk="1" fontAlgn="base" latinLnBrk="0" hangingPunct="1">
              <a:lnSpc>
                <a:spcPct val="100000"/>
              </a:lnSpc>
              <a:spcBef>
                <a:spcPct val="0"/>
              </a:spcBef>
              <a:spcAft>
                <a:spcPct val="0"/>
              </a:spcAft>
              <a:buClrTx/>
              <a:buSzTx/>
              <a:buFontTx/>
              <a:buNone/>
              <a:tabLst/>
              <a:defRPr/>
            </a:pPr>
            <a:endParaRPr kumimoji="0" lang="ca-ES" sz="22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nvGrpSpPr>
          <p:cNvPr id="65" name="Group 26"/>
          <p:cNvGrpSpPr/>
          <p:nvPr/>
        </p:nvGrpSpPr>
        <p:grpSpPr>
          <a:xfrm>
            <a:off x="13266544" y="3070958"/>
            <a:ext cx="780373" cy="781826"/>
            <a:chOff x="5087238" y="907908"/>
            <a:chExt cx="1386276" cy="1388858"/>
          </a:xfrm>
        </p:grpSpPr>
        <p:sp>
          <p:nvSpPr>
            <p:cNvPr id="66" name="Oval 141"/>
            <p:cNvSpPr>
              <a:spLocks noChangeArrowheads="1"/>
            </p:cNvSpPr>
            <p:nvPr/>
          </p:nvSpPr>
          <p:spPr bwMode="auto">
            <a:xfrm>
              <a:off x="5087238" y="907908"/>
              <a:ext cx="1386276" cy="1387567"/>
            </a:xfrm>
            <a:prstGeom prst="ellipse">
              <a:avLst/>
            </a:prstGeom>
            <a:solidFill>
              <a:srgbClr val="5A498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7" name="Freeform 142"/>
            <p:cNvSpPr>
              <a:spLocks/>
            </p:cNvSpPr>
            <p:nvPr/>
          </p:nvSpPr>
          <p:spPr bwMode="auto">
            <a:xfrm>
              <a:off x="5780376" y="907908"/>
              <a:ext cx="693138" cy="1387567"/>
            </a:xfrm>
            <a:custGeom>
              <a:avLst/>
              <a:gdLst>
                <a:gd name="T0" fmla="*/ 340 w 340"/>
                <a:gd name="T1" fmla="*/ 340 h 680"/>
                <a:gd name="T2" fmla="*/ 0 w 340"/>
                <a:gd name="T3" fmla="*/ 0 h 680"/>
                <a:gd name="T4" fmla="*/ 0 w 340"/>
                <a:gd name="T5" fmla="*/ 680 h 680"/>
                <a:gd name="T6" fmla="*/ 340 w 340"/>
                <a:gd name="T7" fmla="*/ 340 h 680"/>
              </a:gdLst>
              <a:ahLst/>
              <a:cxnLst>
                <a:cxn ang="0">
                  <a:pos x="T0" y="T1"/>
                </a:cxn>
                <a:cxn ang="0">
                  <a:pos x="T2" y="T3"/>
                </a:cxn>
                <a:cxn ang="0">
                  <a:pos x="T4" y="T5"/>
                </a:cxn>
                <a:cxn ang="0">
                  <a:pos x="T6" y="T7"/>
                </a:cxn>
              </a:cxnLst>
              <a:rect l="0" t="0" r="r" b="b"/>
              <a:pathLst>
                <a:path w="340" h="680">
                  <a:moveTo>
                    <a:pt x="340" y="340"/>
                  </a:moveTo>
                  <a:cubicBezTo>
                    <a:pt x="340" y="152"/>
                    <a:pt x="188" y="0"/>
                    <a:pt x="0" y="0"/>
                  </a:cubicBezTo>
                  <a:cubicBezTo>
                    <a:pt x="0" y="680"/>
                    <a:pt x="0" y="680"/>
                    <a:pt x="0" y="680"/>
                  </a:cubicBezTo>
                  <a:cubicBezTo>
                    <a:pt x="188" y="680"/>
                    <a:pt x="340" y="528"/>
                    <a:pt x="340" y="340"/>
                  </a:cubicBezTo>
                  <a:close/>
                </a:path>
              </a:pathLst>
            </a:custGeom>
            <a:solidFill>
              <a:srgbClr val="534378"/>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8" name="Freeform 143"/>
            <p:cNvSpPr>
              <a:spLocks/>
            </p:cNvSpPr>
            <p:nvPr/>
          </p:nvSpPr>
          <p:spPr bwMode="auto">
            <a:xfrm>
              <a:off x="5449941" y="1295136"/>
              <a:ext cx="330435" cy="709918"/>
            </a:xfrm>
            <a:custGeom>
              <a:avLst/>
              <a:gdLst>
                <a:gd name="T0" fmla="*/ 31 w 162"/>
                <a:gd name="T1" fmla="*/ 89 h 348"/>
                <a:gd name="T2" fmla="*/ 2 w 162"/>
                <a:gd name="T3" fmla="*/ 186 h 348"/>
                <a:gd name="T4" fmla="*/ 37 w 162"/>
                <a:gd name="T5" fmla="*/ 256 h 348"/>
                <a:gd name="T6" fmla="*/ 34 w 162"/>
                <a:gd name="T7" fmla="*/ 348 h 348"/>
                <a:gd name="T8" fmla="*/ 162 w 162"/>
                <a:gd name="T9" fmla="*/ 348 h 348"/>
                <a:gd name="T10" fmla="*/ 162 w 162"/>
                <a:gd name="T11" fmla="*/ 0 h 348"/>
                <a:gd name="T12" fmla="*/ 31 w 162"/>
                <a:gd name="T13" fmla="*/ 89 h 348"/>
              </a:gdLst>
              <a:ahLst/>
              <a:cxnLst>
                <a:cxn ang="0">
                  <a:pos x="T0" y="T1"/>
                </a:cxn>
                <a:cxn ang="0">
                  <a:pos x="T2" y="T3"/>
                </a:cxn>
                <a:cxn ang="0">
                  <a:pos x="T4" y="T5"/>
                </a:cxn>
                <a:cxn ang="0">
                  <a:pos x="T6" y="T7"/>
                </a:cxn>
                <a:cxn ang="0">
                  <a:pos x="T8" y="T9"/>
                </a:cxn>
                <a:cxn ang="0">
                  <a:pos x="T10" y="T11"/>
                </a:cxn>
                <a:cxn ang="0">
                  <a:pos x="T12" y="T13"/>
                </a:cxn>
              </a:cxnLst>
              <a:rect l="0" t="0" r="r" b="b"/>
              <a:pathLst>
                <a:path w="162" h="348">
                  <a:moveTo>
                    <a:pt x="31" y="89"/>
                  </a:moveTo>
                  <a:cubicBezTo>
                    <a:pt x="31" y="146"/>
                    <a:pt x="0" y="148"/>
                    <a:pt x="2" y="186"/>
                  </a:cubicBezTo>
                  <a:cubicBezTo>
                    <a:pt x="5" y="227"/>
                    <a:pt x="37" y="227"/>
                    <a:pt x="37" y="256"/>
                  </a:cubicBezTo>
                  <a:cubicBezTo>
                    <a:pt x="37" y="285"/>
                    <a:pt x="7" y="317"/>
                    <a:pt x="34" y="348"/>
                  </a:cubicBezTo>
                  <a:cubicBezTo>
                    <a:pt x="151" y="348"/>
                    <a:pt x="162" y="348"/>
                    <a:pt x="162" y="348"/>
                  </a:cubicBezTo>
                  <a:cubicBezTo>
                    <a:pt x="162" y="0"/>
                    <a:pt x="162" y="0"/>
                    <a:pt x="162" y="0"/>
                  </a:cubicBezTo>
                  <a:lnTo>
                    <a:pt x="31" y="89"/>
                  </a:ln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Freeform 144"/>
            <p:cNvSpPr>
              <a:spLocks/>
            </p:cNvSpPr>
            <p:nvPr/>
          </p:nvSpPr>
          <p:spPr bwMode="auto">
            <a:xfrm>
              <a:off x="5780376" y="1295136"/>
              <a:ext cx="330435" cy="709918"/>
            </a:xfrm>
            <a:custGeom>
              <a:avLst/>
              <a:gdLst>
                <a:gd name="T0" fmla="*/ 131 w 162"/>
                <a:gd name="T1" fmla="*/ 89 h 348"/>
                <a:gd name="T2" fmla="*/ 160 w 162"/>
                <a:gd name="T3" fmla="*/ 186 h 348"/>
                <a:gd name="T4" fmla="*/ 125 w 162"/>
                <a:gd name="T5" fmla="*/ 256 h 348"/>
                <a:gd name="T6" fmla="*/ 128 w 162"/>
                <a:gd name="T7" fmla="*/ 348 h 348"/>
                <a:gd name="T8" fmla="*/ 0 w 162"/>
                <a:gd name="T9" fmla="*/ 348 h 348"/>
                <a:gd name="T10" fmla="*/ 0 w 162"/>
                <a:gd name="T11" fmla="*/ 0 h 348"/>
                <a:gd name="T12" fmla="*/ 131 w 162"/>
                <a:gd name="T13" fmla="*/ 89 h 348"/>
              </a:gdLst>
              <a:ahLst/>
              <a:cxnLst>
                <a:cxn ang="0">
                  <a:pos x="T0" y="T1"/>
                </a:cxn>
                <a:cxn ang="0">
                  <a:pos x="T2" y="T3"/>
                </a:cxn>
                <a:cxn ang="0">
                  <a:pos x="T4" y="T5"/>
                </a:cxn>
                <a:cxn ang="0">
                  <a:pos x="T6" y="T7"/>
                </a:cxn>
                <a:cxn ang="0">
                  <a:pos x="T8" y="T9"/>
                </a:cxn>
                <a:cxn ang="0">
                  <a:pos x="T10" y="T11"/>
                </a:cxn>
                <a:cxn ang="0">
                  <a:pos x="T12" y="T13"/>
                </a:cxn>
              </a:cxnLst>
              <a:rect l="0" t="0" r="r" b="b"/>
              <a:pathLst>
                <a:path w="162" h="348">
                  <a:moveTo>
                    <a:pt x="131" y="89"/>
                  </a:moveTo>
                  <a:cubicBezTo>
                    <a:pt x="131" y="146"/>
                    <a:pt x="162" y="148"/>
                    <a:pt x="160" y="186"/>
                  </a:cubicBezTo>
                  <a:cubicBezTo>
                    <a:pt x="158" y="227"/>
                    <a:pt x="125" y="227"/>
                    <a:pt x="125" y="256"/>
                  </a:cubicBezTo>
                  <a:cubicBezTo>
                    <a:pt x="125" y="285"/>
                    <a:pt x="155" y="317"/>
                    <a:pt x="128" y="348"/>
                  </a:cubicBezTo>
                  <a:cubicBezTo>
                    <a:pt x="11" y="348"/>
                    <a:pt x="0" y="348"/>
                    <a:pt x="0" y="348"/>
                  </a:cubicBezTo>
                  <a:cubicBezTo>
                    <a:pt x="0" y="0"/>
                    <a:pt x="0" y="0"/>
                    <a:pt x="0" y="0"/>
                  </a:cubicBezTo>
                  <a:lnTo>
                    <a:pt x="131" y="89"/>
                  </a:ln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0" name="Oval 145"/>
            <p:cNvSpPr>
              <a:spLocks noChangeArrowheads="1"/>
            </p:cNvSpPr>
            <p:nvPr/>
          </p:nvSpPr>
          <p:spPr bwMode="auto">
            <a:xfrm>
              <a:off x="5478338" y="1055055"/>
              <a:ext cx="607948" cy="605366"/>
            </a:xfrm>
            <a:prstGeom prst="ellipse">
              <a:avLst/>
            </a:pr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146"/>
            <p:cNvSpPr>
              <a:spLocks/>
            </p:cNvSpPr>
            <p:nvPr/>
          </p:nvSpPr>
          <p:spPr bwMode="auto">
            <a:xfrm>
              <a:off x="5679697" y="1785625"/>
              <a:ext cx="203940" cy="511141"/>
            </a:xfrm>
            <a:custGeom>
              <a:avLst/>
              <a:gdLst>
                <a:gd name="T0" fmla="*/ 158 w 158"/>
                <a:gd name="T1" fmla="*/ 172 h 396"/>
                <a:gd name="T2" fmla="*/ 78 w 158"/>
                <a:gd name="T3" fmla="*/ 396 h 396"/>
                <a:gd name="T4" fmla="*/ 0 w 158"/>
                <a:gd name="T5" fmla="*/ 172 h 396"/>
                <a:gd name="T6" fmla="*/ 0 w 158"/>
                <a:gd name="T7" fmla="*/ 0 h 396"/>
                <a:gd name="T8" fmla="*/ 158 w 158"/>
                <a:gd name="T9" fmla="*/ 0 h 396"/>
                <a:gd name="T10" fmla="*/ 158 w 158"/>
                <a:gd name="T11" fmla="*/ 172 h 396"/>
              </a:gdLst>
              <a:ahLst/>
              <a:cxnLst>
                <a:cxn ang="0">
                  <a:pos x="T0" y="T1"/>
                </a:cxn>
                <a:cxn ang="0">
                  <a:pos x="T2" y="T3"/>
                </a:cxn>
                <a:cxn ang="0">
                  <a:pos x="T4" y="T5"/>
                </a:cxn>
                <a:cxn ang="0">
                  <a:pos x="T6" y="T7"/>
                </a:cxn>
                <a:cxn ang="0">
                  <a:pos x="T8" y="T9"/>
                </a:cxn>
                <a:cxn ang="0">
                  <a:pos x="T10" y="T11"/>
                </a:cxn>
              </a:cxnLst>
              <a:rect l="0" t="0" r="r" b="b"/>
              <a:pathLst>
                <a:path w="158" h="396">
                  <a:moveTo>
                    <a:pt x="158" y="172"/>
                  </a:moveTo>
                  <a:lnTo>
                    <a:pt x="78" y="396"/>
                  </a:lnTo>
                  <a:lnTo>
                    <a:pt x="0" y="172"/>
                  </a:lnTo>
                  <a:lnTo>
                    <a:pt x="0" y="0"/>
                  </a:lnTo>
                  <a:lnTo>
                    <a:pt x="158" y="0"/>
                  </a:lnTo>
                  <a:lnTo>
                    <a:pt x="158" y="17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2" name="Freeform 147"/>
            <p:cNvSpPr>
              <a:spLocks/>
            </p:cNvSpPr>
            <p:nvPr/>
          </p:nvSpPr>
          <p:spPr bwMode="auto">
            <a:xfrm>
              <a:off x="5527387" y="1167351"/>
              <a:ext cx="254280" cy="676358"/>
            </a:xfrm>
            <a:custGeom>
              <a:avLst/>
              <a:gdLst>
                <a:gd name="T0" fmla="*/ 125 w 125"/>
                <a:gd name="T1" fmla="*/ 0 h 332"/>
                <a:gd name="T2" fmla="*/ 0 w 125"/>
                <a:gd name="T3" fmla="*/ 157 h 332"/>
                <a:gd name="T4" fmla="*/ 39 w 125"/>
                <a:gd name="T5" fmla="*/ 280 h 332"/>
                <a:gd name="T6" fmla="*/ 125 w 125"/>
                <a:gd name="T7" fmla="*/ 332 h 332"/>
                <a:gd name="T8" fmla="*/ 125 w 125"/>
                <a:gd name="T9" fmla="*/ 0 h 332"/>
              </a:gdLst>
              <a:ahLst/>
              <a:cxnLst>
                <a:cxn ang="0">
                  <a:pos x="T0" y="T1"/>
                </a:cxn>
                <a:cxn ang="0">
                  <a:pos x="T2" y="T3"/>
                </a:cxn>
                <a:cxn ang="0">
                  <a:pos x="T4" y="T5"/>
                </a:cxn>
                <a:cxn ang="0">
                  <a:pos x="T6" y="T7"/>
                </a:cxn>
                <a:cxn ang="0">
                  <a:pos x="T8" y="T9"/>
                </a:cxn>
              </a:cxnLst>
              <a:rect l="0" t="0" r="r" b="b"/>
              <a:pathLst>
                <a:path w="125" h="332">
                  <a:moveTo>
                    <a:pt x="125" y="0"/>
                  </a:moveTo>
                  <a:cubicBezTo>
                    <a:pt x="76" y="0"/>
                    <a:pt x="0" y="28"/>
                    <a:pt x="0" y="157"/>
                  </a:cubicBezTo>
                  <a:cubicBezTo>
                    <a:pt x="0" y="231"/>
                    <a:pt x="29" y="266"/>
                    <a:pt x="39" y="280"/>
                  </a:cubicBezTo>
                  <a:cubicBezTo>
                    <a:pt x="49" y="292"/>
                    <a:pt x="99" y="332"/>
                    <a:pt x="125" y="332"/>
                  </a:cubicBezTo>
                  <a:cubicBezTo>
                    <a:pt x="125" y="202"/>
                    <a:pt x="125" y="0"/>
                    <a:pt x="125" y="0"/>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Freeform 148"/>
            <p:cNvSpPr>
              <a:spLocks/>
            </p:cNvSpPr>
            <p:nvPr/>
          </p:nvSpPr>
          <p:spPr bwMode="auto">
            <a:xfrm>
              <a:off x="5474466" y="1462935"/>
              <a:ext cx="113587" cy="158763"/>
            </a:xfrm>
            <a:custGeom>
              <a:avLst/>
              <a:gdLst>
                <a:gd name="T0" fmla="*/ 2 w 56"/>
                <a:gd name="T1" fmla="*/ 42 h 78"/>
                <a:gd name="T2" fmla="*/ 24 w 56"/>
                <a:gd name="T3" fmla="*/ 2 h 78"/>
                <a:gd name="T4" fmla="*/ 53 w 56"/>
                <a:gd name="T5" fmla="*/ 35 h 78"/>
                <a:gd name="T6" fmla="*/ 31 w 56"/>
                <a:gd name="T7" fmla="*/ 76 h 78"/>
                <a:gd name="T8" fmla="*/ 2 w 56"/>
                <a:gd name="T9" fmla="*/ 42 h 78"/>
              </a:gdLst>
              <a:ahLst/>
              <a:cxnLst>
                <a:cxn ang="0">
                  <a:pos x="T0" y="T1"/>
                </a:cxn>
                <a:cxn ang="0">
                  <a:pos x="T2" y="T3"/>
                </a:cxn>
                <a:cxn ang="0">
                  <a:pos x="T4" y="T5"/>
                </a:cxn>
                <a:cxn ang="0">
                  <a:pos x="T6" y="T7"/>
                </a:cxn>
                <a:cxn ang="0">
                  <a:pos x="T8" y="T9"/>
                </a:cxn>
              </a:cxnLst>
              <a:rect l="0" t="0" r="r" b="b"/>
              <a:pathLst>
                <a:path w="56" h="78">
                  <a:moveTo>
                    <a:pt x="2" y="42"/>
                  </a:moveTo>
                  <a:cubicBezTo>
                    <a:pt x="0" y="22"/>
                    <a:pt x="10" y="4"/>
                    <a:pt x="24" y="2"/>
                  </a:cubicBezTo>
                  <a:cubicBezTo>
                    <a:pt x="38" y="0"/>
                    <a:pt x="51" y="15"/>
                    <a:pt x="53" y="35"/>
                  </a:cubicBezTo>
                  <a:cubicBezTo>
                    <a:pt x="56" y="56"/>
                    <a:pt x="46" y="74"/>
                    <a:pt x="31" y="76"/>
                  </a:cubicBezTo>
                  <a:cubicBezTo>
                    <a:pt x="17" y="78"/>
                    <a:pt x="4" y="63"/>
                    <a:pt x="2" y="42"/>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4" name="Freeform 149"/>
            <p:cNvSpPr>
              <a:spLocks/>
            </p:cNvSpPr>
            <p:nvPr/>
          </p:nvSpPr>
          <p:spPr bwMode="auto">
            <a:xfrm>
              <a:off x="5780376" y="1167351"/>
              <a:ext cx="254280" cy="676358"/>
            </a:xfrm>
            <a:custGeom>
              <a:avLst/>
              <a:gdLst>
                <a:gd name="T0" fmla="*/ 0 w 125"/>
                <a:gd name="T1" fmla="*/ 0 h 332"/>
                <a:gd name="T2" fmla="*/ 125 w 125"/>
                <a:gd name="T3" fmla="*/ 157 h 332"/>
                <a:gd name="T4" fmla="*/ 86 w 125"/>
                <a:gd name="T5" fmla="*/ 280 h 332"/>
                <a:gd name="T6" fmla="*/ 0 w 125"/>
                <a:gd name="T7" fmla="*/ 332 h 332"/>
                <a:gd name="T8" fmla="*/ 0 w 125"/>
                <a:gd name="T9" fmla="*/ 0 h 332"/>
              </a:gdLst>
              <a:ahLst/>
              <a:cxnLst>
                <a:cxn ang="0">
                  <a:pos x="T0" y="T1"/>
                </a:cxn>
                <a:cxn ang="0">
                  <a:pos x="T2" y="T3"/>
                </a:cxn>
                <a:cxn ang="0">
                  <a:pos x="T4" y="T5"/>
                </a:cxn>
                <a:cxn ang="0">
                  <a:pos x="T6" y="T7"/>
                </a:cxn>
                <a:cxn ang="0">
                  <a:pos x="T8" y="T9"/>
                </a:cxn>
              </a:cxnLst>
              <a:rect l="0" t="0" r="r" b="b"/>
              <a:pathLst>
                <a:path w="125" h="332">
                  <a:moveTo>
                    <a:pt x="0" y="0"/>
                  </a:moveTo>
                  <a:cubicBezTo>
                    <a:pt x="49" y="0"/>
                    <a:pt x="125" y="28"/>
                    <a:pt x="125" y="157"/>
                  </a:cubicBezTo>
                  <a:cubicBezTo>
                    <a:pt x="125" y="231"/>
                    <a:pt x="96" y="266"/>
                    <a:pt x="86" y="280"/>
                  </a:cubicBezTo>
                  <a:cubicBezTo>
                    <a:pt x="76" y="292"/>
                    <a:pt x="26" y="332"/>
                    <a:pt x="0" y="332"/>
                  </a:cubicBezTo>
                  <a:cubicBezTo>
                    <a:pt x="0" y="202"/>
                    <a:pt x="0" y="0"/>
                    <a:pt x="0" y="0"/>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5" name="Freeform 150"/>
            <p:cNvSpPr>
              <a:spLocks/>
            </p:cNvSpPr>
            <p:nvPr/>
          </p:nvSpPr>
          <p:spPr bwMode="auto">
            <a:xfrm>
              <a:off x="5976571" y="1462935"/>
              <a:ext cx="113587" cy="158763"/>
            </a:xfrm>
            <a:custGeom>
              <a:avLst/>
              <a:gdLst>
                <a:gd name="T0" fmla="*/ 54 w 56"/>
                <a:gd name="T1" fmla="*/ 42 h 78"/>
                <a:gd name="T2" fmla="*/ 32 w 56"/>
                <a:gd name="T3" fmla="*/ 2 h 78"/>
                <a:gd name="T4" fmla="*/ 2 w 56"/>
                <a:gd name="T5" fmla="*/ 35 h 78"/>
                <a:gd name="T6" fmla="*/ 24 w 56"/>
                <a:gd name="T7" fmla="*/ 76 h 78"/>
                <a:gd name="T8" fmla="*/ 54 w 56"/>
                <a:gd name="T9" fmla="*/ 42 h 78"/>
              </a:gdLst>
              <a:ahLst/>
              <a:cxnLst>
                <a:cxn ang="0">
                  <a:pos x="T0" y="T1"/>
                </a:cxn>
                <a:cxn ang="0">
                  <a:pos x="T2" y="T3"/>
                </a:cxn>
                <a:cxn ang="0">
                  <a:pos x="T4" y="T5"/>
                </a:cxn>
                <a:cxn ang="0">
                  <a:pos x="T6" y="T7"/>
                </a:cxn>
                <a:cxn ang="0">
                  <a:pos x="T8" y="T9"/>
                </a:cxn>
              </a:cxnLst>
              <a:rect l="0" t="0" r="r" b="b"/>
              <a:pathLst>
                <a:path w="56" h="78">
                  <a:moveTo>
                    <a:pt x="54" y="42"/>
                  </a:moveTo>
                  <a:cubicBezTo>
                    <a:pt x="56" y="22"/>
                    <a:pt x="46" y="4"/>
                    <a:pt x="32" y="2"/>
                  </a:cubicBezTo>
                  <a:cubicBezTo>
                    <a:pt x="17" y="0"/>
                    <a:pt x="4" y="15"/>
                    <a:pt x="2" y="35"/>
                  </a:cubicBezTo>
                  <a:cubicBezTo>
                    <a:pt x="0" y="56"/>
                    <a:pt x="10" y="74"/>
                    <a:pt x="24" y="76"/>
                  </a:cubicBezTo>
                  <a:cubicBezTo>
                    <a:pt x="38" y="78"/>
                    <a:pt x="51" y="63"/>
                    <a:pt x="54" y="42"/>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6" name="Freeform 151"/>
            <p:cNvSpPr>
              <a:spLocks/>
            </p:cNvSpPr>
            <p:nvPr/>
          </p:nvSpPr>
          <p:spPr bwMode="auto">
            <a:xfrm>
              <a:off x="5437034" y="1885013"/>
              <a:ext cx="343342" cy="411752"/>
            </a:xfrm>
            <a:custGeom>
              <a:avLst/>
              <a:gdLst>
                <a:gd name="T0" fmla="*/ 168 w 168"/>
                <a:gd name="T1" fmla="*/ 202 h 202"/>
                <a:gd name="T2" fmla="*/ 168 w 168"/>
                <a:gd name="T3" fmla="*/ 66 h 202"/>
                <a:gd name="T4" fmla="*/ 123 w 168"/>
                <a:gd name="T5" fmla="*/ 26 h 202"/>
                <a:gd name="T6" fmla="*/ 119 w 168"/>
                <a:gd name="T7" fmla="*/ 0 h 202"/>
                <a:gd name="T8" fmla="*/ 20 w 168"/>
                <a:gd name="T9" fmla="*/ 56 h 202"/>
                <a:gd name="T10" fmla="*/ 0 w 168"/>
                <a:gd name="T11" fmla="*/ 202 h 202"/>
                <a:gd name="T12" fmla="*/ 168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168" y="202"/>
                  </a:moveTo>
                  <a:cubicBezTo>
                    <a:pt x="168" y="66"/>
                    <a:pt x="168" y="66"/>
                    <a:pt x="168" y="66"/>
                  </a:cubicBezTo>
                  <a:cubicBezTo>
                    <a:pt x="168" y="66"/>
                    <a:pt x="131" y="56"/>
                    <a:pt x="123" y="26"/>
                  </a:cubicBezTo>
                  <a:cubicBezTo>
                    <a:pt x="119" y="12"/>
                    <a:pt x="119" y="0"/>
                    <a:pt x="119" y="0"/>
                  </a:cubicBezTo>
                  <a:cubicBezTo>
                    <a:pt x="119" y="0"/>
                    <a:pt x="38" y="28"/>
                    <a:pt x="20" y="56"/>
                  </a:cubicBezTo>
                  <a:cubicBezTo>
                    <a:pt x="5" y="101"/>
                    <a:pt x="0" y="202"/>
                    <a:pt x="0" y="202"/>
                  </a:cubicBezTo>
                  <a:lnTo>
                    <a:pt x="168" y="20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7" name="Freeform 152"/>
            <p:cNvSpPr>
              <a:spLocks/>
            </p:cNvSpPr>
            <p:nvPr/>
          </p:nvSpPr>
          <p:spPr bwMode="auto">
            <a:xfrm>
              <a:off x="5780376" y="1885013"/>
              <a:ext cx="342051" cy="411752"/>
            </a:xfrm>
            <a:custGeom>
              <a:avLst/>
              <a:gdLst>
                <a:gd name="T0" fmla="*/ 0 w 168"/>
                <a:gd name="T1" fmla="*/ 202 h 202"/>
                <a:gd name="T2" fmla="*/ 0 w 168"/>
                <a:gd name="T3" fmla="*/ 66 h 202"/>
                <a:gd name="T4" fmla="*/ 45 w 168"/>
                <a:gd name="T5" fmla="*/ 26 h 202"/>
                <a:gd name="T6" fmla="*/ 49 w 168"/>
                <a:gd name="T7" fmla="*/ 0 h 202"/>
                <a:gd name="T8" fmla="*/ 149 w 168"/>
                <a:gd name="T9" fmla="*/ 56 h 202"/>
                <a:gd name="T10" fmla="*/ 168 w 168"/>
                <a:gd name="T11" fmla="*/ 202 h 202"/>
                <a:gd name="T12" fmla="*/ 0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0" y="202"/>
                  </a:moveTo>
                  <a:cubicBezTo>
                    <a:pt x="0" y="66"/>
                    <a:pt x="0" y="66"/>
                    <a:pt x="0" y="66"/>
                  </a:cubicBezTo>
                  <a:cubicBezTo>
                    <a:pt x="0" y="66"/>
                    <a:pt x="37" y="56"/>
                    <a:pt x="45" y="26"/>
                  </a:cubicBezTo>
                  <a:cubicBezTo>
                    <a:pt x="49" y="12"/>
                    <a:pt x="49" y="0"/>
                    <a:pt x="49" y="0"/>
                  </a:cubicBezTo>
                  <a:cubicBezTo>
                    <a:pt x="49" y="0"/>
                    <a:pt x="130" y="28"/>
                    <a:pt x="149" y="56"/>
                  </a:cubicBezTo>
                  <a:cubicBezTo>
                    <a:pt x="164" y="101"/>
                    <a:pt x="168" y="202"/>
                    <a:pt x="168" y="202"/>
                  </a:cubicBezTo>
                  <a:lnTo>
                    <a:pt x="0" y="20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8" name="Freeform 153"/>
            <p:cNvSpPr>
              <a:spLocks/>
            </p:cNvSpPr>
            <p:nvPr/>
          </p:nvSpPr>
          <p:spPr bwMode="auto">
            <a:xfrm>
              <a:off x="5713256" y="1699144"/>
              <a:ext cx="138111" cy="52921"/>
            </a:xfrm>
            <a:custGeom>
              <a:avLst/>
              <a:gdLst>
                <a:gd name="T0" fmla="*/ 34 w 68"/>
                <a:gd name="T1" fmla="*/ 26 h 26"/>
                <a:gd name="T2" fmla="*/ 68 w 68"/>
                <a:gd name="T3" fmla="*/ 0 h 26"/>
                <a:gd name="T4" fmla="*/ 0 w 68"/>
                <a:gd name="T5" fmla="*/ 0 h 26"/>
                <a:gd name="T6" fmla="*/ 34 w 68"/>
                <a:gd name="T7" fmla="*/ 26 h 26"/>
              </a:gdLst>
              <a:ahLst/>
              <a:cxnLst>
                <a:cxn ang="0">
                  <a:pos x="T0" y="T1"/>
                </a:cxn>
                <a:cxn ang="0">
                  <a:pos x="T2" y="T3"/>
                </a:cxn>
                <a:cxn ang="0">
                  <a:pos x="T4" y="T5"/>
                </a:cxn>
                <a:cxn ang="0">
                  <a:pos x="T6" y="T7"/>
                </a:cxn>
              </a:cxnLst>
              <a:rect l="0" t="0" r="r" b="b"/>
              <a:pathLst>
                <a:path w="68" h="26">
                  <a:moveTo>
                    <a:pt x="34" y="26"/>
                  </a:moveTo>
                  <a:cubicBezTo>
                    <a:pt x="53" y="26"/>
                    <a:pt x="68" y="14"/>
                    <a:pt x="68" y="0"/>
                  </a:cubicBezTo>
                  <a:cubicBezTo>
                    <a:pt x="0" y="0"/>
                    <a:pt x="0" y="0"/>
                    <a:pt x="0" y="0"/>
                  </a:cubicBezTo>
                  <a:cubicBezTo>
                    <a:pt x="0" y="14"/>
                    <a:pt x="15" y="26"/>
                    <a:pt x="34" y="26"/>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9" name="Freeform 154"/>
            <p:cNvSpPr>
              <a:spLocks/>
            </p:cNvSpPr>
            <p:nvPr/>
          </p:nvSpPr>
          <p:spPr bwMode="auto">
            <a:xfrm>
              <a:off x="5527387" y="1885013"/>
              <a:ext cx="252989" cy="411752"/>
            </a:xfrm>
            <a:custGeom>
              <a:avLst/>
              <a:gdLst>
                <a:gd name="T0" fmla="*/ 124 w 124"/>
                <a:gd name="T1" fmla="*/ 148 h 202"/>
                <a:gd name="T2" fmla="*/ 75 w 124"/>
                <a:gd name="T3" fmla="*/ 0 h 202"/>
                <a:gd name="T4" fmla="*/ 42 w 124"/>
                <a:gd name="T5" fmla="*/ 13 h 202"/>
                <a:gd name="T6" fmla="*/ 0 w 124"/>
                <a:gd name="T7" fmla="*/ 202 h 202"/>
                <a:gd name="T8" fmla="*/ 124 w 124"/>
                <a:gd name="T9" fmla="*/ 202 h 202"/>
                <a:gd name="T10" fmla="*/ 124 w 124"/>
                <a:gd name="T11" fmla="*/ 148 h 202"/>
              </a:gdLst>
              <a:ahLst/>
              <a:cxnLst>
                <a:cxn ang="0">
                  <a:pos x="T0" y="T1"/>
                </a:cxn>
                <a:cxn ang="0">
                  <a:pos x="T2" y="T3"/>
                </a:cxn>
                <a:cxn ang="0">
                  <a:pos x="T4" y="T5"/>
                </a:cxn>
                <a:cxn ang="0">
                  <a:pos x="T6" y="T7"/>
                </a:cxn>
                <a:cxn ang="0">
                  <a:pos x="T8" y="T9"/>
                </a:cxn>
                <a:cxn ang="0">
                  <a:pos x="T10" y="T11"/>
                </a:cxn>
              </a:cxnLst>
              <a:rect l="0" t="0" r="r" b="b"/>
              <a:pathLst>
                <a:path w="124" h="202">
                  <a:moveTo>
                    <a:pt x="124" y="148"/>
                  </a:moveTo>
                  <a:cubicBezTo>
                    <a:pt x="124" y="148"/>
                    <a:pt x="88" y="59"/>
                    <a:pt x="75" y="0"/>
                  </a:cubicBezTo>
                  <a:cubicBezTo>
                    <a:pt x="61" y="6"/>
                    <a:pt x="50" y="9"/>
                    <a:pt x="42" y="13"/>
                  </a:cubicBezTo>
                  <a:cubicBezTo>
                    <a:pt x="2" y="98"/>
                    <a:pt x="0" y="202"/>
                    <a:pt x="0" y="202"/>
                  </a:cubicBezTo>
                  <a:cubicBezTo>
                    <a:pt x="124" y="202"/>
                    <a:pt x="124" y="202"/>
                    <a:pt x="124" y="202"/>
                  </a:cubicBezTo>
                  <a:lnTo>
                    <a:pt x="124" y="148"/>
                  </a:lnTo>
                  <a:close/>
                </a:path>
              </a:pathLst>
            </a:custGeom>
            <a:solidFill>
              <a:srgbClr val="EB1A3A"/>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0" name="Freeform 155"/>
            <p:cNvSpPr>
              <a:spLocks/>
            </p:cNvSpPr>
            <p:nvPr/>
          </p:nvSpPr>
          <p:spPr bwMode="auto">
            <a:xfrm>
              <a:off x="5781667" y="1885013"/>
              <a:ext cx="252989" cy="411752"/>
            </a:xfrm>
            <a:custGeom>
              <a:avLst/>
              <a:gdLst>
                <a:gd name="T0" fmla="*/ 0 w 124"/>
                <a:gd name="T1" fmla="*/ 148 h 202"/>
                <a:gd name="T2" fmla="*/ 49 w 124"/>
                <a:gd name="T3" fmla="*/ 0 h 202"/>
                <a:gd name="T4" fmla="*/ 82 w 124"/>
                <a:gd name="T5" fmla="*/ 13 h 202"/>
                <a:gd name="T6" fmla="*/ 124 w 124"/>
                <a:gd name="T7" fmla="*/ 202 h 202"/>
                <a:gd name="T8" fmla="*/ 0 w 124"/>
                <a:gd name="T9" fmla="*/ 202 h 202"/>
                <a:gd name="T10" fmla="*/ 0 w 124"/>
                <a:gd name="T11" fmla="*/ 148 h 202"/>
              </a:gdLst>
              <a:ahLst/>
              <a:cxnLst>
                <a:cxn ang="0">
                  <a:pos x="T0" y="T1"/>
                </a:cxn>
                <a:cxn ang="0">
                  <a:pos x="T2" y="T3"/>
                </a:cxn>
                <a:cxn ang="0">
                  <a:pos x="T4" y="T5"/>
                </a:cxn>
                <a:cxn ang="0">
                  <a:pos x="T6" y="T7"/>
                </a:cxn>
                <a:cxn ang="0">
                  <a:pos x="T8" y="T9"/>
                </a:cxn>
                <a:cxn ang="0">
                  <a:pos x="T10" y="T11"/>
                </a:cxn>
              </a:cxnLst>
              <a:rect l="0" t="0" r="r" b="b"/>
              <a:pathLst>
                <a:path w="124" h="202">
                  <a:moveTo>
                    <a:pt x="0" y="148"/>
                  </a:moveTo>
                  <a:cubicBezTo>
                    <a:pt x="0" y="148"/>
                    <a:pt x="35" y="59"/>
                    <a:pt x="49" y="0"/>
                  </a:cubicBezTo>
                  <a:cubicBezTo>
                    <a:pt x="62" y="6"/>
                    <a:pt x="73" y="9"/>
                    <a:pt x="82" y="13"/>
                  </a:cubicBezTo>
                  <a:cubicBezTo>
                    <a:pt x="122" y="98"/>
                    <a:pt x="124" y="202"/>
                    <a:pt x="124" y="202"/>
                  </a:cubicBezTo>
                  <a:cubicBezTo>
                    <a:pt x="0" y="202"/>
                    <a:pt x="0" y="202"/>
                    <a:pt x="0" y="202"/>
                  </a:cubicBezTo>
                  <a:lnTo>
                    <a:pt x="0" y="148"/>
                  </a:lnTo>
                  <a:close/>
                </a:path>
              </a:pathLst>
            </a:custGeom>
            <a:solidFill>
              <a:srgbClr val="C5132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1" name="Freeform 156"/>
            <p:cNvSpPr>
              <a:spLocks/>
            </p:cNvSpPr>
            <p:nvPr/>
          </p:nvSpPr>
          <p:spPr bwMode="auto">
            <a:xfrm>
              <a:off x="5465430" y="1091196"/>
              <a:ext cx="473709" cy="432405"/>
            </a:xfrm>
            <a:custGeom>
              <a:avLst/>
              <a:gdLst>
                <a:gd name="T0" fmla="*/ 148 w 232"/>
                <a:gd name="T1" fmla="*/ 0 h 212"/>
                <a:gd name="T2" fmla="*/ 33 w 232"/>
                <a:gd name="T3" fmla="*/ 113 h 212"/>
                <a:gd name="T4" fmla="*/ 60 w 232"/>
                <a:gd name="T5" fmla="*/ 212 h 212"/>
                <a:gd name="T6" fmla="*/ 60 w 232"/>
                <a:gd name="T7" fmla="*/ 190 h 212"/>
                <a:gd name="T8" fmla="*/ 129 w 232"/>
                <a:gd name="T9" fmla="*/ 139 h 212"/>
                <a:gd name="T10" fmla="*/ 208 w 232"/>
                <a:gd name="T11" fmla="*/ 87 h 212"/>
                <a:gd name="T12" fmla="*/ 148 w 232"/>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232" h="212">
                  <a:moveTo>
                    <a:pt x="148" y="0"/>
                  </a:moveTo>
                  <a:cubicBezTo>
                    <a:pt x="59" y="0"/>
                    <a:pt x="33" y="78"/>
                    <a:pt x="33" y="113"/>
                  </a:cubicBezTo>
                  <a:cubicBezTo>
                    <a:pt x="0" y="158"/>
                    <a:pt x="35" y="198"/>
                    <a:pt x="60" y="212"/>
                  </a:cubicBezTo>
                  <a:cubicBezTo>
                    <a:pt x="60" y="204"/>
                    <a:pt x="60" y="201"/>
                    <a:pt x="60" y="190"/>
                  </a:cubicBezTo>
                  <a:cubicBezTo>
                    <a:pt x="60" y="161"/>
                    <a:pt x="87" y="134"/>
                    <a:pt x="129" y="139"/>
                  </a:cubicBezTo>
                  <a:cubicBezTo>
                    <a:pt x="165" y="143"/>
                    <a:pt x="189" y="122"/>
                    <a:pt x="208" y="87"/>
                  </a:cubicBezTo>
                  <a:cubicBezTo>
                    <a:pt x="232" y="39"/>
                    <a:pt x="202" y="0"/>
                    <a:pt x="148" y="0"/>
                  </a:cubicBez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2" name="Freeform 157"/>
            <p:cNvSpPr>
              <a:spLocks/>
            </p:cNvSpPr>
            <p:nvPr/>
          </p:nvSpPr>
          <p:spPr bwMode="auto">
            <a:xfrm>
              <a:off x="5883637" y="1122174"/>
              <a:ext cx="189742" cy="344633"/>
            </a:xfrm>
            <a:custGeom>
              <a:avLst/>
              <a:gdLst>
                <a:gd name="T0" fmla="*/ 0 w 93"/>
                <a:gd name="T1" fmla="*/ 57 h 169"/>
                <a:gd name="T2" fmla="*/ 77 w 93"/>
                <a:gd name="T3" fmla="*/ 169 h 169"/>
                <a:gd name="T4" fmla="*/ 77 w 93"/>
                <a:gd name="T5" fmla="*/ 70 h 169"/>
                <a:gd name="T6" fmla="*/ 0 w 93"/>
                <a:gd name="T7" fmla="*/ 0 h 169"/>
                <a:gd name="T8" fmla="*/ 0 w 93"/>
                <a:gd name="T9" fmla="*/ 57 h 169"/>
              </a:gdLst>
              <a:ahLst/>
              <a:cxnLst>
                <a:cxn ang="0">
                  <a:pos x="T0" y="T1"/>
                </a:cxn>
                <a:cxn ang="0">
                  <a:pos x="T2" y="T3"/>
                </a:cxn>
                <a:cxn ang="0">
                  <a:pos x="T4" y="T5"/>
                </a:cxn>
                <a:cxn ang="0">
                  <a:pos x="T6" y="T7"/>
                </a:cxn>
                <a:cxn ang="0">
                  <a:pos x="T8" y="T9"/>
                </a:cxn>
              </a:cxnLst>
              <a:rect l="0" t="0" r="r" b="b"/>
              <a:pathLst>
                <a:path w="93" h="169">
                  <a:moveTo>
                    <a:pt x="0" y="57"/>
                  </a:moveTo>
                  <a:cubicBezTo>
                    <a:pt x="0" y="57"/>
                    <a:pt x="20" y="141"/>
                    <a:pt x="77" y="169"/>
                  </a:cubicBezTo>
                  <a:cubicBezTo>
                    <a:pt x="87" y="93"/>
                    <a:pt x="93" y="109"/>
                    <a:pt x="77" y="70"/>
                  </a:cubicBezTo>
                  <a:cubicBezTo>
                    <a:pt x="61" y="30"/>
                    <a:pt x="0" y="0"/>
                    <a:pt x="0" y="0"/>
                  </a:cubicBezTo>
                  <a:lnTo>
                    <a:pt x="0" y="57"/>
                  </a:ln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83" name="Group 44"/>
          <p:cNvGrpSpPr/>
          <p:nvPr/>
        </p:nvGrpSpPr>
        <p:grpSpPr>
          <a:xfrm>
            <a:off x="15151436" y="3070958"/>
            <a:ext cx="781099" cy="781826"/>
            <a:chOff x="3429902" y="885965"/>
            <a:chExt cx="1387567" cy="1388858"/>
          </a:xfrm>
        </p:grpSpPr>
        <p:sp>
          <p:nvSpPr>
            <p:cNvPr id="84" name="Oval 158"/>
            <p:cNvSpPr>
              <a:spLocks noChangeArrowheads="1"/>
            </p:cNvSpPr>
            <p:nvPr/>
          </p:nvSpPr>
          <p:spPr bwMode="auto">
            <a:xfrm>
              <a:off x="3429902" y="885965"/>
              <a:ext cx="1387567" cy="1386276"/>
            </a:xfrm>
            <a:prstGeom prst="ellipse">
              <a:avLst/>
            </a:prstGeom>
            <a:solidFill>
              <a:srgbClr val="6C962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5" name="Freeform 159"/>
            <p:cNvSpPr>
              <a:spLocks/>
            </p:cNvSpPr>
            <p:nvPr/>
          </p:nvSpPr>
          <p:spPr bwMode="auto">
            <a:xfrm>
              <a:off x="4124331" y="885965"/>
              <a:ext cx="693138" cy="1386276"/>
            </a:xfrm>
            <a:custGeom>
              <a:avLst/>
              <a:gdLst>
                <a:gd name="T0" fmla="*/ 340 w 340"/>
                <a:gd name="T1" fmla="*/ 340 h 680"/>
                <a:gd name="T2" fmla="*/ 0 w 340"/>
                <a:gd name="T3" fmla="*/ 0 h 680"/>
                <a:gd name="T4" fmla="*/ 0 w 340"/>
                <a:gd name="T5" fmla="*/ 680 h 680"/>
                <a:gd name="T6" fmla="*/ 340 w 340"/>
                <a:gd name="T7" fmla="*/ 340 h 680"/>
              </a:gdLst>
              <a:ahLst/>
              <a:cxnLst>
                <a:cxn ang="0">
                  <a:pos x="T0" y="T1"/>
                </a:cxn>
                <a:cxn ang="0">
                  <a:pos x="T2" y="T3"/>
                </a:cxn>
                <a:cxn ang="0">
                  <a:pos x="T4" y="T5"/>
                </a:cxn>
                <a:cxn ang="0">
                  <a:pos x="T6" y="T7"/>
                </a:cxn>
              </a:cxnLst>
              <a:rect l="0" t="0" r="r" b="b"/>
              <a:pathLst>
                <a:path w="340" h="680">
                  <a:moveTo>
                    <a:pt x="340" y="340"/>
                  </a:moveTo>
                  <a:cubicBezTo>
                    <a:pt x="340" y="152"/>
                    <a:pt x="188" y="0"/>
                    <a:pt x="0" y="0"/>
                  </a:cubicBezTo>
                  <a:cubicBezTo>
                    <a:pt x="0" y="680"/>
                    <a:pt x="0" y="680"/>
                    <a:pt x="0" y="680"/>
                  </a:cubicBezTo>
                  <a:cubicBezTo>
                    <a:pt x="188" y="680"/>
                    <a:pt x="340" y="528"/>
                    <a:pt x="340" y="340"/>
                  </a:cubicBezTo>
                  <a:close/>
                </a:path>
              </a:pathLst>
            </a:custGeom>
            <a:solidFill>
              <a:srgbClr val="678E23"/>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6" name="Freeform 160"/>
            <p:cNvSpPr>
              <a:spLocks/>
            </p:cNvSpPr>
            <p:nvPr/>
          </p:nvSpPr>
          <p:spPr bwMode="auto">
            <a:xfrm>
              <a:off x="3826165" y="1034402"/>
              <a:ext cx="595040" cy="731861"/>
            </a:xfrm>
            <a:custGeom>
              <a:avLst/>
              <a:gdLst>
                <a:gd name="T0" fmla="*/ 292 w 292"/>
                <a:gd name="T1" fmla="*/ 278 h 359"/>
                <a:gd name="T2" fmla="*/ 146 w 292"/>
                <a:gd name="T3" fmla="*/ 317 h 359"/>
                <a:gd name="T4" fmla="*/ 146 w 292"/>
                <a:gd name="T5" fmla="*/ 317 h 359"/>
                <a:gd name="T6" fmla="*/ 0 w 292"/>
                <a:gd name="T7" fmla="*/ 278 h 359"/>
                <a:gd name="T8" fmla="*/ 0 w 292"/>
                <a:gd name="T9" fmla="*/ 146 h 359"/>
                <a:gd name="T10" fmla="*/ 146 w 292"/>
                <a:gd name="T11" fmla="*/ 0 h 359"/>
                <a:gd name="T12" fmla="*/ 146 w 292"/>
                <a:gd name="T13" fmla="*/ 0 h 359"/>
                <a:gd name="T14" fmla="*/ 292 w 292"/>
                <a:gd name="T15" fmla="*/ 146 h 359"/>
                <a:gd name="T16" fmla="*/ 292 w 292"/>
                <a:gd name="T17" fmla="*/ 278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2" h="359">
                  <a:moveTo>
                    <a:pt x="292" y="278"/>
                  </a:moveTo>
                  <a:cubicBezTo>
                    <a:pt x="292" y="359"/>
                    <a:pt x="227" y="317"/>
                    <a:pt x="146" y="317"/>
                  </a:cubicBezTo>
                  <a:cubicBezTo>
                    <a:pt x="146" y="317"/>
                    <a:pt x="146" y="317"/>
                    <a:pt x="146" y="317"/>
                  </a:cubicBezTo>
                  <a:cubicBezTo>
                    <a:pt x="65" y="317"/>
                    <a:pt x="0" y="359"/>
                    <a:pt x="0" y="278"/>
                  </a:cubicBezTo>
                  <a:cubicBezTo>
                    <a:pt x="0" y="146"/>
                    <a:pt x="0" y="146"/>
                    <a:pt x="0" y="146"/>
                  </a:cubicBezTo>
                  <a:cubicBezTo>
                    <a:pt x="0" y="66"/>
                    <a:pt x="65" y="0"/>
                    <a:pt x="146" y="0"/>
                  </a:cubicBezTo>
                  <a:cubicBezTo>
                    <a:pt x="146" y="0"/>
                    <a:pt x="146" y="0"/>
                    <a:pt x="146" y="0"/>
                  </a:cubicBezTo>
                  <a:cubicBezTo>
                    <a:pt x="227" y="0"/>
                    <a:pt x="292" y="66"/>
                    <a:pt x="292" y="146"/>
                  </a:cubicBezTo>
                  <a:lnTo>
                    <a:pt x="292" y="278"/>
                  </a:ln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7" name="Oval 161"/>
            <p:cNvSpPr>
              <a:spLocks noChangeArrowheads="1"/>
            </p:cNvSpPr>
            <p:nvPr/>
          </p:nvSpPr>
          <p:spPr bwMode="auto">
            <a:xfrm>
              <a:off x="3822293" y="1031821"/>
              <a:ext cx="605366" cy="606657"/>
            </a:xfrm>
            <a:prstGeom prst="ellipse">
              <a:avLst/>
            </a:pr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8" name="Freeform 162"/>
            <p:cNvSpPr>
              <a:spLocks/>
            </p:cNvSpPr>
            <p:nvPr/>
          </p:nvSpPr>
          <p:spPr bwMode="auto">
            <a:xfrm>
              <a:off x="4023652" y="1762391"/>
              <a:ext cx="202649" cy="512432"/>
            </a:xfrm>
            <a:custGeom>
              <a:avLst/>
              <a:gdLst>
                <a:gd name="T0" fmla="*/ 157 w 157"/>
                <a:gd name="T1" fmla="*/ 173 h 397"/>
                <a:gd name="T2" fmla="*/ 78 w 157"/>
                <a:gd name="T3" fmla="*/ 397 h 397"/>
                <a:gd name="T4" fmla="*/ 0 w 157"/>
                <a:gd name="T5" fmla="*/ 173 h 397"/>
                <a:gd name="T6" fmla="*/ 0 w 157"/>
                <a:gd name="T7" fmla="*/ 0 h 397"/>
                <a:gd name="T8" fmla="*/ 157 w 157"/>
                <a:gd name="T9" fmla="*/ 0 h 397"/>
                <a:gd name="T10" fmla="*/ 157 w 157"/>
                <a:gd name="T11" fmla="*/ 173 h 397"/>
              </a:gdLst>
              <a:ahLst/>
              <a:cxnLst>
                <a:cxn ang="0">
                  <a:pos x="T0" y="T1"/>
                </a:cxn>
                <a:cxn ang="0">
                  <a:pos x="T2" y="T3"/>
                </a:cxn>
                <a:cxn ang="0">
                  <a:pos x="T4" y="T5"/>
                </a:cxn>
                <a:cxn ang="0">
                  <a:pos x="T6" y="T7"/>
                </a:cxn>
                <a:cxn ang="0">
                  <a:pos x="T8" y="T9"/>
                </a:cxn>
                <a:cxn ang="0">
                  <a:pos x="T10" y="T11"/>
                </a:cxn>
              </a:cxnLst>
              <a:rect l="0" t="0" r="r" b="b"/>
              <a:pathLst>
                <a:path w="157" h="397">
                  <a:moveTo>
                    <a:pt x="157" y="173"/>
                  </a:moveTo>
                  <a:lnTo>
                    <a:pt x="78" y="397"/>
                  </a:lnTo>
                  <a:lnTo>
                    <a:pt x="0" y="173"/>
                  </a:lnTo>
                  <a:lnTo>
                    <a:pt x="0" y="0"/>
                  </a:lnTo>
                  <a:lnTo>
                    <a:pt x="157" y="0"/>
                  </a:lnTo>
                  <a:lnTo>
                    <a:pt x="157" y="173"/>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9" name="Freeform 163"/>
            <p:cNvSpPr>
              <a:spLocks/>
            </p:cNvSpPr>
            <p:nvPr/>
          </p:nvSpPr>
          <p:spPr bwMode="auto">
            <a:xfrm>
              <a:off x="3871342" y="1146699"/>
              <a:ext cx="254280" cy="675067"/>
            </a:xfrm>
            <a:custGeom>
              <a:avLst/>
              <a:gdLst>
                <a:gd name="T0" fmla="*/ 125 w 125"/>
                <a:gd name="T1" fmla="*/ 0 h 331"/>
                <a:gd name="T2" fmla="*/ 0 w 125"/>
                <a:gd name="T3" fmla="*/ 156 h 331"/>
                <a:gd name="T4" fmla="*/ 39 w 125"/>
                <a:gd name="T5" fmla="*/ 279 h 331"/>
                <a:gd name="T6" fmla="*/ 125 w 125"/>
                <a:gd name="T7" fmla="*/ 331 h 331"/>
                <a:gd name="T8" fmla="*/ 125 w 125"/>
                <a:gd name="T9" fmla="*/ 0 h 331"/>
              </a:gdLst>
              <a:ahLst/>
              <a:cxnLst>
                <a:cxn ang="0">
                  <a:pos x="T0" y="T1"/>
                </a:cxn>
                <a:cxn ang="0">
                  <a:pos x="T2" y="T3"/>
                </a:cxn>
                <a:cxn ang="0">
                  <a:pos x="T4" y="T5"/>
                </a:cxn>
                <a:cxn ang="0">
                  <a:pos x="T6" y="T7"/>
                </a:cxn>
                <a:cxn ang="0">
                  <a:pos x="T8" y="T9"/>
                </a:cxn>
              </a:cxnLst>
              <a:rect l="0" t="0" r="r" b="b"/>
              <a:pathLst>
                <a:path w="125" h="331">
                  <a:moveTo>
                    <a:pt x="125" y="0"/>
                  </a:moveTo>
                  <a:cubicBezTo>
                    <a:pt x="76" y="0"/>
                    <a:pt x="0" y="27"/>
                    <a:pt x="0" y="156"/>
                  </a:cubicBezTo>
                  <a:cubicBezTo>
                    <a:pt x="0" y="230"/>
                    <a:pt x="29" y="265"/>
                    <a:pt x="39" y="279"/>
                  </a:cubicBezTo>
                  <a:cubicBezTo>
                    <a:pt x="49" y="291"/>
                    <a:pt x="99" y="331"/>
                    <a:pt x="125" y="331"/>
                  </a:cubicBezTo>
                  <a:cubicBezTo>
                    <a:pt x="125" y="201"/>
                    <a:pt x="125" y="0"/>
                    <a:pt x="125" y="0"/>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0" name="Freeform 164"/>
            <p:cNvSpPr>
              <a:spLocks/>
            </p:cNvSpPr>
            <p:nvPr/>
          </p:nvSpPr>
          <p:spPr bwMode="auto">
            <a:xfrm>
              <a:off x="3818421" y="1439701"/>
              <a:ext cx="111005" cy="160054"/>
            </a:xfrm>
            <a:custGeom>
              <a:avLst/>
              <a:gdLst>
                <a:gd name="T0" fmla="*/ 2 w 55"/>
                <a:gd name="T1" fmla="*/ 42 h 78"/>
                <a:gd name="T2" fmla="*/ 24 w 55"/>
                <a:gd name="T3" fmla="*/ 2 h 78"/>
                <a:gd name="T4" fmla="*/ 53 w 55"/>
                <a:gd name="T5" fmla="*/ 35 h 78"/>
                <a:gd name="T6" fmla="*/ 31 w 55"/>
                <a:gd name="T7" fmla="*/ 76 h 78"/>
                <a:gd name="T8" fmla="*/ 2 w 55"/>
                <a:gd name="T9" fmla="*/ 42 h 78"/>
              </a:gdLst>
              <a:ahLst/>
              <a:cxnLst>
                <a:cxn ang="0">
                  <a:pos x="T0" y="T1"/>
                </a:cxn>
                <a:cxn ang="0">
                  <a:pos x="T2" y="T3"/>
                </a:cxn>
                <a:cxn ang="0">
                  <a:pos x="T4" y="T5"/>
                </a:cxn>
                <a:cxn ang="0">
                  <a:pos x="T6" y="T7"/>
                </a:cxn>
                <a:cxn ang="0">
                  <a:pos x="T8" y="T9"/>
                </a:cxn>
              </a:cxnLst>
              <a:rect l="0" t="0" r="r" b="b"/>
              <a:pathLst>
                <a:path w="55" h="78">
                  <a:moveTo>
                    <a:pt x="2" y="42"/>
                  </a:moveTo>
                  <a:cubicBezTo>
                    <a:pt x="0" y="22"/>
                    <a:pt x="9" y="4"/>
                    <a:pt x="24" y="2"/>
                  </a:cubicBezTo>
                  <a:cubicBezTo>
                    <a:pt x="38" y="0"/>
                    <a:pt x="51" y="15"/>
                    <a:pt x="53" y="35"/>
                  </a:cubicBezTo>
                  <a:cubicBezTo>
                    <a:pt x="55" y="56"/>
                    <a:pt x="46" y="74"/>
                    <a:pt x="31" y="76"/>
                  </a:cubicBezTo>
                  <a:cubicBezTo>
                    <a:pt x="17" y="78"/>
                    <a:pt x="4" y="63"/>
                    <a:pt x="2" y="42"/>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1" name="Freeform 165"/>
            <p:cNvSpPr>
              <a:spLocks/>
            </p:cNvSpPr>
            <p:nvPr/>
          </p:nvSpPr>
          <p:spPr bwMode="auto">
            <a:xfrm>
              <a:off x="4124331" y="1146699"/>
              <a:ext cx="254280" cy="675067"/>
            </a:xfrm>
            <a:custGeom>
              <a:avLst/>
              <a:gdLst>
                <a:gd name="T0" fmla="*/ 0 w 125"/>
                <a:gd name="T1" fmla="*/ 0 h 331"/>
                <a:gd name="T2" fmla="*/ 125 w 125"/>
                <a:gd name="T3" fmla="*/ 156 h 331"/>
                <a:gd name="T4" fmla="*/ 85 w 125"/>
                <a:gd name="T5" fmla="*/ 279 h 331"/>
                <a:gd name="T6" fmla="*/ 0 w 125"/>
                <a:gd name="T7" fmla="*/ 331 h 331"/>
                <a:gd name="T8" fmla="*/ 0 w 125"/>
                <a:gd name="T9" fmla="*/ 0 h 331"/>
              </a:gdLst>
              <a:ahLst/>
              <a:cxnLst>
                <a:cxn ang="0">
                  <a:pos x="T0" y="T1"/>
                </a:cxn>
                <a:cxn ang="0">
                  <a:pos x="T2" y="T3"/>
                </a:cxn>
                <a:cxn ang="0">
                  <a:pos x="T4" y="T5"/>
                </a:cxn>
                <a:cxn ang="0">
                  <a:pos x="T6" y="T7"/>
                </a:cxn>
                <a:cxn ang="0">
                  <a:pos x="T8" y="T9"/>
                </a:cxn>
              </a:cxnLst>
              <a:rect l="0" t="0" r="r" b="b"/>
              <a:pathLst>
                <a:path w="125" h="331">
                  <a:moveTo>
                    <a:pt x="0" y="0"/>
                  </a:moveTo>
                  <a:cubicBezTo>
                    <a:pt x="49" y="0"/>
                    <a:pt x="125" y="27"/>
                    <a:pt x="125" y="156"/>
                  </a:cubicBezTo>
                  <a:cubicBezTo>
                    <a:pt x="125" y="230"/>
                    <a:pt x="96" y="265"/>
                    <a:pt x="85" y="279"/>
                  </a:cubicBezTo>
                  <a:cubicBezTo>
                    <a:pt x="76" y="291"/>
                    <a:pt x="26" y="331"/>
                    <a:pt x="0" y="331"/>
                  </a:cubicBezTo>
                  <a:cubicBezTo>
                    <a:pt x="0" y="201"/>
                    <a:pt x="0" y="0"/>
                    <a:pt x="0" y="0"/>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2" name="Freeform 166"/>
            <p:cNvSpPr>
              <a:spLocks/>
            </p:cNvSpPr>
            <p:nvPr/>
          </p:nvSpPr>
          <p:spPr bwMode="auto">
            <a:xfrm>
              <a:off x="4319236" y="1439701"/>
              <a:ext cx="114878" cy="160054"/>
            </a:xfrm>
            <a:custGeom>
              <a:avLst/>
              <a:gdLst>
                <a:gd name="T0" fmla="*/ 53 w 56"/>
                <a:gd name="T1" fmla="*/ 42 h 78"/>
                <a:gd name="T2" fmla="*/ 32 w 56"/>
                <a:gd name="T3" fmla="*/ 2 h 78"/>
                <a:gd name="T4" fmla="*/ 2 w 56"/>
                <a:gd name="T5" fmla="*/ 35 h 78"/>
                <a:gd name="T6" fmla="*/ 24 w 56"/>
                <a:gd name="T7" fmla="*/ 76 h 78"/>
                <a:gd name="T8" fmla="*/ 53 w 56"/>
                <a:gd name="T9" fmla="*/ 42 h 78"/>
              </a:gdLst>
              <a:ahLst/>
              <a:cxnLst>
                <a:cxn ang="0">
                  <a:pos x="T0" y="T1"/>
                </a:cxn>
                <a:cxn ang="0">
                  <a:pos x="T2" y="T3"/>
                </a:cxn>
                <a:cxn ang="0">
                  <a:pos x="T4" y="T5"/>
                </a:cxn>
                <a:cxn ang="0">
                  <a:pos x="T6" y="T7"/>
                </a:cxn>
                <a:cxn ang="0">
                  <a:pos x="T8" y="T9"/>
                </a:cxn>
              </a:cxnLst>
              <a:rect l="0" t="0" r="r" b="b"/>
              <a:pathLst>
                <a:path w="56" h="78">
                  <a:moveTo>
                    <a:pt x="53" y="42"/>
                  </a:moveTo>
                  <a:cubicBezTo>
                    <a:pt x="56" y="22"/>
                    <a:pt x="46" y="4"/>
                    <a:pt x="32" y="2"/>
                  </a:cubicBezTo>
                  <a:cubicBezTo>
                    <a:pt x="17" y="0"/>
                    <a:pt x="4" y="15"/>
                    <a:pt x="2" y="35"/>
                  </a:cubicBezTo>
                  <a:cubicBezTo>
                    <a:pt x="0" y="56"/>
                    <a:pt x="10" y="74"/>
                    <a:pt x="24" y="76"/>
                  </a:cubicBezTo>
                  <a:cubicBezTo>
                    <a:pt x="38" y="78"/>
                    <a:pt x="51" y="63"/>
                    <a:pt x="53" y="42"/>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3" name="Freeform 167"/>
            <p:cNvSpPr>
              <a:spLocks/>
            </p:cNvSpPr>
            <p:nvPr/>
          </p:nvSpPr>
          <p:spPr bwMode="auto">
            <a:xfrm>
              <a:off x="3780989" y="1863070"/>
              <a:ext cx="343342" cy="411752"/>
            </a:xfrm>
            <a:custGeom>
              <a:avLst/>
              <a:gdLst>
                <a:gd name="T0" fmla="*/ 168 w 168"/>
                <a:gd name="T1" fmla="*/ 202 h 202"/>
                <a:gd name="T2" fmla="*/ 168 w 168"/>
                <a:gd name="T3" fmla="*/ 66 h 202"/>
                <a:gd name="T4" fmla="*/ 123 w 168"/>
                <a:gd name="T5" fmla="*/ 26 h 202"/>
                <a:gd name="T6" fmla="*/ 119 w 168"/>
                <a:gd name="T7" fmla="*/ 0 h 202"/>
                <a:gd name="T8" fmla="*/ 19 w 168"/>
                <a:gd name="T9" fmla="*/ 56 h 202"/>
                <a:gd name="T10" fmla="*/ 0 w 168"/>
                <a:gd name="T11" fmla="*/ 202 h 202"/>
                <a:gd name="T12" fmla="*/ 168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168" y="202"/>
                  </a:moveTo>
                  <a:cubicBezTo>
                    <a:pt x="168" y="66"/>
                    <a:pt x="168" y="66"/>
                    <a:pt x="168" y="66"/>
                  </a:cubicBezTo>
                  <a:cubicBezTo>
                    <a:pt x="168" y="66"/>
                    <a:pt x="131" y="56"/>
                    <a:pt x="123" y="26"/>
                  </a:cubicBezTo>
                  <a:cubicBezTo>
                    <a:pt x="119" y="12"/>
                    <a:pt x="119" y="0"/>
                    <a:pt x="119" y="0"/>
                  </a:cubicBezTo>
                  <a:cubicBezTo>
                    <a:pt x="119" y="0"/>
                    <a:pt x="38" y="28"/>
                    <a:pt x="19" y="56"/>
                  </a:cubicBezTo>
                  <a:cubicBezTo>
                    <a:pt x="4" y="101"/>
                    <a:pt x="0" y="202"/>
                    <a:pt x="0" y="202"/>
                  </a:cubicBezTo>
                  <a:lnTo>
                    <a:pt x="168" y="20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4" name="Freeform 168"/>
            <p:cNvSpPr>
              <a:spLocks/>
            </p:cNvSpPr>
            <p:nvPr/>
          </p:nvSpPr>
          <p:spPr bwMode="auto">
            <a:xfrm>
              <a:off x="4124331" y="1863070"/>
              <a:ext cx="342051" cy="411752"/>
            </a:xfrm>
            <a:custGeom>
              <a:avLst/>
              <a:gdLst>
                <a:gd name="T0" fmla="*/ 0 w 168"/>
                <a:gd name="T1" fmla="*/ 202 h 202"/>
                <a:gd name="T2" fmla="*/ 0 w 168"/>
                <a:gd name="T3" fmla="*/ 66 h 202"/>
                <a:gd name="T4" fmla="*/ 45 w 168"/>
                <a:gd name="T5" fmla="*/ 26 h 202"/>
                <a:gd name="T6" fmla="*/ 49 w 168"/>
                <a:gd name="T7" fmla="*/ 0 h 202"/>
                <a:gd name="T8" fmla="*/ 148 w 168"/>
                <a:gd name="T9" fmla="*/ 56 h 202"/>
                <a:gd name="T10" fmla="*/ 168 w 168"/>
                <a:gd name="T11" fmla="*/ 202 h 202"/>
                <a:gd name="T12" fmla="*/ 0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0" y="202"/>
                  </a:moveTo>
                  <a:cubicBezTo>
                    <a:pt x="0" y="66"/>
                    <a:pt x="0" y="66"/>
                    <a:pt x="0" y="66"/>
                  </a:cubicBezTo>
                  <a:cubicBezTo>
                    <a:pt x="0" y="66"/>
                    <a:pt x="37" y="56"/>
                    <a:pt x="45" y="26"/>
                  </a:cubicBezTo>
                  <a:cubicBezTo>
                    <a:pt x="49" y="12"/>
                    <a:pt x="49" y="0"/>
                    <a:pt x="49" y="0"/>
                  </a:cubicBezTo>
                  <a:cubicBezTo>
                    <a:pt x="49" y="0"/>
                    <a:pt x="130" y="28"/>
                    <a:pt x="148" y="56"/>
                  </a:cubicBezTo>
                  <a:cubicBezTo>
                    <a:pt x="164" y="101"/>
                    <a:pt x="168" y="202"/>
                    <a:pt x="168" y="202"/>
                  </a:cubicBezTo>
                  <a:lnTo>
                    <a:pt x="0" y="20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5" name="Freeform 169"/>
            <p:cNvSpPr>
              <a:spLocks/>
            </p:cNvSpPr>
            <p:nvPr/>
          </p:nvSpPr>
          <p:spPr bwMode="auto">
            <a:xfrm>
              <a:off x="4054630" y="1677201"/>
              <a:ext cx="140693" cy="52921"/>
            </a:xfrm>
            <a:custGeom>
              <a:avLst/>
              <a:gdLst>
                <a:gd name="T0" fmla="*/ 35 w 69"/>
                <a:gd name="T1" fmla="*/ 26 h 26"/>
                <a:gd name="T2" fmla="*/ 69 w 69"/>
                <a:gd name="T3" fmla="*/ 0 h 26"/>
                <a:gd name="T4" fmla="*/ 0 w 69"/>
                <a:gd name="T5" fmla="*/ 0 h 26"/>
                <a:gd name="T6" fmla="*/ 35 w 69"/>
                <a:gd name="T7" fmla="*/ 26 h 26"/>
              </a:gdLst>
              <a:ahLst/>
              <a:cxnLst>
                <a:cxn ang="0">
                  <a:pos x="T0" y="T1"/>
                </a:cxn>
                <a:cxn ang="0">
                  <a:pos x="T2" y="T3"/>
                </a:cxn>
                <a:cxn ang="0">
                  <a:pos x="T4" y="T5"/>
                </a:cxn>
                <a:cxn ang="0">
                  <a:pos x="T6" y="T7"/>
                </a:cxn>
              </a:cxnLst>
              <a:rect l="0" t="0" r="r" b="b"/>
              <a:pathLst>
                <a:path w="69" h="26">
                  <a:moveTo>
                    <a:pt x="35" y="26"/>
                  </a:moveTo>
                  <a:cubicBezTo>
                    <a:pt x="53" y="26"/>
                    <a:pt x="69" y="14"/>
                    <a:pt x="69" y="0"/>
                  </a:cubicBezTo>
                  <a:cubicBezTo>
                    <a:pt x="0" y="0"/>
                    <a:pt x="0" y="0"/>
                    <a:pt x="0" y="0"/>
                  </a:cubicBezTo>
                  <a:cubicBezTo>
                    <a:pt x="0" y="14"/>
                    <a:pt x="16" y="26"/>
                    <a:pt x="35" y="26"/>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6" name="Freeform 170"/>
            <p:cNvSpPr>
              <a:spLocks/>
            </p:cNvSpPr>
            <p:nvPr/>
          </p:nvSpPr>
          <p:spPr bwMode="auto">
            <a:xfrm>
              <a:off x="3809385" y="1069253"/>
              <a:ext cx="473709" cy="432405"/>
            </a:xfrm>
            <a:custGeom>
              <a:avLst/>
              <a:gdLst>
                <a:gd name="T0" fmla="*/ 148 w 232"/>
                <a:gd name="T1" fmla="*/ 0 h 212"/>
                <a:gd name="T2" fmla="*/ 32 w 232"/>
                <a:gd name="T3" fmla="*/ 113 h 212"/>
                <a:gd name="T4" fmla="*/ 60 w 232"/>
                <a:gd name="T5" fmla="*/ 212 h 212"/>
                <a:gd name="T6" fmla="*/ 60 w 232"/>
                <a:gd name="T7" fmla="*/ 190 h 212"/>
                <a:gd name="T8" fmla="*/ 128 w 232"/>
                <a:gd name="T9" fmla="*/ 139 h 212"/>
                <a:gd name="T10" fmla="*/ 208 w 232"/>
                <a:gd name="T11" fmla="*/ 87 h 212"/>
                <a:gd name="T12" fmla="*/ 148 w 232"/>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232" h="212">
                  <a:moveTo>
                    <a:pt x="148" y="0"/>
                  </a:moveTo>
                  <a:cubicBezTo>
                    <a:pt x="59" y="0"/>
                    <a:pt x="32" y="78"/>
                    <a:pt x="32" y="113"/>
                  </a:cubicBezTo>
                  <a:cubicBezTo>
                    <a:pt x="0" y="158"/>
                    <a:pt x="35" y="198"/>
                    <a:pt x="60" y="212"/>
                  </a:cubicBezTo>
                  <a:cubicBezTo>
                    <a:pt x="60" y="204"/>
                    <a:pt x="60" y="201"/>
                    <a:pt x="60" y="190"/>
                  </a:cubicBezTo>
                  <a:cubicBezTo>
                    <a:pt x="60" y="161"/>
                    <a:pt x="87" y="134"/>
                    <a:pt x="128" y="139"/>
                  </a:cubicBezTo>
                  <a:cubicBezTo>
                    <a:pt x="165" y="143"/>
                    <a:pt x="189" y="122"/>
                    <a:pt x="208" y="87"/>
                  </a:cubicBezTo>
                  <a:cubicBezTo>
                    <a:pt x="232" y="39"/>
                    <a:pt x="202" y="0"/>
                    <a:pt x="148" y="0"/>
                  </a:cubicBez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7" name="Freeform 171"/>
            <p:cNvSpPr>
              <a:spLocks/>
            </p:cNvSpPr>
            <p:nvPr/>
          </p:nvSpPr>
          <p:spPr bwMode="auto">
            <a:xfrm>
              <a:off x="4226301" y="1100231"/>
              <a:ext cx="191032" cy="344633"/>
            </a:xfrm>
            <a:custGeom>
              <a:avLst/>
              <a:gdLst>
                <a:gd name="T0" fmla="*/ 0 w 94"/>
                <a:gd name="T1" fmla="*/ 57 h 169"/>
                <a:gd name="T2" fmla="*/ 78 w 94"/>
                <a:gd name="T3" fmla="*/ 169 h 169"/>
                <a:gd name="T4" fmla="*/ 78 w 94"/>
                <a:gd name="T5" fmla="*/ 70 h 169"/>
                <a:gd name="T6" fmla="*/ 0 w 94"/>
                <a:gd name="T7" fmla="*/ 0 h 169"/>
                <a:gd name="T8" fmla="*/ 0 w 94"/>
                <a:gd name="T9" fmla="*/ 57 h 169"/>
              </a:gdLst>
              <a:ahLst/>
              <a:cxnLst>
                <a:cxn ang="0">
                  <a:pos x="T0" y="T1"/>
                </a:cxn>
                <a:cxn ang="0">
                  <a:pos x="T2" y="T3"/>
                </a:cxn>
                <a:cxn ang="0">
                  <a:pos x="T4" y="T5"/>
                </a:cxn>
                <a:cxn ang="0">
                  <a:pos x="T6" y="T7"/>
                </a:cxn>
                <a:cxn ang="0">
                  <a:pos x="T8" y="T9"/>
                </a:cxn>
              </a:cxnLst>
              <a:rect l="0" t="0" r="r" b="b"/>
              <a:pathLst>
                <a:path w="94" h="169">
                  <a:moveTo>
                    <a:pt x="0" y="57"/>
                  </a:moveTo>
                  <a:cubicBezTo>
                    <a:pt x="0" y="57"/>
                    <a:pt x="21" y="141"/>
                    <a:pt x="78" y="169"/>
                  </a:cubicBezTo>
                  <a:cubicBezTo>
                    <a:pt x="88" y="93"/>
                    <a:pt x="94" y="109"/>
                    <a:pt x="78" y="70"/>
                  </a:cubicBezTo>
                  <a:cubicBezTo>
                    <a:pt x="62" y="30"/>
                    <a:pt x="0" y="0"/>
                    <a:pt x="0" y="0"/>
                  </a:cubicBezTo>
                  <a:lnTo>
                    <a:pt x="0" y="57"/>
                  </a:ln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8" name="Freeform 172"/>
            <p:cNvSpPr>
              <a:spLocks/>
            </p:cNvSpPr>
            <p:nvPr/>
          </p:nvSpPr>
          <p:spPr bwMode="auto">
            <a:xfrm>
              <a:off x="3780989" y="1863070"/>
              <a:ext cx="343342" cy="411752"/>
            </a:xfrm>
            <a:custGeom>
              <a:avLst/>
              <a:gdLst>
                <a:gd name="T0" fmla="*/ 168 w 168"/>
                <a:gd name="T1" fmla="*/ 202 h 202"/>
                <a:gd name="T2" fmla="*/ 168 w 168"/>
                <a:gd name="T3" fmla="*/ 87 h 202"/>
                <a:gd name="T4" fmla="*/ 119 w 168"/>
                <a:gd name="T5" fmla="*/ 0 h 202"/>
                <a:gd name="T6" fmla="*/ 19 w 168"/>
                <a:gd name="T7" fmla="*/ 56 h 202"/>
                <a:gd name="T8" fmla="*/ 0 w 168"/>
                <a:gd name="T9" fmla="*/ 202 h 202"/>
                <a:gd name="T10" fmla="*/ 168 w 168"/>
                <a:gd name="T11" fmla="*/ 202 h 202"/>
              </a:gdLst>
              <a:ahLst/>
              <a:cxnLst>
                <a:cxn ang="0">
                  <a:pos x="T0" y="T1"/>
                </a:cxn>
                <a:cxn ang="0">
                  <a:pos x="T2" y="T3"/>
                </a:cxn>
                <a:cxn ang="0">
                  <a:pos x="T4" y="T5"/>
                </a:cxn>
                <a:cxn ang="0">
                  <a:pos x="T6" y="T7"/>
                </a:cxn>
                <a:cxn ang="0">
                  <a:pos x="T8" y="T9"/>
                </a:cxn>
                <a:cxn ang="0">
                  <a:pos x="T10" y="T11"/>
                </a:cxn>
              </a:cxnLst>
              <a:rect l="0" t="0" r="r" b="b"/>
              <a:pathLst>
                <a:path w="168" h="202">
                  <a:moveTo>
                    <a:pt x="168" y="202"/>
                  </a:moveTo>
                  <a:cubicBezTo>
                    <a:pt x="168" y="87"/>
                    <a:pt x="168" y="87"/>
                    <a:pt x="168" y="87"/>
                  </a:cubicBezTo>
                  <a:cubicBezTo>
                    <a:pt x="119" y="0"/>
                    <a:pt x="119" y="0"/>
                    <a:pt x="119" y="0"/>
                  </a:cubicBezTo>
                  <a:cubicBezTo>
                    <a:pt x="119" y="0"/>
                    <a:pt x="38" y="28"/>
                    <a:pt x="19" y="56"/>
                  </a:cubicBezTo>
                  <a:cubicBezTo>
                    <a:pt x="4" y="101"/>
                    <a:pt x="0" y="202"/>
                    <a:pt x="0" y="202"/>
                  </a:cubicBezTo>
                  <a:lnTo>
                    <a:pt x="168" y="202"/>
                  </a:lnTo>
                  <a:close/>
                </a:path>
              </a:pathLst>
            </a:custGeom>
            <a:solidFill>
              <a:srgbClr val="71B6E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9" name="Freeform 173"/>
            <p:cNvSpPr>
              <a:spLocks/>
            </p:cNvSpPr>
            <p:nvPr/>
          </p:nvSpPr>
          <p:spPr bwMode="auto">
            <a:xfrm>
              <a:off x="4124331" y="1863070"/>
              <a:ext cx="342051" cy="411752"/>
            </a:xfrm>
            <a:custGeom>
              <a:avLst/>
              <a:gdLst>
                <a:gd name="T0" fmla="*/ 0 w 168"/>
                <a:gd name="T1" fmla="*/ 202 h 202"/>
                <a:gd name="T2" fmla="*/ 0 w 168"/>
                <a:gd name="T3" fmla="*/ 87 h 202"/>
                <a:gd name="T4" fmla="*/ 49 w 168"/>
                <a:gd name="T5" fmla="*/ 0 h 202"/>
                <a:gd name="T6" fmla="*/ 148 w 168"/>
                <a:gd name="T7" fmla="*/ 56 h 202"/>
                <a:gd name="T8" fmla="*/ 168 w 168"/>
                <a:gd name="T9" fmla="*/ 202 h 202"/>
                <a:gd name="T10" fmla="*/ 0 w 168"/>
                <a:gd name="T11" fmla="*/ 202 h 202"/>
              </a:gdLst>
              <a:ahLst/>
              <a:cxnLst>
                <a:cxn ang="0">
                  <a:pos x="T0" y="T1"/>
                </a:cxn>
                <a:cxn ang="0">
                  <a:pos x="T2" y="T3"/>
                </a:cxn>
                <a:cxn ang="0">
                  <a:pos x="T4" y="T5"/>
                </a:cxn>
                <a:cxn ang="0">
                  <a:pos x="T6" y="T7"/>
                </a:cxn>
                <a:cxn ang="0">
                  <a:pos x="T8" y="T9"/>
                </a:cxn>
                <a:cxn ang="0">
                  <a:pos x="T10" y="T11"/>
                </a:cxn>
              </a:cxnLst>
              <a:rect l="0" t="0" r="r" b="b"/>
              <a:pathLst>
                <a:path w="168" h="202">
                  <a:moveTo>
                    <a:pt x="0" y="202"/>
                  </a:moveTo>
                  <a:cubicBezTo>
                    <a:pt x="0" y="87"/>
                    <a:pt x="0" y="87"/>
                    <a:pt x="0" y="87"/>
                  </a:cubicBezTo>
                  <a:cubicBezTo>
                    <a:pt x="49" y="0"/>
                    <a:pt x="49" y="0"/>
                    <a:pt x="49" y="0"/>
                  </a:cubicBezTo>
                  <a:cubicBezTo>
                    <a:pt x="49" y="0"/>
                    <a:pt x="130" y="28"/>
                    <a:pt x="148" y="56"/>
                  </a:cubicBezTo>
                  <a:cubicBezTo>
                    <a:pt x="164" y="101"/>
                    <a:pt x="168" y="202"/>
                    <a:pt x="168" y="202"/>
                  </a:cubicBezTo>
                  <a:lnTo>
                    <a:pt x="0" y="202"/>
                  </a:lnTo>
                  <a:close/>
                </a:path>
              </a:pathLst>
            </a:custGeom>
            <a:solidFill>
              <a:srgbClr val="5EACD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0" name="Freeform 174"/>
            <p:cNvSpPr>
              <a:spLocks/>
            </p:cNvSpPr>
            <p:nvPr/>
          </p:nvSpPr>
          <p:spPr bwMode="auto">
            <a:xfrm>
              <a:off x="3932008" y="1863070"/>
              <a:ext cx="192323" cy="205231"/>
            </a:xfrm>
            <a:custGeom>
              <a:avLst/>
              <a:gdLst>
                <a:gd name="T0" fmla="*/ 149 w 149"/>
                <a:gd name="T1" fmla="*/ 137 h 159"/>
                <a:gd name="T2" fmla="*/ 71 w 149"/>
                <a:gd name="T3" fmla="*/ 0 h 159"/>
                <a:gd name="T4" fmla="*/ 0 w 149"/>
                <a:gd name="T5" fmla="*/ 23 h 159"/>
                <a:gd name="T6" fmla="*/ 60 w 149"/>
                <a:gd name="T7" fmla="*/ 159 h 159"/>
                <a:gd name="T8" fmla="*/ 149 w 149"/>
                <a:gd name="T9" fmla="*/ 137 h 159"/>
              </a:gdLst>
              <a:ahLst/>
              <a:cxnLst>
                <a:cxn ang="0">
                  <a:pos x="T0" y="T1"/>
                </a:cxn>
                <a:cxn ang="0">
                  <a:pos x="T2" y="T3"/>
                </a:cxn>
                <a:cxn ang="0">
                  <a:pos x="T4" y="T5"/>
                </a:cxn>
                <a:cxn ang="0">
                  <a:pos x="T6" y="T7"/>
                </a:cxn>
                <a:cxn ang="0">
                  <a:pos x="T8" y="T9"/>
                </a:cxn>
              </a:cxnLst>
              <a:rect l="0" t="0" r="r" b="b"/>
              <a:pathLst>
                <a:path w="149" h="159">
                  <a:moveTo>
                    <a:pt x="149" y="137"/>
                  </a:moveTo>
                  <a:lnTo>
                    <a:pt x="71" y="0"/>
                  </a:lnTo>
                  <a:lnTo>
                    <a:pt x="0" y="23"/>
                  </a:lnTo>
                  <a:lnTo>
                    <a:pt x="60" y="159"/>
                  </a:lnTo>
                  <a:lnTo>
                    <a:pt x="149" y="13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1" name="Freeform 175"/>
            <p:cNvSpPr>
              <a:spLocks/>
            </p:cNvSpPr>
            <p:nvPr/>
          </p:nvSpPr>
          <p:spPr bwMode="auto">
            <a:xfrm>
              <a:off x="4124331" y="1863070"/>
              <a:ext cx="191032" cy="205231"/>
            </a:xfrm>
            <a:custGeom>
              <a:avLst/>
              <a:gdLst>
                <a:gd name="T0" fmla="*/ 0 w 148"/>
                <a:gd name="T1" fmla="*/ 137 h 159"/>
                <a:gd name="T2" fmla="*/ 77 w 148"/>
                <a:gd name="T3" fmla="*/ 0 h 159"/>
                <a:gd name="T4" fmla="*/ 148 w 148"/>
                <a:gd name="T5" fmla="*/ 23 h 159"/>
                <a:gd name="T6" fmla="*/ 88 w 148"/>
                <a:gd name="T7" fmla="*/ 159 h 159"/>
                <a:gd name="T8" fmla="*/ 0 w 148"/>
                <a:gd name="T9" fmla="*/ 137 h 159"/>
              </a:gdLst>
              <a:ahLst/>
              <a:cxnLst>
                <a:cxn ang="0">
                  <a:pos x="T0" y="T1"/>
                </a:cxn>
                <a:cxn ang="0">
                  <a:pos x="T2" y="T3"/>
                </a:cxn>
                <a:cxn ang="0">
                  <a:pos x="T4" y="T5"/>
                </a:cxn>
                <a:cxn ang="0">
                  <a:pos x="T6" y="T7"/>
                </a:cxn>
                <a:cxn ang="0">
                  <a:pos x="T8" y="T9"/>
                </a:cxn>
              </a:cxnLst>
              <a:rect l="0" t="0" r="r" b="b"/>
              <a:pathLst>
                <a:path w="148" h="159">
                  <a:moveTo>
                    <a:pt x="0" y="137"/>
                  </a:moveTo>
                  <a:lnTo>
                    <a:pt x="77" y="0"/>
                  </a:lnTo>
                  <a:lnTo>
                    <a:pt x="148" y="23"/>
                  </a:lnTo>
                  <a:lnTo>
                    <a:pt x="88" y="159"/>
                  </a:lnTo>
                  <a:lnTo>
                    <a:pt x="0" y="13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02" name="Group 15"/>
          <p:cNvGrpSpPr/>
          <p:nvPr/>
        </p:nvGrpSpPr>
        <p:grpSpPr>
          <a:xfrm>
            <a:off x="14208798" y="3070231"/>
            <a:ext cx="780374" cy="781099"/>
            <a:chOff x="3429902" y="5068027"/>
            <a:chExt cx="1387567" cy="1388858"/>
          </a:xfrm>
        </p:grpSpPr>
        <p:sp>
          <p:nvSpPr>
            <p:cNvPr id="103" name="Oval 102"/>
            <p:cNvSpPr>
              <a:spLocks noChangeArrowheads="1"/>
            </p:cNvSpPr>
            <p:nvPr/>
          </p:nvSpPr>
          <p:spPr bwMode="auto">
            <a:xfrm>
              <a:off x="3429902" y="5068027"/>
              <a:ext cx="1387567" cy="1387567"/>
            </a:xfrm>
            <a:prstGeom prst="ellipse">
              <a:avLst/>
            </a:prstGeom>
            <a:solidFill>
              <a:srgbClr val="B5332B"/>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4" name="Freeform 17"/>
            <p:cNvSpPr>
              <a:spLocks/>
            </p:cNvSpPr>
            <p:nvPr/>
          </p:nvSpPr>
          <p:spPr bwMode="auto">
            <a:xfrm>
              <a:off x="4124331" y="5068027"/>
              <a:ext cx="693138" cy="1387567"/>
            </a:xfrm>
            <a:custGeom>
              <a:avLst/>
              <a:gdLst>
                <a:gd name="T0" fmla="*/ 340 w 340"/>
                <a:gd name="T1" fmla="*/ 340 h 680"/>
                <a:gd name="T2" fmla="*/ 0 w 340"/>
                <a:gd name="T3" fmla="*/ 0 h 680"/>
                <a:gd name="T4" fmla="*/ 0 w 340"/>
                <a:gd name="T5" fmla="*/ 680 h 680"/>
                <a:gd name="T6" fmla="*/ 340 w 340"/>
                <a:gd name="T7" fmla="*/ 340 h 680"/>
              </a:gdLst>
              <a:ahLst/>
              <a:cxnLst>
                <a:cxn ang="0">
                  <a:pos x="T0" y="T1"/>
                </a:cxn>
                <a:cxn ang="0">
                  <a:pos x="T2" y="T3"/>
                </a:cxn>
                <a:cxn ang="0">
                  <a:pos x="T4" y="T5"/>
                </a:cxn>
                <a:cxn ang="0">
                  <a:pos x="T6" y="T7"/>
                </a:cxn>
              </a:cxnLst>
              <a:rect l="0" t="0" r="r" b="b"/>
              <a:pathLst>
                <a:path w="340" h="680">
                  <a:moveTo>
                    <a:pt x="340" y="340"/>
                  </a:moveTo>
                  <a:cubicBezTo>
                    <a:pt x="340" y="152"/>
                    <a:pt x="188" y="0"/>
                    <a:pt x="0" y="0"/>
                  </a:cubicBezTo>
                  <a:cubicBezTo>
                    <a:pt x="0" y="680"/>
                    <a:pt x="0" y="680"/>
                    <a:pt x="0" y="680"/>
                  </a:cubicBezTo>
                  <a:cubicBezTo>
                    <a:pt x="188" y="680"/>
                    <a:pt x="340" y="528"/>
                    <a:pt x="340" y="340"/>
                  </a:cubicBezTo>
                  <a:close/>
                </a:path>
              </a:pathLst>
            </a:custGeom>
            <a:solidFill>
              <a:srgbClr val="A22D2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5" name="Freeform 18"/>
            <p:cNvSpPr>
              <a:spLocks/>
            </p:cNvSpPr>
            <p:nvPr/>
          </p:nvSpPr>
          <p:spPr bwMode="auto">
            <a:xfrm>
              <a:off x="3762918" y="5592076"/>
              <a:ext cx="362704" cy="680231"/>
            </a:xfrm>
            <a:custGeom>
              <a:avLst/>
              <a:gdLst>
                <a:gd name="T0" fmla="*/ 178 w 178"/>
                <a:gd name="T1" fmla="*/ 333 h 333"/>
                <a:gd name="T2" fmla="*/ 56 w 178"/>
                <a:gd name="T3" fmla="*/ 333 h 333"/>
                <a:gd name="T4" fmla="*/ 28 w 178"/>
                <a:gd name="T5" fmla="*/ 198 h 333"/>
                <a:gd name="T6" fmla="*/ 82 w 178"/>
                <a:gd name="T7" fmla="*/ 0 h 333"/>
                <a:gd name="T8" fmla="*/ 178 w 178"/>
                <a:gd name="T9" fmla="*/ 0 h 333"/>
                <a:gd name="T10" fmla="*/ 178 w 178"/>
                <a:gd name="T11" fmla="*/ 333 h 333"/>
              </a:gdLst>
              <a:ahLst/>
              <a:cxnLst>
                <a:cxn ang="0">
                  <a:pos x="T0" y="T1"/>
                </a:cxn>
                <a:cxn ang="0">
                  <a:pos x="T2" y="T3"/>
                </a:cxn>
                <a:cxn ang="0">
                  <a:pos x="T4" y="T5"/>
                </a:cxn>
                <a:cxn ang="0">
                  <a:pos x="T6" y="T7"/>
                </a:cxn>
                <a:cxn ang="0">
                  <a:pos x="T8" y="T9"/>
                </a:cxn>
                <a:cxn ang="0">
                  <a:pos x="T10" y="T11"/>
                </a:cxn>
              </a:cxnLst>
              <a:rect l="0" t="0" r="r" b="b"/>
              <a:pathLst>
                <a:path w="178" h="333">
                  <a:moveTo>
                    <a:pt x="178" y="333"/>
                  </a:moveTo>
                  <a:cubicBezTo>
                    <a:pt x="56" y="333"/>
                    <a:pt x="56" y="333"/>
                    <a:pt x="56" y="333"/>
                  </a:cubicBezTo>
                  <a:cubicBezTo>
                    <a:pt x="56" y="333"/>
                    <a:pt x="0" y="279"/>
                    <a:pt x="28" y="198"/>
                  </a:cubicBezTo>
                  <a:cubicBezTo>
                    <a:pt x="56" y="118"/>
                    <a:pt x="80" y="86"/>
                    <a:pt x="82" y="0"/>
                  </a:cubicBezTo>
                  <a:cubicBezTo>
                    <a:pt x="166" y="0"/>
                    <a:pt x="178" y="0"/>
                    <a:pt x="178" y="0"/>
                  </a:cubicBezTo>
                  <a:lnTo>
                    <a:pt x="178" y="333"/>
                  </a:lnTo>
                  <a:close/>
                </a:path>
              </a:pathLst>
            </a:custGeom>
            <a:solidFill>
              <a:srgbClr val="870B1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6" name="Freeform 19"/>
            <p:cNvSpPr>
              <a:spLocks/>
            </p:cNvSpPr>
            <p:nvPr/>
          </p:nvSpPr>
          <p:spPr bwMode="auto">
            <a:xfrm>
              <a:off x="4117877" y="5592076"/>
              <a:ext cx="362704" cy="680231"/>
            </a:xfrm>
            <a:custGeom>
              <a:avLst/>
              <a:gdLst>
                <a:gd name="T0" fmla="*/ 0 w 178"/>
                <a:gd name="T1" fmla="*/ 333 h 333"/>
                <a:gd name="T2" fmla="*/ 122 w 178"/>
                <a:gd name="T3" fmla="*/ 333 h 333"/>
                <a:gd name="T4" fmla="*/ 150 w 178"/>
                <a:gd name="T5" fmla="*/ 198 h 333"/>
                <a:gd name="T6" fmla="*/ 96 w 178"/>
                <a:gd name="T7" fmla="*/ 0 h 333"/>
                <a:gd name="T8" fmla="*/ 0 w 178"/>
                <a:gd name="T9" fmla="*/ 0 h 333"/>
                <a:gd name="T10" fmla="*/ 0 w 178"/>
                <a:gd name="T11" fmla="*/ 333 h 333"/>
              </a:gdLst>
              <a:ahLst/>
              <a:cxnLst>
                <a:cxn ang="0">
                  <a:pos x="T0" y="T1"/>
                </a:cxn>
                <a:cxn ang="0">
                  <a:pos x="T2" y="T3"/>
                </a:cxn>
                <a:cxn ang="0">
                  <a:pos x="T4" y="T5"/>
                </a:cxn>
                <a:cxn ang="0">
                  <a:pos x="T6" y="T7"/>
                </a:cxn>
                <a:cxn ang="0">
                  <a:pos x="T8" y="T9"/>
                </a:cxn>
                <a:cxn ang="0">
                  <a:pos x="T10" y="T11"/>
                </a:cxn>
              </a:cxnLst>
              <a:rect l="0" t="0" r="r" b="b"/>
              <a:pathLst>
                <a:path w="178" h="333">
                  <a:moveTo>
                    <a:pt x="0" y="333"/>
                  </a:moveTo>
                  <a:cubicBezTo>
                    <a:pt x="122" y="333"/>
                    <a:pt x="122" y="333"/>
                    <a:pt x="122" y="333"/>
                  </a:cubicBezTo>
                  <a:cubicBezTo>
                    <a:pt x="122" y="333"/>
                    <a:pt x="178" y="279"/>
                    <a:pt x="150" y="198"/>
                  </a:cubicBezTo>
                  <a:cubicBezTo>
                    <a:pt x="122" y="118"/>
                    <a:pt x="98" y="86"/>
                    <a:pt x="96" y="0"/>
                  </a:cubicBezTo>
                  <a:cubicBezTo>
                    <a:pt x="12" y="0"/>
                    <a:pt x="0" y="0"/>
                    <a:pt x="0" y="0"/>
                  </a:cubicBezTo>
                  <a:lnTo>
                    <a:pt x="0" y="333"/>
                  </a:lnTo>
                  <a:close/>
                </a:path>
              </a:pathLst>
            </a:custGeom>
            <a:solidFill>
              <a:srgbClr val="870B1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7" name="Oval 106"/>
            <p:cNvSpPr>
              <a:spLocks noChangeArrowheads="1"/>
            </p:cNvSpPr>
            <p:nvPr/>
          </p:nvSpPr>
          <p:spPr bwMode="auto">
            <a:xfrm>
              <a:off x="3822293" y="5215174"/>
              <a:ext cx="605366" cy="605366"/>
            </a:xfrm>
            <a:prstGeom prst="ellipse">
              <a:avLst/>
            </a:prstGeom>
            <a:solidFill>
              <a:srgbClr val="870B1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8" name="Freeform 21"/>
            <p:cNvSpPr>
              <a:spLocks/>
            </p:cNvSpPr>
            <p:nvPr/>
          </p:nvSpPr>
          <p:spPr bwMode="auto">
            <a:xfrm>
              <a:off x="4023652" y="5945744"/>
              <a:ext cx="202649" cy="511141"/>
            </a:xfrm>
            <a:custGeom>
              <a:avLst/>
              <a:gdLst>
                <a:gd name="T0" fmla="*/ 157 w 157"/>
                <a:gd name="T1" fmla="*/ 172 h 396"/>
                <a:gd name="T2" fmla="*/ 78 w 157"/>
                <a:gd name="T3" fmla="*/ 396 h 396"/>
                <a:gd name="T4" fmla="*/ 0 w 157"/>
                <a:gd name="T5" fmla="*/ 172 h 396"/>
                <a:gd name="T6" fmla="*/ 0 w 157"/>
                <a:gd name="T7" fmla="*/ 0 h 396"/>
                <a:gd name="T8" fmla="*/ 157 w 157"/>
                <a:gd name="T9" fmla="*/ 0 h 396"/>
                <a:gd name="T10" fmla="*/ 157 w 157"/>
                <a:gd name="T11" fmla="*/ 172 h 396"/>
              </a:gdLst>
              <a:ahLst/>
              <a:cxnLst>
                <a:cxn ang="0">
                  <a:pos x="T0" y="T1"/>
                </a:cxn>
                <a:cxn ang="0">
                  <a:pos x="T2" y="T3"/>
                </a:cxn>
                <a:cxn ang="0">
                  <a:pos x="T4" y="T5"/>
                </a:cxn>
                <a:cxn ang="0">
                  <a:pos x="T6" y="T7"/>
                </a:cxn>
                <a:cxn ang="0">
                  <a:pos x="T8" y="T9"/>
                </a:cxn>
                <a:cxn ang="0">
                  <a:pos x="T10" y="T11"/>
                </a:cxn>
              </a:cxnLst>
              <a:rect l="0" t="0" r="r" b="b"/>
              <a:pathLst>
                <a:path w="157" h="396">
                  <a:moveTo>
                    <a:pt x="157" y="172"/>
                  </a:moveTo>
                  <a:lnTo>
                    <a:pt x="78" y="396"/>
                  </a:lnTo>
                  <a:lnTo>
                    <a:pt x="0" y="172"/>
                  </a:lnTo>
                  <a:lnTo>
                    <a:pt x="0" y="0"/>
                  </a:lnTo>
                  <a:lnTo>
                    <a:pt x="157" y="0"/>
                  </a:lnTo>
                  <a:lnTo>
                    <a:pt x="157" y="17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9" name="Freeform 22"/>
            <p:cNvSpPr>
              <a:spLocks/>
            </p:cNvSpPr>
            <p:nvPr/>
          </p:nvSpPr>
          <p:spPr bwMode="auto">
            <a:xfrm>
              <a:off x="3871342" y="5327470"/>
              <a:ext cx="254280" cy="677649"/>
            </a:xfrm>
            <a:custGeom>
              <a:avLst/>
              <a:gdLst>
                <a:gd name="T0" fmla="*/ 125 w 125"/>
                <a:gd name="T1" fmla="*/ 0 h 332"/>
                <a:gd name="T2" fmla="*/ 0 w 125"/>
                <a:gd name="T3" fmla="*/ 157 h 332"/>
                <a:gd name="T4" fmla="*/ 39 w 125"/>
                <a:gd name="T5" fmla="*/ 279 h 332"/>
                <a:gd name="T6" fmla="*/ 125 w 125"/>
                <a:gd name="T7" fmla="*/ 332 h 332"/>
                <a:gd name="T8" fmla="*/ 125 w 125"/>
                <a:gd name="T9" fmla="*/ 0 h 332"/>
              </a:gdLst>
              <a:ahLst/>
              <a:cxnLst>
                <a:cxn ang="0">
                  <a:pos x="T0" y="T1"/>
                </a:cxn>
                <a:cxn ang="0">
                  <a:pos x="T2" y="T3"/>
                </a:cxn>
                <a:cxn ang="0">
                  <a:pos x="T4" y="T5"/>
                </a:cxn>
                <a:cxn ang="0">
                  <a:pos x="T6" y="T7"/>
                </a:cxn>
                <a:cxn ang="0">
                  <a:pos x="T8" y="T9"/>
                </a:cxn>
              </a:cxnLst>
              <a:rect l="0" t="0" r="r" b="b"/>
              <a:pathLst>
                <a:path w="125" h="332">
                  <a:moveTo>
                    <a:pt x="125" y="0"/>
                  </a:moveTo>
                  <a:cubicBezTo>
                    <a:pt x="76" y="0"/>
                    <a:pt x="0" y="28"/>
                    <a:pt x="0" y="157"/>
                  </a:cubicBezTo>
                  <a:cubicBezTo>
                    <a:pt x="0" y="231"/>
                    <a:pt x="29" y="266"/>
                    <a:pt x="39" y="279"/>
                  </a:cubicBezTo>
                  <a:cubicBezTo>
                    <a:pt x="49" y="292"/>
                    <a:pt x="99" y="332"/>
                    <a:pt x="125" y="332"/>
                  </a:cubicBezTo>
                  <a:cubicBezTo>
                    <a:pt x="125" y="202"/>
                    <a:pt x="125" y="0"/>
                    <a:pt x="125" y="0"/>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0" name="Freeform 23"/>
            <p:cNvSpPr>
              <a:spLocks/>
            </p:cNvSpPr>
            <p:nvPr/>
          </p:nvSpPr>
          <p:spPr bwMode="auto">
            <a:xfrm>
              <a:off x="3818421" y="5623054"/>
              <a:ext cx="111005" cy="158763"/>
            </a:xfrm>
            <a:custGeom>
              <a:avLst/>
              <a:gdLst>
                <a:gd name="T0" fmla="*/ 2 w 55"/>
                <a:gd name="T1" fmla="*/ 42 h 78"/>
                <a:gd name="T2" fmla="*/ 24 w 55"/>
                <a:gd name="T3" fmla="*/ 2 h 78"/>
                <a:gd name="T4" fmla="*/ 53 w 55"/>
                <a:gd name="T5" fmla="*/ 35 h 78"/>
                <a:gd name="T6" fmla="*/ 31 w 55"/>
                <a:gd name="T7" fmla="*/ 76 h 78"/>
                <a:gd name="T8" fmla="*/ 2 w 55"/>
                <a:gd name="T9" fmla="*/ 42 h 78"/>
              </a:gdLst>
              <a:ahLst/>
              <a:cxnLst>
                <a:cxn ang="0">
                  <a:pos x="T0" y="T1"/>
                </a:cxn>
                <a:cxn ang="0">
                  <a:pos x="T2" y="T3"/>
                </a:cxn>
                <a:cxn ang="0">
                  <a:pos x="T4" y="T5"/>
                </a:cxn>
                <a:cxn ang="0">
                  <a:pos x="T6" y="T7"/>
                </a:cxn>
                <a:cxn ang="0">
                  <a:pos x="T8" y="T9"/>
                </a:cxn>
              </a:cxnLst>
              <a:rect l="0" t="0" r="r" b="b"/>
              <a:pathLst>
                <a:path w="55" h="78">
                  <a:moveTo>
                    <a:pt x="2" y="42"/>
                  </a:moveTo>
                  <a:cubicBezTo>
                    <a:pt x="0" y="22"/>
                    <a:pt x="9" y="3"/>
                    <a:pt x="24" y="2"/>
                  </a:cubicBezTo>
                  <a:cubicBezTo>
                    <a:pt x="38" y="0"/>
                    <a:pt x="51" y="15"/>
                    <a:pt x="53" y="35"/>
                  </a:cubicBezTo>
                  <a:cubicBezTo>
                    <a:pt x="55" y="56"/>
                    <a:pt x="46" y="74"/>
                    <a:pt x="31" y="76"/>
                  </a:cubicBezTo>
                  <a:cubicBezTo>
                    <a:pt x="17" y="78"/>
                    <a:pt x="4" y="63"/>
                    <a:pt x="2" y="42"/>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1" name="Freeform 24"/>
            <p:cNvSpPr>
              <a:spLocks/>
            </p:cNvSpPr>
            <p:nvPr/>
          </p:nvSpPr>
          <p:spPr bwMode="auto">
            <a:xfrm>
              <a:off x="4124331" y="5327470"/>
              <a:ext cx="254280" cy="677649"/>
            </a:xfrm>
            <a:custGeom>
              <a:avLst/>
              <a:gdLst>
                <a:gd name="T0" fmla="*/ 0 w 125"/>
                <a:gd name="T1" fmla="*/ 0 h 332"/>
                <a:gd name="T2" fmla="*/ 125 w 125"/>
                <a:gd name="T3" fmla="*/ 157 h 332"/>
                <a:gd name="T4" fmla="*/ 85 w 125"/>
                <a:gd name="T5" fmla="*/ 279 h 332"/>
                <a:gd name="T6" fmla="*/ 0 w 125"/>
                <a:gd name="T7" fmla="*/ 332 h 332"/>
                <a:gd name="T8" fmla="*/ 0 w 125"/>
                <a:gd name="T9" fmla="*/ 0 h 332"/>
              </a:gdLst>
              <a:ahLst/>
              <a:cxnLst>
                <a:cxn ang="0">
                  <a:pos x="T0" y="T1"/>
                </a:cxn>
                <a:cxn ang="0">
                  <a:pos x="T2" y="T3"/>
                </a:cxn>
                <a:cxn ang="0">
                  <a:pos x="T4" y="T5"/>
                </a:cxn>
                <a:cxn ang="0">
                  <a:pos x="T6" y="T7"/>
                </a:cxn>
                <a:cxn ang="0">
                  <a:pos x="T8" y="T9"/>
                </a:cxn>
              </a:cxnLst>
              <a:rect l="0" t="0" r="r" b="b"/>
              <a:pathLst>
                <a:path w="125" h="332">
                  <a:moveTo>
                    <a:pt x="0" y="0"/>
                  </a:moveTo>
                  <a:cubicBezTo>
                    <a:pt x="49" y="0"/>
                    <a:pt x="125" y="28"/>
                    <a:pt x="125" y="157"/>
                  </a:cubicBezTo>
                  <a:cubicBezTo>
                    <a:pt x="125" y="231"/>
                    <a:pt x="96" y="266"/>
                    <a:pt x="85" y="279"/>
                  </a:cubicBezTo>
                  <a:cubicBezTo>
                    <a:pt x="76" y="292"/>
                    <a:pt x="26" y="332"/>
                    <a:pt x="0" y="332"/>
                  </a:cubicBezTo>
                  <a:cubicBezTo>
                    <a:pt x="0" y="202"/>
                    <a:pt x="0" y="0"/>
                    <a:pt x="0" y="0"/>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2" name="Freeform 25"/>
            <p:cNvSpPr>
              <a:spLocks/>
            </p:cNvSpPr>
            <p:nvPr/>
          </p:nvSpPr>
          <p:spPr bwMode="auto">
            <a:xfrm>
              <a:off x="4319236" y="5623054"/>
              <a:ext cx="114878" cy="158763"/>
            </a:xfrm>
            <a:custGeom>
              <a:avLst/>
              <a:gdLst>
                <a:gd name="T0" fmla="*/ 53 w 56"/>
                <a:gd name="T1" fmla="*/ 42 h 78"/>
                <a:gd name="T2" fmla="*/ 32 w 56"/>
                <a:gd name="T3" fmla="*/ 2 h 78"/>
                <a:gd name="T4" fmla="*/ 2 w 56"/>
                <a:gd name="T5" fmla="*/ 35 h 78"/>
                <a:gd name="T6" fmla="*/ 24 w 56"/>
                <a:gd name="T7" fmla="*/ 76 h 78"/>
                <a:gd name="T8" fmla="*/ 53 w 56"/>
                <a:gd name="T9" fmla="*/ 42 h 78"/>
              </a:gdLst>
              <a:ahLst/>
              <a:cxnLst>
                <a:cxn ang="0">
                  <a:pos x="T0" y="T1"/>
                </a:cxn>
                <a:cxn ang="0">
                  <a:pos x="T2" y="T3"/>
                </a:cxn>
                <a:cxn ang="0">
                  <a:pos x="T4" y="T5"/>
                </a:cxn>
                <a:cxn ang="0">
                  <a:pos x="T6" y="T7"/>
                </a:cxn>
                <a:cxn ang="0">
                  <a:pos x="T8" y="T9"/>
                </a:cxn>
              </a:cxnLst>
              <a:rect l="0" t="0" r="r" b="b"/>
              <a:pathLst>
                <a:path w="56" h="78">
                  <a:moveTo>
                    <a:pt x="53" y="42"/>
                  </a:moveTo>
                  <a:cubicBezTo>
                    <a:pt x="56" y="22"/>
                    <a:pt x="46" y="3"/>
                    <a:pt x="32" y="2"/>
                  </a:cubicBezTo>
                  <a:cubicBezTo>
                    <a:pt x="17" y="0"/>
                    <a:pt x="4" y="15"/>
                    <a:pt x="2" y="35"/>
                  </a:cubicBezTo>
                  <a:cubicBezTo>
                    <a:pt x="0" y="56"/>
                    <a:pt x="10" y="74"/>
                    <a:pt x="24" y="76"/>
                  </a:cubicBezTo>
                  <a:cubicBezTo>
                    <a:pt x="38" y="78"/>
                    <a:pt x="51" y="63"/>
                    <a:pt x="53" y="42"/>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3" name="Freeform 26"/>
            <p:cNvSpPr>
              <a:spLocks/>
            </p:cNvSpPr>
            <p:nvPr/>
          </p:nvSpPr>
          <p:spPr bwMode="auto">
            <a:xfrm>
              <a:off x="3830038" y="5264223"/>
              <a:ext cx="362704" cy="383356"/>
            </a:xfrm>
            <a:custGeom>
              <a:avLst/>
              <a:gdLst>
                <a:gd name="T0" fmla="*/ 143 w 178"/>
                <a:gd name="T1" fmla="*/ 0 h 188"/>
                <a:gd name="T2" fmla="*/ 136 w 178"/>
                <a:gd name="T3" fmla="*/ 0 h 188"/>
                <a:gd name="T4" fmla="*/ 31 w 178"/>
                <a:gd name="T5" fmla="*/ 112 h 188"/>
                <a:gd name="T6" fmla="*/ 27 w 178"/>
                <a:gd name="T7" fmla="*/ 188 h 188"/>
                <a:gd name="T8" fmla="*/ 60 w 178"/>
                <a:gd name="T9" fmla="*/ 128 h 188"/>
                <a:gd name="T10" fmla="*/ 147 w 178"/>
                <a:gd name="T11" fmla="*/ 96 h 188"/>
                <a:gd name="T12" fmla="*/ 173 w 178"/>
                <a:gd name="T13" fmla="*/ 24 h 188"/>
                <a:gd name="T14" fmla="*/ 143 w 178"/>
                <a:gd name="T15" fmla="*/ 0 h 1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8" h="188">
                  <a:moveTo>
                    <a:pt x="143" y="0"/>
                  </a:moveTo>
                  <a:cubicBezTo>
                    <a:pt x="141" y="0"/>
                    <a:pt x="138" y="0"/>
                    <a:pt x="136" y="0"/>
                  </a:cubicBezTo>
                  <a:cubicBezTo>
                    <a:pt x="136" y="0"/>
                    <a:pt x="54" y="6"/>
                    <a:pt x="31" y="112"/>
                  </a:cubicBezTo>
                  <a:cubicBezTo>
                    <a:pt x="20" y="120"/>
                    <a:pt x="0" y="152"/>
                    <a:pt x="27" y="188"/>
                  </a:cubicBezTo>
                  <a:cubicBezTo>
                    <a:pt x="30" y="158"/>
                    <a:pt x="41" y="136"/>
                    <a:pt x="60" y="128"/>
                  </a:cubicBezTo>
                  <a:cubicBezTo>
                    <a:pt x="94" y="113"/>
                    <a:pt x="108" y="126"/>
                    <a:pt x="147" y="96"/>
                  </a:cubicBezTo>
                  <a:cubicBezTo>
                    <a:pt x="170" y="79"/>
                    <a:pt x="178" y="44"/>
                    <a:pt x="173" y="24"/>
                  </a:cubicBezTo>
                  <a:cubicBezTo>
                    <a:pt x="164" y="0"/>
                    <a:pt x="141" y="1"/>
                    <a:pt x="143" y="0"/>
                  </a:cubicBezTo>
                  <a:close/>
                </a:path>
              </a:pathLst>
            </a:custGeom>
            <a:solidFill>
              <a:srgbClr val="870B1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4" name="Freeform 27"/>
            <p:cNvSpPr>
              <a:spLocks/>
            </p:cNvSpPr>
            <p:nvPr/>
          </p:nvSpPr>
          <p:spPr bwMode="auto">
            <a:xfrm>
              <a:off x="4111423" y="5302946"/>
              <a:ext cx="326562" cy="338179"/>
            </a:xfrm>
            <a:custGeom>
              <a:avLst/>
              <a:gdLst>
                <a:gd name="T0" fmla="*/ 30 w 160"/>
                <a:gd name="T1" fmla="*/ 11 h 166"/>
                <a:gd name="T2" fmla="*/ 129 w 160"/>
                <a:gd name="T3" fmla="*/ 166 h 166"/>
                <a:gd name="T4" fmla="*/ 30 w 160"/>
                <a:gd name="T5" fmla="*/ 11 h 166"/>
              </a:gdLst>
              <a:ahLst/>
              <a:cxnLst>
                <a:cxn ang="0">
                  <a:pos x="T0" y="T1"/>
                </a:cxn>
                <a:cxn ang="0">
                  <a:pos x="T2" y="T3"/>
                </a:cxn>
                <a:cxn ang="0">
                  <a:pos x="T4" y="T5"/>
                </a:cxn>
              </a:cxnLst>
              <a:rect l="0" t="0" r="r" b="b"/>
              <a:pathLst>
                <a:path w="160" h="166">
                  <a:moveTo>
                    <a:pt x="30" y="11"/>
                  </a:moveTo>
                  <a:cubicBezTo>
                    <a:pt x="30" y="11"/>
                    <a:pt x="0" y="120"/>
                    <a:pt x="129" y="166"/>
                  </a:cubicBezTo>
                  <a:cubicBezTo>
                    <a:pt x="160" y="66"/>
                    <a:pt x="103" y="0"/>
                    <a:pt x="30" y="11"/>
                  </a:cubicBezTo>
                  <a:close/>
                </a:path>
              </a:pathLst>
            </a:custGeom>
            <a:solidFill>
              <a:srgbClr val="870B1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5" name="Freeform 28"/>
            <p:cNvSpPr>
              <a:spLocks/>
            </p:cNvSpPr>
            <p:nvPr/>
          </p:nvSpPr>
          <p:spPr bwMode="auto">
            <a:xfrm>
              <a:off x="3857144" y="5753421"/>
              <a:ext cx="33560" cy="32269"/>
            </a:xfrm>
            <a:custGeom>
              <a:avLst/>
              <a:gdLst>
                <a:gd name="T0" fmla="*/ 12 w 26"/>
                <a:gd name="T1" fmla="*/ 0 h 25"/>
                <a:gd name="T2" fmla="*/ 0 w 26"/>
                <a:gd name="T3" fmla="*/ 13 h 25"/>
                <a:gd name="T4" fmla="*/ 12 w 26"/>
                <a:gd name="T5" fmla="*/ 25 h 25"/>
                <a:gd name="T6" fmla="*/ 26 w 26"/>
                <a:gd name="T7" fmla="*/ 13 h 25"/>
                <a:gd name="T8" fmla="*/ 12 w 26"/>
                <a:gd name="T9" fmla="*/ 0 h 25"/>
              </a:gdLst>
              <a:ahLst/>
              <a:cxnLst>
                <a:cxn ang="0">
                  <a:pos x="T0" y="T1"/>
                </a:cxn>
                <a:cxn ang="0">
                  <a:pos x="T2" y="T3"/>
                </a:cxn>
                <a:cxn ang="0">
                  <a:pos x="T4" y="T5"/>
                </a:cxn>
                <a:cxn ang="0">
                  <a:pos x="T6" y="T7"/>
                </a:cxn>
                <a:cxn ang="0">
                  <a:pos x="T8" y="T9"/>
                </a:cxn>
              </a:cxnLst>
              <a:rect l="0" t="0" r="r" b="b"/>
              <a:pathLst>
                <a:path w="26" h="25">
                  <a:moveTo>
                    <a:pt x="12" y="0"/>
                  </a:moveTo>
                  <a:lnTo>
                    <a:pt x="0" y="13"/>
                  </a:lnTo>
                  <a:lnTo>
                    <a:pt x="12" y="25"/>
                  </a:lnTo>
                  <a:lnTo>
                    <a:pt x="26" y="13"/>
                  </a:lnTo>
                  <a:lnTo>
                    <a:pt x="12" y="0"/>
                  </a:lnTo>
                  <a:close/>
                </a:path>
              </a:pathLst>
            </a:custGeom>
            <a:solidFill>
              <a:srgbClr val="FFF2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6" name="Freeform 29"/>
            <p:cNvSpPr>
              <a:spLocks/>
            </p:cNvSpPr>
            <p:nvPr/>
          </p:nvSpPr>
          <p:spPr bwMode="auto">
            <a:xfrm>
              <a:off x="4361831" y="5753421"/>
              <a:ext cx="33560" cy="32269"/>
            </a:xfrm>
            <a:custGeom>
              <a:avLst/>
              <a:gdLst>
                <a:gd name="T0" fmla="*/ 13 w 26"/>
                <a:gd name="T1" fmla="*/ 0 h 25"/>
                <a:gd name="T2" fmla="*/ 0 w 26"/>
                <a:gd name="T3" fmla="*/ 13 h 25"/>
                <a:gd name="T4" fmla="*/ 13 w 26"/>
                <a:gd name="T5" fmla="*/ 25 h 25"/>
                <a:gd name="T6" fmla="*/ 26 w 26"/>
                <a:gd name="T7" fmla="*/ 13 h 25"/>
                <a:gd name="T8" fmla="*/ 13 w 26"/>
                <a:gd name="T9" fmla="*/ 0 h 25"/>
              </a:gdLst>
              <a:ahLst/>
              <a:cxnLst>
                <a:cxn ang="0">
                  <a:pos x="T0" y="T1"/>
                </a:cxn>
                <a:cxn ang="0">
                  <a:pos x="T2" y="T3"/>
                </a:cxn>
                <a:cxn ang="0">
                  <a:pos x="T4" y="T5"/>
                </a:cxn>
                <a:cxn ang="0">
                  <a:pos x="T6" y="T7"/>
                </a:cxn>
                <a:cxn ang="0">
                  <a:pos x="T8" y="T9"/>
                </a:cxn>
              </a:cxnLst>
              <a:rect l="0" t="0" r="r" b="b"/>
              <a:pathLst>
                <a:path w="26" h="25">
                  <a:moveTo>
                    <a:pt x="13" y="0"/>
                  </a:moveTo>
                  <a:lnTo>
                    <a:pt x="0" y="13"/>
                  </a:lnTo>
                  <a:lnTo>
                    <a:pt x="13" y="25"/>
                  </a:lnTo>
                  <a:lnTo>
                    <a:pt x="26" y="13"/>
                  </a:lnTo>
                  <a:lnTo>
                    <a:pt x="13" y="0"/>
                  </a:lnTo>
                  <a:close/>
                </a:path>
              </a:pathLst>
            </a:custGeom>
            <a:solidFill>
              <a:srgbClr val="FFF2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7" name="Freeform 30"/>
            <p:cNvSpPr>
              <a:spLocks/>
            </p:cNvSpPr>
            <p:nvPr/>
          </p:nvSpPr>
          <p:spPr bwMode="auto">
            <a:xfrm>
              <a:off x="3780989" y="6045133"/>
              <a:ext cx="343342" cy="411752"/>
            </a:xfrm>
            <a:custGeom>
              <a:avLst/>
              <a:gdLst>
                <a:gd name="T0" fmla="*/ 168 w 168"/>
                <a:gd name="T1" fmla="*/ 202 h 202"/>
                <a:gd name="T2" fmla="*/ 168 w 168"/>
                <a:gd name="T3" fmla="*/ 66 h 202"/>
                <a:gd name="T4" fmla="*/ 123 w 168"/>
                <a:gd name="T5" fmla="*/ 26 h 202"/>
                <a:gd name="T6" fmla="*/ 119 w 168"/>
                <a:gd name="T7" fmla="*/ 0 h 202"/>
                <a:gd name="T8" fmla="*/ 19 w 168"/>
                <a:gd name="T9" fmla="*/ 56 h 202"/>
                <a:gd name="T10" fmla="*/ 0 w 168"/>
                <a:gd name="T11" fmla="*/ 202 h 202"/>
                <a:gd name="T12" fmla="*/ 168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168" y="202"/>
                  </a:moveTo>
                  <a:cubicBezTo>
                    <a:pt x="168" y="66"/>
                    <a:pt x="168" y="66"/>
                    <a:pt x="168" y="66"/>
                  </a:cubicBezTo>
                  <a:cubicBezTo>
                    <a:pt x="168" y="66"/>
                    <a:pt x="131" y="56"/>
                    <a:pt x="123" y="26"/>
                  </a:cubicBezTo>
                  <a:cubicBezTo>
                    <a:pt x="119" y="12"/>
                    <a:pt x="119" y="0"/>
                    <a:pt x="119" y="0"/>
                  </a:cubicBezTo>
                  <a:cubicBezTo>
                    <a:pt x="119" y="0"/>
                    <a:pt x="38" y="28"/>
                    <a:pt x="19" y="56"/>
                  </a:cubicBezTo>
                  <a:cubicBezTo>
                    <a:pt x="4" y="101"/>
                    <a:pt x="0" y="202"/>
                    <a:pt x="0" y="202"/>
                  </a:cubicBezTo>
                  <a:lnTo>
                    <a:pt x="168" y="202"/>
                  </a:lnTo>
                  <a:close/>
                </a:path>
              </a:pathLst>
            </a:custGeom>
            <a:solidFill>
              <a:srgbClr val="F8A41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8" name="Freeform 31"/>
            <p:cNvSpPr>
              <a:spLocks/>
            </p:cNvSpPr>
            <p:nvPr/>
          </p:nvSpPr>
          <p:spPr bwMode="auto">
            <a:xfrm>
              <a:off x="4124331" y="6045133"/>
              <a:ext cx="342051" cy="411752"/>
            </a:xfrm>
            <a:custGeom>
              <a:avLst/>
              <a:gdLst>
                <a:gd name="T0" fmla="*/ 0 w 168"/>
                <a:gd name="T1" fmla="*/ 202 h 202"/>
                <a:gd name="T2" fmla="*/ 0 w 168"/>
                <a:gd name="T3" fmla="*/ 66 h 202"/>
                <a:gd name="T4" fmla="*/ 45 w 168"/>
                <a:gd name="T5" fmla="*/ 26 h 202"/>
                <a:gd name="T6" fmla="*/ 49 w 168"/>
                <a:gd name="T7" fmla="*/ 0 h 202"/>
                <a:gd name="T8" fmla="*/ 148 w 168"/>
                <a:gd name="T9" fmla="*/ 56 h 202"/>
                <a:gd name="T10" fmla="*/ 168 w 168"/>
                <a:gd name="T11" fmla="*/ 202 h 202"/>
                <a:gd name="T12" fmla="*/ 0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0" y="202"/>
                  </a:moveTo>
                  <a:cubicBezTo>
                    <a:pt x="0" y="66"/>
                    <a:pt x="0" y="66"/>
                    <a:pt x="0" y="66"/>
                  </a:cubicBezTo>
                  <a:cubicBezTo>
                    <a:pt x="0" y="66"/>
                    <a:pt x="37" y="56"/>
                    <a:pt x="45" y="26"/>
                  </a:cubicBezTo>
                  <a:cubicBezTo>
                    <a:pt x="49" y="12"/>
                    <a:pt x="49" y="0"/>
                    <a:pt x="49" y="0"/>
                  </a:cubicBezTo>
                  <a:cubicBezTo>
                    <a:pt x="49" y="0"/>
                    <a:pt x="130" y="28"/>
                    <a:pt x="148" y="56"/>
                  </a:cubicBezTo>
                  <a:cubicBezTo>
                    <a:pt x="164" y="101"/>
                    <a:pt x="168" y="202"/>
                    <a:pt x="168" y="202"/>
                  </a:cubicBezTo>
                  <a:lnTo>
                    <a:pt x="0" y="202"/>
                  </a:lnTo>
                  <a:close/>
                </a:path>
              </a:pathLst>
            </a:custGeom>
            <a:solidFill>
              <a:srgbClr val="F98E1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9" name="Freeform 32"/>
            <p:cNvSpPr>
              <a:spLocks/>
            </p:cNvSpPr>
            <p:nvPr/>
          </p:nvSpPr>
          <p:spPr bwMode="auto">
            <a:xfrm>
              <a:off x="4054630" y="5859263"/>
              <a:ext cx="140693" cy="52921"/>
            </a:xfrm>
            <a:custGeom>
              <a:avLst/>
              <a:gdLst>
                <a:gd name="T0" fmla="*/ 35 w 69"/>
                <a:gd name="T1" fmla="*/ 26 h 26"/>
                <a:gd name="T2" fmla="*/ 69 w 69"/>
                <a:gd name="T3" fmla="*/ 0 h 26"/>
                <a:gd name="T4" fmla="*/ 0 w 69"/>
                <a:gd name="T5" fmla="*/ 0 h 26"/>
                <a:gd name="T6" fmla="*/ 35 w 69"/>
                <a:gd name="T7" fmla="*/ 26 h 26"/>
              </a:gdLst>
              <a:ahLst/>
              <a:cxnLst>
                <a:cxn ang="0">
                  <a:pos x="T0" y="T1"/>
                </a:cxn>
                <a:cxn ang="0">
                  <a:pos x="T2" y="T3"/>
                </a:cxn>
                <a:cxn ang="0">
                  <a:pos x="T4" y="T5"/>
                </a:cxn>
                <a:cxn ang="0">
                  <a:pos x="T6" y="T7"/>
                </a:cxn>
              </a:cxnLst>
              <a:rect l="0" t="0" r="r" b="b"/>
              <a:pathLst>
                <a:path w="69" h="26">
                  <a:moveTo>
                    <a:pt x="35" y="26"/>
                  </a:moveTo>
                  <a:cubicBezTo>
                    <a:pt x="53" y="26"/>
                    <a:pt x="69" y="14"/>
                    <a:pt x="69" y="0"/>
                  </a:cubicBezTo>
                  <a:cubicBezTo>
                    <a:pt x="0" y="0"/>
                    <a:pt x="0" y="0"/>
                    <a:pt x="0" y="0"/>
                  </a:cubicBezTo>
                  <a:cubicBezTo>
                    <a:pt x="0" y="14"/>
                    <a:pt x="16" y="26"/>
                    <a:pt x="35" y="26"/>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grpSp>
      <p:sp>
        <p:nvSpPr>
          <p:cNvPr id="121" name="Rectangle 120"/>
          <p:cNvSpPr/>
          <p:nvPr/>
        </p:nvSpPr>
        <p:spPr>
          <a:xfrm>
            <a:off x="266218" y="1011286"/>
            <a:ext cx="16459199" cy="523220"/>
          </a:xfrm>
          <a:prstGeom prst="rect">
            <a:avLst/>
          </a:prstGeom>
        </p:spPr>
        <p:txBody>
          <a:bodyPr wrap="square">
            <a:spAutoFit/>
          </a:bodyPr>
          <a:lstStyle/>
          <a:p>
            <a:pPr algn="ctr"/>
            <a:r>
              <a:rPr lang="ca-ES" sz="2200" b="1" dirty="0">
                <a:solidFill>
                  <a:schemeClr val="accent6"/>
                </a:solidFill>
              </a:rPr>
              <a:t>Pla de mesures urgents i ajuts directes per a la reactivació socioeconòmica de Catalunya en l’àmbit del treball i de l’ocupació</a:t>
            </a:r>
            <a:r>
              <a:rPr lang="ca-ES" sz="2200" b="1" dirty="0">
                <a:solidFill>
                  <a:schemeClr val="bg1">
                    <a:lumMod val="50000"/>
                  </a:schemeClr>
                </a:solidFill>
              </a:rPr>
              <a:t>    </a:t>
            </a:r>
            <a:r>
              <a:rPr lang="ca-ES" sz="2800" i="1" dirty="0">
                <a:solidFill>
                  <a:schemeClr val="accent1"/>
                </a:solidFill>
              </a:rPr>
              <a:t>#</a:t>
            </a:r>
            <a:r>
              <a:rPr lang="ca-ES" sz="2800" i="1" dirty="0" err="1">
                <a:solidFill>
                  <a:schemeClr val="accent1"/>
                </a:solidFill>
              </a:rPr>
              <a:t>JoActuo</a:t>
            </a:r>
            <a:endParaRPr lang="ca-ES" sz="2800" i="1" dirty="0">
              <a:solidFill>
                <a:schemeClr val="accent1"/>
              </a:solidFill>
            </a:endParaRPr>
          </a:p>
        </p:txBody>
      </p:sp>
    </p:spTree>
    <p:extLst>
      <p:ext uri="{BB962C8B-B14F-4D97-AF65-F5344CB8AC3E}">
        <p14:creationId xmlns:p14="http://schemas.microsoft.com/office/powerpoint/2010/main" xmlns="" val="853371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Rectangle 119"/>
          <p:cNvSpPr/>
          <p:nvPr/>
        </p:nvSpPr>
        <p:spPr>
          <a:xfrm>
            <a:off x="12824986" y="2278380"/>
            <a:ext cx="3548348" cy="3367536"/>
          </a:xfrm>
          <a:prstGeom prst="rect">
            <a:avLst/>
          </a:prstGeom>
          <a:solidFill>
            <a:schemeClr val="bg1"/>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ca-ES" sz="2800" dirty="0">
              <a:solidFill>
                <a:schemeClr val="tx1"/>
              </a:solidFill>
            </a:endParaRPr>
          </a:p>
        </p:txBody>
      </p:sp>
      <p:sp>
        <p:nvSpPr>
          <p:cNvPr id="4" name="Rectangle 3"/>
          <p:cNvSpPr/>
          <p:nvPr/>
        </p:nvSpPr>
        <p:spPr>
          <a:xfrm>
            <a:off x="266219" y="1676399"/>
            <a:ext cx="16459200" cy="7039337"/>
          </a:xfrm>
          <a:prstGeom prst="rect">
            <a:avLst/>
          </a:prstGeom>
          <a:solidFill>
            <a:schemeClr val="bg1"/>
          </a:solidFill>
          <a:ln>
            <a:solidFill>
              <a:schemeClr val="bg1">
                <a:lumMod val="8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lstStyle/>
          <a:p>
            <a:pPr algn="ctr"/>
            <a:endParaRPr lang="ca-ES" sz="2400" b="1" dirty="0">
              <a:solidFill>
                <a:schemeClr val="bg1">
                  <a:lumMod val="50000"/>
                </a:schemeClr>
              </a:solidFill>
            </a:endParaRPr>
          </a:p>
        </p:txBody>
      </p:sp>
      <p:sp>
        <p:nvSpPr>
          <p:cNvPr id="7" name="Rectangle 6"/>
          <p:cNvSpPr/>
          <p:nvPr/>
        </p:nvSpPr>
        <p:spPr>
          <a:xfrm>
            <a:off x="470306" y="3254871"/>
            <a:ext cx="3701900" cy="3588700"/>
          </a:xfrm>
          <a:prstGeom prst="rect">
            <a:avLst/>
          </a:prstGeom>
          <a:solidFill>
            <a:schemeClr val="bg1"/>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ca-ES" sz="2800" dirty="0">
              <a:solidFill>
                <a:schemeClr val="tx1"/>
              </a:solidFill>
            </a:endParaRPr>
          </a:p>
        </p:txBody>
      </p:sp>
      <p:sp>
        <p:nvSpPr>
          <p:cNvPr id="10" name="Rectangle 9"/>
          <p:cNvSpPr/>
          <p:nvPr/>
        </p:nvSpPr>
        <p:spPr>
          <a:xfrm>
            <a:off x="470306" y="7280341"/>
            <a:ext cx="11889934" cy="1246896"/>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ca-ES" sz="2800" dirty="0">
              <a:solidFill>
                <a:schemeClr val="tx1"/>
              </a:solidFill>
            </a:endParaRPr>
          </a:p>
        </p:txBody>
      </p:sp>
      <p:sp>
        <p:nvSpPr>
          <p:cNvPr id="11" name="Rectangle 10"/>
          <p:cNvSpPr/>
          <p:nvPr/>
        </p:nvSpPr>
        <p:spPr>
          <a:xfrm>
            <a:off x="12765141" y="7280341"/>
            <a:ext cx="3667684" cy="12468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100" dirty="0">
                <a:solidFill>
                  <a:schemeClr val="tx1"/>
                </a:solidFill>
              </a:rPr>
              <a:t>El pressupost total a l’atorgament dels ajuts econòmics per aquesta línia és de </a:t>
            </a:r>
            <a:r>
              <a:rPr lang="ca-ES" sz="1600" b="1" dirty="0">
                <a:solidFill>
                  <a:schemeClr val="tx1"/>
                </a:solidFill>
              </a:rPr>
              <a:t>3.900.000 d’euros</a:t>
            </a:r>
          </a:p>
        </p:txBody>
      </p:sp>
      <p:sp>
        <p:nvSpPr>
          <p:cNvPr id="12" name="Rectangle 11"/>
          <p:cNvSpPr/>
          <p:nvPr/>
        </p:nvSpPr>
        <p:spPr>
          <a:xfrm>
            <a:off x="662479" y="4767830"/>
            <a:ext cx="3317555" cy="19454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ca-ES" sz="1200" b="1" dirty="0">
                <a:solidFill>
                  <a:schemeClr val="accent1"/>
                </a:solidFill>
              </a:rPr>
              <a:t>Reactivar econòmicament les empreses d’economia social, </a:t>
            </a:r>
            <a:r>
              <a:rPr lang="ca-ES" sz="1200" dirty="0">
                <a:solidFill>
                  <a:schemeClr val="tx1"/>
                </a:solidFill>
              </a:rPr>
              <a:t>mitjançant processos </a:t>
            </a:r>
            <a:r>
              <a:rPr lang="ca-ES" sz="1200" dirty="0" err="1">
                <a:solidFill>
                  <a:schemeClr val="tx1"/>
                </a:solidFill>
              </a:rPr>
              <a:t>d’intercooperació</a:t>
            </a:r>
            <a:r>
              <a:rPr lang="ca-ES" sz="1200" dirty="0">
                <a:solidFill>
                  <a:schemeClr val="tx1"/>
                </a:solidFill>
              </a:rPr>
              <a:t>, i a través d’actuacions estratègiques i/o d’altres complementaries, per tal d’aportar a aquestes empreses eines i solucions davant la situació actual de pandèmia i </a:t>
            </a:r>
            <a:r>
              <a:rPr lang="ca-ES" sz="1200" dirty="0" err="1">
                <a:solidFill>
                  <a:schemeClr val="tx1"/>
                </a:solidFill>
              </a:rPr>
              <a:t>postpandèmia</a:t>
            </a:r>
            <a:r>
              <a:rPr lang="ca-ES" sz="1200" dirty="0">
                <a:solidFill>
                  <a:schemeClr val="tx1"/>
                </a:solidFill>
              </a:rPr>
              <a:t>.</a:t>
            </a:r>
          </a:p>
        </p:txBody>
      </p:sp>
      <p:sp>
        <p:nvSpPr>
          <p:cNvPr id="15" name="Rectangle 14"/>
          <p:cNvSpPr/>
          <p:nvPr/>
        </p:nvSpPr>
        <p:spPr>
          <a:xfrm>
            <a:off x="568960" y="7443298"/>
            <a:ext cx="11751598" cy="9996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spcBef>
                <a:spcPts val="300"/>
              </a:spcBef>
              <a:buFont typeface="Arial" panose="020B0604020202020204" pitchFamily="34" charset="0"/>
              <a:buChar char="•"/>
            </a:pPr>
            <a:r>
              <a:rPr lang="ca-ES" sz="1100" b="1" dirty="0">
                <a:solidFill>
                  <a:schemeClr val="tx1"/>
                </a:solidFill>
              </a:rPr>
              <a:t>Són prioritaris els projectes que</a:t>
            </a:r>
            <a:r>
              <a:rPr lang="ca-ES" sz="1100" dirty="0">
                <a:solidFill>
                  <a:schemeClr val="tx1"/>
                </a:solidFill>
              </a:rPr>
              <a:t>: aprofundeixin en la digitalització i la innovació tecnològica, la distribució de productes al consumidor de forma ecològica, el consum responsable, el reforçament de l’àmbit cultural i la generació de propostes industrials de producció de bens i serveis per la lluita contra el COVID19.</a:t>
            </a:r>
          </a:p>
          <a:p>
            <a:pPr marL="171450" indent="-171450">
              <a:spcBef>
                <a:spcPts val="300"/>
              </a:spcBef>
              <a:buFont typeface="Arial" panose="020B0604020202020204" pitchFamily="34" charset="0"/>
              <a:buChar char="•"/>
            </a:pPr>
            <a:r>
              <a:rPr lang="ca-ES" sz="1100" dirty="0">
                <a:solidFill>
                  <a:schemeClr val="tx1"/>
                </a:solidFill>
              </a:rPr>
              <a:t>L’ordenació del pagament de </a:t>
            </a:r>
            <a:r>
              <a:rPr lang="ca-ES" sz="1100" b="1" dirty="0">
                <a:solidFill>
                  <a:schemeClr val="tx1"/>
                </a:solidFill>
              </a:rPr>
              <a:t>la bestreta del 90% de l’import de la subvenció es realitza en la mateixa resolució d’atorgament, sense necessitat d’aportar cap aval o garantia</a:t>
            </a:r>
            <a:r>
              <a:rPr lang="ca-ES" sz="1100" dirty="0">
                <a:solidFill>
                  <a:schemeClr val="tx1"/>
                </a:solidFill>
              </a:rPr>
              <a:t>, atesa la naturalesa dels beneficiaris i la urgència i la necessitat de pal·liar els efectes provocats per la crisi sanitària del COVID19. </a:t>
            </a:r>
            <a:r>
              <a:rPr lang="ca-ES" sz="1100" b="1" dirty="0">
                <a:solidFill>
                  <a:schemeClr val="tx1"/>
                </a:solidFill>
              </a:rPr>
              <a:t>El 10% restant es pagarà un cop l’entitat hagi justificat degudament l’execució de l’actuació.</a:t>
            </a:r>
          </a:p>
          <a:p>
            <a:pPr marL="171450" indent="-171450">
              <a:spcBef>
                <a:spcPts val="300"/>
              </a:spcBef>
              <a:buFont typeface="Arial" panose="020B0604020202020204" pitchFamily="34" charset="0"/>
              <a:buChar char="•"/>
            </a:pPr>
            <a:r>
              <a:rPr lang="ca-ES" sz="1100" dirty="0">
                <a:solidFill>
                  <a:schemeClr val="tx1"/>
                </a:solidFill>
              </a:rPr>
              <a:t>Aquests ajuts </a:t>
            </a:r>
            <a:r>
              <a:rPr lang="ca-ES" sz="1100" b="1" dirty="0">
                <a:solidFill>
                  <a:schemeClr val="tx1"/>
                </a:solidFill>
              </a:rPr>
              <a:t>són compatibles amb qualsevol altre ajut </a:t>
            </a:r>
            <a:r>
              <a:rPr lang="ca-ES" sz="1100" dirty="0">
                <a:solidFill>
                  <a:schemeClr val="tx1"/>
                </a:solidFill>
              </a:rPr>
              <a:t>concedit amb la mateixa finalitat</a:t>
            </a:r>
            <a:r>
              <a:rPr lang="ca-ES" sz="1100" dirty="0" smtClean="0">
                <a:solidFill>
                  <a:schemeClr val="tx1"/>
                </a:solidFill>
              </a:rPr>
              <a:t>.</a:t>
            </a:r>
          </a:p>
          <a:p>
            <a:pPr marL="171450" indent="-171450">
              <a:spcBef>
                <a:spcPts val="300"/>
              </a:spcBef>
              <a:buFont typeface="Arial" panose="020B0604020202020204" pitchFamily="34" charset="0"/>
              <a:buChar char="•"/>
            </a:pPr>
            <a:r>
              <a:rPr lang="ca-ES" sz="1100" dirty="0">
                <a:solidFill>
                  <a:schemeClr val="tx1"/>
                </a:solidFill>
              </a:rPr>
              <a:t>Les </a:t>
            </a:r>
            <a:r>
              <a:rPr lang="ca-ES" sz="1100" b="1" dirty="0">
                <a:solidFill>
                  <a:schemeClr val="tx1"/>
                </a:solidFill>
              </a:rPr>
              <a:t>sol·licituds s'han de presentar segons models normalitzats </a:t>
            </a:r>
            <a:r>
              <a:rPr lang="ca-ES" sz="1100" dirty="0">
                <a:solidFill>
                  <a:schemeClr val="tx1"/>
                </a:solidFill>
              </a:rPr>
              <a:t>disponibles a l'espai Tràmits de la Seu electrònica de la Generalitat de </a:t>
            </a:r>
            <a:r>
              <a:rPr lang="ca-ES" sz="1100" dirty="0" smtClean="0">
                <a:solidFill>
                  <a:schemeClr val="tx1"/>
                </a:solidFill>
              </a:rPr>
              <a:t>Catalunya</a:t>
            </a:r>
            <a:endParaRPr lang="ca-ES" sz="1100" dirty="0">
              <a:solidFill>
                <a:schemeClr val="tx1"/>
              </a:solidFill>
            </a:endParaRPr>
          </a:p>
        </p:txBody>
      </p:sp>
      <p:sp>
        <p:nvSpPr>
          <p:cNvPr id="17" name="Rectangle 16"/>
          <p:cNvSpPr/>
          <p:nvPr/>
        </p:nvSpPr>
        <p:spPr>
          <a:xfrm>
            <a:off x="12765142" y="4365938"/>
            <a:ext cx="3667683" cy="16386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400" b="1" dirty="0" smtClean="0">
                <a:solidFill>
                  <a:schemeClr val="accent6"/>
                </a:solidFill>
              </a:rPr>
              <a:t>Empreses </a:t>
            </a:r>
            <a:r>
              <a:rPr lang="ca-ES" sz="1400" b="1" dirty="0">
                <a:solidFill>
                  <a:schemeClr val="accent6"/>
                </a:solidFill>
              </a:rPr>
              <a:t>cooperatives </a:t>
            </a:r>
            <a:r>
              <a:rPr lang="ca-ES" sz="1400" dirty="0" smtClean="0">
                <a:solidFill>
                  <a:schemeClr val="tx1"/>
                </a:solidFill>
              </a:rPr>
              <a:t>que </a:t>
            </a:r>
            <a:r>
              <a:rPr lang="ca-ES" sz="1400" dirty="0">
                <a:solidFill>
                  <a:schemeClr val="tx1"/>
                </a:solidFill>
              </a:rPr>
              <a:t>tinguin experiència en l’àmbit del </a:t>
            </a:r>
            <a:r>
              <a:rPr lang="ca-ES" sz="1400" i="1" dirty="0">
                <a:solidFill>
                  <a:schemeClr val="tx1"/>
                </a:solidFill>
              </a:rPr>
              <a:t>Projecte Singulars</a:t>
            </a:r>
            <a:r>
              <a:rPr lang="ca-ES" sz="1400" dirty="0">
                <a:solidFill>
                  <a:schemeClr val="tx1"/>
                </a:solidFill>
              </a:rPr>
              <a:t>, o bé les</a:t>
            </a:r>
            <a:r>
              <a:rPr lang="ca-ES" sz="1400" b="1" dirty="0">
                <a:solidFill>
                  <a:schemeClr val="accent6"/>
                </a:solidFill>
              </a:rPr>
              <a:t> associacions i les fundacions</a:t>
            </a:r>
            <a:r>
              <a:rPr lang="ca-ES" sz="1400" dirty="0">
                <a:solidFill>
                  <a:schemeClr val="tx1"/>
                </a:solidFill>
              </a:rPr>
              <a:t> amb activitat econòmica</a:t>
            </a:r>
          </a:p>
        </p:txBody>
      </p:sp>
      <p:sp>
        <p:nvSpPr>
          <p:cNvPr id="18" name="Pentàgon 17"/>
          <p:cNvSpPr/>
          <p:nvPr/>
        </p:nvSpPr>
        <p:spPr>
          <a:xfrm>
            <a:off x="470305" y="1860353"/>
            <a:ext cx="12283474" cy="838629"/>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ca-ES" sz="2400" b="1" dirty="0">
                <a:solidFill>
                  <a:schemeClr val="tx1"/>
                </a:solidFill>
              </a:rPr>
              <a:t>Suport a </a:t>
            </a:r>
            <a:r>
              <a:rPr lang="ca-ES" sz="2400" b="1" i="1" dirty="0">
                <a:solidFill>
                  <a:schemeClr val="tx1"/>
                </a:solidFill>
              </a:rPr>
              <a:t>Projectes Singulars </a:t>
            </a:r>
            <a:r>
              <a:rPr lang="ca-ES" sz="2400" b="1" dirty="0">
                <a:solidFill>
                  <a:schemeClr val="tx1"/>
                </a:solidFill>
              </a:rPr>
              <a:t>per a la reactivació socioeconòmica per a empreses </a:t>
            </a:r>
            <a:r>
              <a:rPr lang="ca-ES" sz="2400" b="1" dirty="0" smtClean="0">
                <a:solidFill>
                  <a:schemeClr val="tx1"/>
                </a:solidFill>
              </a:rPr>
              <a:t>cooperatives</a:t>
            </a:r>
            <a:endParaRPr lang="ca-ES" sz="2400" b="1" dirty="0">
              <a:solidFill>
                <a:schemeClr val="tx1"/>
              </a:solidFill>
            </a:endParaRPr>
          </a:p>
        </p:txBody>
      </p:sp>
      <p:sp>
        <p:nvSpPr>
          <p:cNvPr id="21" name="TextBox 39"/>
          <p:cNvSpPr txBox="1"/>
          <p:nvPr/>
        </p:nvSpPr>
        <p:spPr>
          <a:xfrm>
            <a:off x="1073008" y="3029861"/>
            <a:ext cx="2496496" cy="503590"/>
          </a:xfrm>
          <a:prstGeom prst="rect">
            <a:avLst/>
          </a:prstGeom>
          <a:solidFill>
            <a:schemeClr val="bg1"/>
          </a:solidFill>
        </p:spPr>
        <p:txBody>
          <a:bodyPr wrap="square" lIns="288000" tIns="36000" rIns="288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14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Què motiva la mesura</a:t>
            </a:r>
            <a:endParaRPr kumimoji="0" lang="ca-ES" sz="1400"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22" name="Rectangle 21"/>
          <p:cNvSpPr/>
          <p:nvPr/>
        </p:nvSpPr>
        <p:spPr>
          <a:xfrm>
            <a:off x="4564323" y="3263513"/>
            <a:ext cx="3701900" cy="3588700"/>
          </a:xfrm>
          <a:prstGeom prst="rect">
            <a:avLst/>
          </a:prstGeom>
          <a:solidFill>
            <a:schemeClr val="bg1"/>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ca-ES" sz="2800" dirty="0">
              <a:solidFill>
                <a:schemeClr val="tx1"/>
              </a:solidFill>
            </a:endParaRPr>
          </a:p>
        </p:txBody>
      </p:sp>
      <p:sp>
        <p:nvSpPr>
          <p:cNvPr id="25" name="Rectangle 24"/>
          <p:cNvSpPr/>
          <p:nvPr/>
        </p:nvSpPr>
        <p:spPr>
          <a:xfrm>
            <a:off x="8618658" y="3254871"/>
            <a:ext cx="3701900" cy="3588700"/>
          </a:xfrm>
          <a:prstGeom prst="rect">
            <a:avLst/>
          </a:prstGeom>
          <a:solidFill>
            <a:schemeClr val="bg1"/>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ca-ES" sz="2800" dirty="0">
              <a:solidFill>
                <a:schemeClr val="tx1"/>
              </a:solidFill>
            </a:endParaRPr>
          </a:p>
        </p:txBody>
      </p:sp>
      <p:sp>
        <p:nvSpPr>
          <p:cNvPr id="26" name="Rectangle 25"/>
          <p:cNvSpPr/>
          <p:nvPr/>
        </p:nvSpPr>
        <p:spPr>
          <a:xfrm>
            <a:off x="9213663" y="4767830"/>
            <a:ext cx="2794286" cy="19454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ts val="600"/>
              </a:spcBef>
            </a:pPr>
            <a:r>
              <a:rPr lang="ca-ES" sz="1200" dirty="0" smtClean="0">
                <a:solidFill>
                  <a:schemeClr val="tx1"/>
                </a:solidFill>
              </a:rPr>
              <a:t>Ser una </a:t>
            </a:r>
            <a:r>
              <a:rPr lang="ca-ES" sz="1200" b="1" dirty="0" smtClean="0">
                <a:solidFill>
                  <a:schemeClr val="accent1"/>
                </a:solidFill>
              </a:rPr>
              <a:t>empresa cooperativa</a:t>
            </a:r>
          </a:p>
          <a:p>
            <a:pPr algn="just">
              <a:spcBef>
                <a:spcPts val="600"/>
              </a:spcBef>
            </a:pPr>
            <a:r>
              <a:rPr lang="ca-ES" sz="1200" dirty="0" smtClean="0">
                <a:solidFill>
                  <a:schemeClr val="tx1"/>
                </a:solidFill>
              </a:rPr>
              <a:t>Tenir </a:t>
            </a:r>
            <a:r>
              <a:rPr lang="ca-ES" sz="1200" b="1" dirty="0" smtClean="0">
                <a:solidFill>
                  <a:schemeClr val="accent1"/>
                </a:solidFill>
              </a:rPr>
              <a:t>experiència prèvia </a:t>
            </a:r>
            <a:r>
              <a:rPr lang="ca-ES" sz="1200" dirty="0" smtClean="0">
                <a:solidFill>
                  <a:schemeClr val="tx1"/>
                </a:solidFill>
              </a:rPr>
              <a:t>amb el programa de </a:t>
            </a:r>
            <a:r>
              <a:rPr lang="ca-ES" sz="1200" i="1" dirty="0" smtClean="0">
                <a:solidFill>
                  <a:schemeClr val="tx1"/>
                </a:solidFill>
              </a:rPr>
              <a:t>Projectes Singulars</a:t>
            </a:r>
          </a:p>
          <a:p>
            <a:pPr algn="just">
              <a:spcBef>
                <a:spcPts val="600"/>
              </a:spcBef>
            </a:pPr>
            <a:r>
              <a:rPr lang="ca-ES" sz="1200" dirty="0">
                <a:solidFill>
                  <a:schemeClr val="tx1"/>
                </a:solidFill>
              </a:rPr>
              <a:t>Demostrar la </a:t>
            </a:r>
            <a:r>
              <a:rPr lang="ca-ES" sz="1200" b="1" dirty="0">
                <a:solidFill>
                  <a:schemeClr val="accent1"/>
                </a:solidFill>
              </a:rPr>
              <a:t>capacitat de funcionament </a:t>
            </a:r>
            <a:r>
              <a:rPr lang="ca-ES" sz="1200" dirty="0">
                <a:solidFill>
                  <a:schemeClr val="tx1"/>
                </a:solidFill>
              </a:rPr>
              <a:t>en l’àmbit del programa</a:t>
            </a:r>
          </a:p>
          <a:p>
            <a:pPr algn="just">
              <a:spcBef>
                <a:spcPts val="600"/>
              </a:spcBef>
            </a:pPr>
            <a:endParaRPr lang="ca-ES" sz="1200" dirty="0">
              <a:solidFill>
                <a:schemeClr val="tx1"/>
              </a:solidFill>
            </a:endParaRPr>
          </a:p>
        </p:txBody>
      </p:sp>
      <p:sp>
        <p:nvSpPr>
          <p:cNvPr id="29" name="TextBox 39"/>
          <p:cNvSpPr txBox="1"/>
          <p:nvPr/>
        </p:nvSpPr>
        <p:spPr>
          <a:xfrm>
            <a:off x="3569504" y="7144909"/>
            <a:ext cx="5691538" cy="241980"/>
          </a:xfrm>
          <a:prstGeom prst="rect">
            <a:avLst/>
          </a:prstGeom>
          <a:solidFill>
            <a:schemeClr val="bg1"/>
          </a:solidFill>
        </p:spPr>
        <p:txBody>
          <a:bodyPr wrap="square" lIns="144000" tIns="36000" rIns="72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11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INFORMACIÓ QUE CAL CONSIDERAR</a:t>
            </a:r>
            <a:endParaRPr kumimoji="0" lang="ca-ES" sz="1100"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32" name="Rectangle 31"/>
          <p:cNvSpPr/>
          <p:nvPr/>
        </p:nvSpPr>
        <p:spPr>
          <a:xfrm>
            <a:off x="4611538" y="4675632"/>
            <a:ext cx="3562536" cy="2109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just">
              <a:spcBef>
                <a:spcPts val="600"/>
              </a:spcBef>
              <a:buFont typeface="+mj-lt"/>
              <a:buAutoNum type="alphaLcParenR"/>
            </a:pPr>
            <a:r>
              <a:rPr lang="ca-ES" sz="1200" i="1" dirty="0" smtClean="0">
                <a:solidFill>
                  <a:schemeClr val="tx1"/>
                </a:solidFill>
              </a:rPr>
              <a:t>Projectes </a:t>
            </a:r>
            <a:r>
              <a:rPr lang="ca-ES" sz="1200" i="1" dirty="0">
                <a:solidFill>
                  <a:schemeClr val="tx1"/>
                </a:solidFill>
              </a:rPr>
              <a:t>Singulars</a:t>
            </a:r>
            <a:r>
              <a:rPr lang="ca-ES" sz="1200" dirty="0">
                <a:solidFill>
                  <a:schemeClr val="tx1"/>
                </a:solidFill>
              </a:rPr>
              <a:t> de </a:t>
            </a:r>
            <a:r>
              <a:rPr lang="ca-ES" sz="1200" b="1" dirty="0">
                <a:solidFill>
                  <a:schemeClr val="accent1"/>
                </a:solidFill>
              </a:rPr>
              <a:t>reactivació </a:t>
            </a:r>
            <a:r>
              <a:rPr lang="ca-ES" sz="1200" b="1" dirty="0" smtClean="0">
                <a:solidFill>
                  <a:schemeClr val="accent1"/>
                </a:solidFill>
              </a:rPr>
              <a:t>econòmica: </a:t>
            </a:r>
            <a:r>
              <a:rPr lang="ca-ES" sz="1200" dirty="0" smtClean="0">
                <a:solidFill>
                  <a:schemeClr val="tx1"/>
                </a:solidFill>
              </a:rPr>
              <a:t>participació entre cooperatives que facturen més de 500.000€/any</a:t>
            </a:r>
            <a:r>
              <a:rPr lang="ca-ES" sz="1200" b="1" dirty="0" smtClean="0">
                <a:solidFill>
                  <a:schemeClr val="accent1"/>
                </a:solidFill>
              </a:rPr>
              <a:t> </a:t>
            </a:r>
            <a:r>
              <a:rPr lang="ca-ES" sz="1200" dirty="0" smtClean="0">
                <a:solidFill>
                  <a:schemeClr val="tx1"/>
                </a:solidFill>
              </a:rPr>
              <a:t>(màx. 50.000€)</a:t>
            </a:r>
            <a:endParaRPr lang="ca-ES" sz="1200" dirty="0">
              <a:solidFill>
                <a:schemeClr val="tx1"/>
              </a:solidFill>
            </a:endParaRPr>
          </a:p>
          <a:p>
            <a:pPr marL="228600" indent="-228600" algn="just">
              <a:buFont typeface="+mj-lt"/>
              <a:buAutoNum type="alphaLcParenR"/>
            </a:pPr>
            <a:r>
              <a:rPr lang="ca-ES" sz="1200" i="1" dirty="0">
                <a:solidFill>
                  <a:schemeClr val="tx1"/>
                </a:solidFill>
              </a:rPr>
              <a:t>Projectes Singulars </a:t>
            </a:r>
            <a:r>
              <a:rPr lang="ca-ES" sz="1200" dirty="0">
                <a:solidFill>
                  <a:schemeClr val="tx1"/>
                </a:solidFill>
              </a:rPr>
              <a:t>de </a:t>
            </a:r>
            <a:r>
              <a:rPr lang="ca-ES" sz="1200" b="1" dirty="0">
                <a:solidFill>
                  <a:schemeClr val="accent1"/>
                </a:solidFill>
              </a:rPr>
              <a:t>reactivació econòmica </a:t>
            </a:r>
            <a:r>
              <a:rPr lang="ca-ES" sz="1200" b="1" dirty="0" smtClean="0">
                <a:solidFill>
                  <a:schemeClr val="accent1"/>
                </a:solidFill>
              </a:rPr>
              <a:t>integrals: </a:t>
            </a:r>
            <a:r>
              <a:rPr lang="ca-ES" sz="1200" dirty="0">
                <a:solidFill>
                  <a:schemeClr val="tx1"/>
                </a:solidFill>
              </a:rPr>
              <a:t>participació entre cooperatives que facturen més de </a:t>
            </a:r>
            <a:r>
              <a:rPr lang="ca-ES" sz="1200" dirty="0" smtClean="0">
                <a:solidFill>
                  <a:schemeClr val="tx1"/>
                </a:solidFill>
              </a:rPr>
              <a:t>2.000.000</a:t>
            </a:r>
            <a:r>
              <a:rPr lang="ca-ES" sz="1200" dirty="0">
                <a:solidFill>
                  <a:schemeClr val="tx1"/>
                </a:solidFill>
              </a:rPr>
              <a:t>€/any</a:t>
            </a:r>
            <a:r>
              <a:rPr lang="ca-ES" sz="1200" b="1" dirty="0" smtClean="0">
                <a:solidFill>
                  <a:srgbClr val="FF0000"/>
                </a:solidFill>
              </a:rPr>
              <a:t> </a:t>
            </a:r>
            <a:r>
              <a:rPr lang="ca-ES" sz="1200" dirty="0" smtClean="0">
                <a:solidFill>
                  <a:schemeClr val="tx1"/>
                </a:solidFill>
              </a:rPr>
              <a:t>(màx. 160.000€)</a:t>
            </a:r>
            <a:endParaRPr lang="ca-ES" sz="1200" dirty="0">
              <a:solidFill>
                <a:schemeClr val="tx1"/>
              </a:solidFill>
            </a:endParaRPr>
          </a:p>
          <a:p>
            <a:pPr marL="228600" indent="-228600" algn="just">
              <a:buFont typeface="+mj-lt"/>
              <a:buAutoNum type="alphaLcParenR"/>
            </a:pPr>
            <a:r>
              <a:rPr lang="ca-ES" sz="1200" i="1" dirty="0">
                <a:solidFill>
                  <a:schemeClr val="tx1"/>
                </a:solidFill>
              </a:rPr>
              <a:t>Projectes Singulars </a:t>
            </a:r>
            <a:r>
              <a:rPr lang="ca-ES" sz="1200" dirty="0">
                <a:solidFill>
                  <a:schemeClr val="tx1"/>
                </a:solidFill>
              </a:rPr>
              <a:t>d’</a:t>
            </a:r>
            <a:r>
              <a:rPr lang="ca-ES" sz="1200" b="1" dirty="0">
                <a:solidFill>
                  <a:schemeClr val="accent1"/>
                </a:solidFill>
              </a:rPr>
              <a:t>alt impacte estratègic de l’economia social: </a:t>
            </a:r>
            <a:r>
              <a:rPr lang="ca-ES" sz="1200" dirty="0" smtClean="0">
                <a:solidFill>
                  <a:schemeClr val="tx1"/>
                </a:solidFill>
              </a:rPr>
              <a:t>demostren una rellevància </a:t>
            </a:r>
            <a:r>
              <a:rPr lang="ca-ES" sz="1200" dirty="0">
                <a:solidFill>
                  <a:schemeClr val="tx1"/>
                </a:solidFill>
              </a:rPr>
              <a:t>estratègica de dimensionament i posicionament en el mercat de l’economia social </a:t>
            </a:r>
            <a:r>
              <a:rPr lang="ca-ES" sz="1200" dirty="0" smtClean="0">
                <a:solidFill>
                  <a:schemeClr val="tx1"/>
                </a:solidFill>
              </a:rPr>
              <a:t>(màx. 400.000€)</a:t>
            </a:r>
            <a:endParaRPr lang="ca-ES" sz="1200" dirty="0">
              <a:solidFill>
                <a:schemeClr val="tx1"/>
              </a:solidFill>
            </a:endParaRPr>
          </a:p>
        </p:txBody>
      </p:sp>
      <p:sp>
        <p:nvSpPr>
          <p:cNvPr id="36" name="TextBox 39"/>
          <p:cNvSpPr txBox="1"/>
          <p:nvPr/>
        </p:nvSpPr>
        <p:spPr>
          <a:xfrm>
            <a:off x="13182139" y="7144909"/>
            <a:ext cx="2833688" cy="241980"/>
          </a:xfrm>
          <a:prstGeom prst="rect">
            <a:avLst/>
          </a:prstGeom>
          <a:solidFill>
            <a:schemeClr val="bg1"/>
          </a:solidFill>
        </p:spPr>
        <p:txBody>
          <a:bodyPr wrap="square" lIns="144000" tIns="36000" rIns="72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11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IMPORT ECONÒMIC</a:t>
            </a:r>
            <a:endParaRPr kumimoji="0" lang="ca-ES" sz="1100"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pic>
        <p:nvPicPr>
          <p:cNvPr id="37" name="Picture 3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761723" y="3648762"/>
            <a:ext cx="1119067" cy="1119067"/>
          </a:xfrm>
          <a:prstGeom prst="rect">
            <a:avLst/>
          </a:prstGeom>
        </p:spPr>
      </p:pic>
      <p:pic>
        <p:nvPicPr>
          <p:cNvPr id="38" name="Picture 7"/>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853021" y="3645736"/>
            <a:ext cx="1124505" cy="1124505"/>
          </a:xfrm>
          <a:prstGeom prst="rect">
            <a:avLst/>
          </a:prstGeom>
        </p:spPr>
      </p:pic>
      <p:pic>
        <p:nvPicPr>
          <p:cNvPr id="39"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9885475" y="3656406"/>
            <a:ext cx="1168267" cy="1168267"/>
          </a:xfrm>
          <a:prstGeom prst="rect">
            <a:avLst/>
          </a:prstGeom>
        </p:spPr>
      </p:pic>
      <p:sp>
        <p:nvSpPr>
          <p:cNvPr id="2" name="Triangle isòsceles 1"/>
          <p:cNvSpPr/>
          <p:nvPr/>
        </p:nvSpPr>
        <p:spPr>
          <a:xfrm rot="10800000">
            <a:off x="12765141" y="6060148"/>
            <a:ext cx="3667683" cy="792065"/>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pic>
        <p:nvPicPr>
          <p:cNvPr id="40" name="1.png"/>
          <p:cNvPicPr>
            <a:picLocks noChangeAspect="1"/>
          </p:cNvPicPr>
          <p:nvPr/>
        </p:nvPicPr>
        <p:blipFill>
          <a:blip r:embed="rId6" cstate="email">
            <a:extLst>
              <a:ext uri="{28A0092B-C50C-407E-A947-70E740481C1C}">
                <a14:useLocalDpi xmlns:a14="http://schemas.microsoft.com/office/drawing/2010/main" xmlns=""/>
              </a:ext>
            </a:extLst>
          </a:blip>
          <a:stretch>
            <a:fillRect/>
          </a:stretch>
        </p:blipFill>
        <p:spPr>
          <a:xfrm>
            <a:off x="8783174" y="5049221"/>
            <a:ext cx="439332" cy="189251"/>
          </a:xfrm>
          <a:prstGeom prst="rect">
            <a:avLst/>
          </a:prstGeom>
          <a:ln w="12700">
            <a:miter lim="400000"/>
          </a:ln>
        </p:spPr>
      </p:pic>
      <p:pic>
        <p:nvPicPr>
          <p:cNvPr id="41" name="2.png"/>
          <p:cNvPicPr>
            <a:picLocks noChangeAspect="1"/>
          </p:cNvPicPr>
          <p:nvPr/>
        </p:nvPicPr>
        <p:blipFill>
          <a:blip r:embed="rId7" cstate="email">
            <a:extLst>
              <a:ext uri="{28A0092B-C50C-407E-A947-70E740481C1C}">
                <a14:useLocalDpi xmlns:a14="http://schemas.microsoft.com/office/drawing/2010/main" xmlns=""/>
              </a:ext>
            </a:extLst>
          </a:blip>
          <a:stretch>
            <a:fillRect/>
          </a:stretch>
        </p:blipFill>
        <p:spPr>
          <a:xfrm>
            <a:off x="8774331" y="5459697"/>
            <a:ext cx="439332" cy="189251"/>
          </a:xfrm>
          <a:prstGeom prst="rect">
            <a:avLst/>
          </a:prstGeom>
          <a:ln w="12700">
            <a:miter lim="400000"/>
          </a:ln>
        </p:spPr>
      </p:pic>
      <p:sp>
        <p:nvSpPr>
          <p:cNvPr id="34" name="TextBox 39"/>
          <p:cNvSpPr txBox="1"/>
          <p:nvPr/>
        </p:nvSpPr>
        <p:spPr>
          <a:xfrm>
            <a:off x="13182139" y="2134343"/>
            <a:ext cx="2833688" cy="442035"/>
          </a:xfrm>
          <a:prstGeom prst="rect">
            <a:avLst/>
          </a:prstGeom>
          <a:noFill/>
        </p:spPr>
        <p:txBody>
          <a:bodyPr wrap="square" lIns="144000" tIns="36000" rIns="72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24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Es dirigeix a</a:t>
            </a:r>
            <a:endParaRPr kumimoji="0" lang="ca-ES"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31" name="Rectangle 130"/>
          <p:cNvSpPr/>
          <p:nvPr/>
        </p:nvSpPr>
        <p:spPr>
          <a:xfrm>
            <a:off x="3227614" y="2809522"/>
            <a:ext cx="609462" cy="1015663"/>
          </a:xfrm>
          <a:prstGeom prst="rect">
            <a:avLst/>
          </a:prstGeom>
          <a:noFill/>
        </p:spPr>
        <p:txBody>
          <a:bodyPr wrap="none">
            <a:spAutoFit/>
          </a:bodyPr>
          <a:lstStyle/>
          <a:p>
            <a:pPr lvl="0" algn="ctr" defTabSz="1828434">
              <a:defRPr/>
            </a:pPr>
            <a:r>
              <a:rPr lang="ca-ES" sz="60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a:t>
            </a:r>
            <a:endParaRPr lang="ca-ES" sz="48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4" name="TextBox 39"/>
          <p:cNvSpPr txBox="1"/>
          <p:nvPr/>
        </p:nvSpPr>
        <p:spPr>
          <a:xfrm>
            <a:off x="5167025" y="3029861"/>
            <a:ext cx="2496496" cy="503590"/>
          </a:xfrm>
          <a:prstGeom prst="rect">
            <a:avLst/>
          </a:prstGeom>
          <a:solidFill>
            <a:schemeClr val="bg1"/>
          </a:solidFill>
        </p:spPr>
        <p:txBody>
          <a:bodyPr wrap="square" lIns="288000" tIns="36000" rIns="288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14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Què es pot finançar</a:t>
            </a:r>
            <a:endParaRPr kumimoji="0" lang="ca-ES" sz="1400"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32" name="Rectangle 131"/>
          <p:cNvSpPr/>
          <p:nvPr/>
        </p:nvSpPr>
        <p:spPr>
          <a:xfrm>
            <a:off x="7375635" y="2809522"/>
            <a:ext cx="609462" cy="1015663"/>
          </a:xfrm>
          <a:prstGeom prst="rect">
            <a:avLst/>
          </a:prstGeom>
          <a:noFill/>
        </p:spPr>
        <p:txBody>
          <a:bodyPr wrap="none">
            <a:spAutoFit/>
          </a:bodyPr>
          <a:lstStyle/>
          <a:p>
            <a:pPr lvl="0" algn="ctr" defTabSz="1828434">
              <a:defRPr/>
            </a:pPr>
            <a:r>
              <a:rPr lang="ca-ES" sz="60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a:t>
            </a:r>
            <a:endParaRPr lang="ca-ES" sz="48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5" name="TextBox 39"/>
          <p:cNvSpPr txBox="1"/>
          <p:nvPr/>
        </p:nvSpPr>
        <p:spPr>
          <a:xfrm>
            <a:off x="9213663" y="3033646"/>
            <a:ext cx="2496496" cy="503590"/>
          </a:xfrm>
          <a:prstGeom prst="rect">
            <a:avLst/>
          </a:prstGeom>
          <a:solidFill>
            <a:schemeClr val="bg1"/>
          </a:solidFill>
        </p:spPr>
        <p:txBody>
          <a:bodyPr wrap="square" lIns="288000" tIns="36000" rIns="288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14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Què caldrà complir</a:t>
            </a:r>
            <a:endParaRPr kumimoji="0" lang="ca-ES" sz="1400"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33" name="Rectangle 132"/>
          <p:cNvSpPr/>
          <p:nvPr/>
        </p:nvSpPr>
        <p:spPr>
          <a:xfrm>
            <a:off x="11369203" y="2809521"/>
            <a:ext cx="609462" cy="1015663"/>
          </a:xfrm>
          <a:prstGeom prst="rect">
            <a:avLst/>
          </a:prstGeom>
          <a:noFill/>
        </p:spPr>
        <p:txBody>
          <a:bodyPr wrap="none">
            <a:spAutoFit/>
          </a:bodyPr>
          <a:lstStyle/>
          <a:p>
            <a:pPr lvl="0" algn="ctr" defTabSz="1828434">
              <a:defRPr/>
            </a:pPr>
            <a:r>
              <a:rPr lang="ca-ES" sz="60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a:t>
            </a:r>
            <a:endParaRPr lang="ca-ES" sz="48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6" name="object 11"/>
          <p:cNvSpPr/>
          <p:nvPr/>
        </p:nvSpPr>
        <p:spPr>
          <a:xfrm rot="5400000" flipV="1">
            <a:off x="12923063" y="3385961"/>
            <a:ext cx="1465837" cy="216000"/>
          </a:xfrm>
          <a:prstGeom prst="rightArrow">
            <a:avLst/>
          </a:prstGeom>
          <a:solidFill>
            <a:schemeClr val="bg1">
              <a:lumMod val="95000"/>
            </a:schemeClr>
          </a:solidFill>
          <a:ln>
            <a:noFill/>
          </a:ln>
        </p:spPr>
        <p:txBody>
          <a:bodyPr wrap="square" lIns="0" tIns="0" rIns="0" bIns="0" rtlCol="0"/>
          <a:lstStyle/>
          <a:p>
            <a:pPr marL="0" marR="0" lvl="0" indent="0" defTabSz="544222" eaLnBrk="1" fontAlgn="base" latinLnBrk="0" hangingPunct="1">
              <a:lnSpc>
                <a:spcPct val="100000"/>
              </a:lnSpc>
              <a:spcBef>
                <a:spcPct val="0"/>
              </a:spcBef>
              <a:spcAft>
                <a:spcPct val="0"/>
              </a:spcAft>
              <a:buClrTx/>
              <a:buSzTx/>
              <a:buFontTx/>
              <a:buNone/>
              <a:tabLst/>
              <a:defRPr/>
            </a:pPr>
            <a:endParaRPr kumimoji="0" lang="ca-ES" sz="22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37" name="object 11"/>
          <p:cNvSpPr/>
          <p:nvPr/>
        </p:nvSpPr>
        <p:spPr>
          <a:xfrm rot="5400000" flipV="1">
            <a:off x="13862913" y="3385962"/>
            <a:ext cx="1465836" cy="216000"/>
          </a:xfrm>
          <a:prstGeom prst="rightArrow">
            <a:avLst/>
          </a:prstGeom>
          <a:solidFill>
            <a:schemeClr val="bg1">
              <a:lumMod val="95000"/>
            </a:schemeClr>
          </a:solidFill>
          <a:ln>
            <a:noFill/>
          </a:ln>
        </p:spPr>
        <p:txBody>
          <a:bodyPr wrap="square" lIns="0" tIns="0" rIns="0" bIns="0" rtlCol="0"/>
          <a:lstStyle/>
          <a:p>
            <a:pPr marL="0" marR="0" lvl="0" indent="0" defTabSz="544222" eaLnBrk="1" fontAlgn="base" latinLnBrk="0" hangingPunct="1">
              <a:lnSpc>
                <a:spcPct val="100000"/>
              </a:lnSpc>
              <a:spcBef>
                <a:spcPct val="0"/>
              </a:spcBef>
              <a:spcAft>
                <a:spcPct val="0"/>
              </a:spcAft>
              <a:buClrTx/>
              <a:buSzTx/>
              <a:buFontTx/>
              <a:buNone/>
              <a:tabLst/>
              <a:defRPr/>
            </a:pPr>
            <a:endParaRPr kumimoji="0" lang="ca-ES" sz="22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38" name="object 11"/>
          <p:cNvSpPr/>
          <p:nvPr/>
        </p:nvSpPr>
        <p:spPr>
          <a:xfrm rot="5400000" flipV="1">
            <a:off x="14803446" y="3385963"/>
            <a:ext cx="1465836" cy="216000"/>
          </a:xfrm>
          <a:prstGeom prst="rightArrow">
            <a:avLst/>
          </a:prstGeom>
          <a:solidFill>
            <a:schemeClr val="bg1">
              <a:lumMod val="95000"/>
            </a:schemeClr>
          </a:solidFill>
          <a:ln>
            <a:noFill/>
          </a:ln>
        </p:spPr>
        <p:txBody>
          <a:bodyPr wrap="square" lIns="0" tIns="0" rIns="0" bIns="0" rtlCol="0"/>
          <a:lstStyle/>
          <a:p>
            <a:pPr marL="0" marR="0" lvl="0" indent="0" defTabSz="544222" eaLnBrk="1" fontAlgn="base" latinLnBrk="0" hangingPunct="1">
              <a:lnSpc>
                <a:spcPct val="100000"/>
              </a:lnSpc>
              <a:spcBef>
                <a:spcPct val="0"/>
              </a:spcBef>
              <a:spcAft>
                <a:spcPct val="0"/>
              </a:spcAft>
              <a:buClrTx/>
              <a:buSzTx/>
              <a:buFontTx/>
              <a:buNone/>
              <a:tabLst/>
              <a:defRPr/>
            </a:pPr>
            <a:endParaRPr kumimoji="0" lang="ca-ES" sz="22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nvGrpSpPr>
          <p:cNvPr id="65" name="Group 26"/>
          <p:cNvGrpSpPr/>
          <p:nvPr/>
        </p:nvGrpSpPr>
        <p:grpSpPr>
          <a:xfrm>
            <a:off x="13266544" y="3070958"/>
            <a:ext cx="780373" cy="781826"/>
            <a:chOff x="5087238" y="907908"/>
            <a:chExt cx="1386276" cy="1388858"/>
          </a:xfrm>
        </p:grpSpPr>
        <p:sp>
          <p:nvSpPr>
            <p:cNvPr id="66" name="Oval 141"/>
            <p:cNvSpPr>
              <a:spLocks noChangeArrowheads="1"/>
            </p:cNvSpPr>
            <p:nvPr/>
          </p:nvSpPr>
          <p:spPr bwMode="auto">
            <a:xfrm>
              <a:off x="5087238" y="907908"/>
              <a:ext cx="1386276" cy="1387567"/>
            </a:xfrm>
            <a:prstGeom prst="ellipse">
              <a:avLst/>
            </a:prstGeom>
            <a:solidFill>
              <a:srgbClr val="5A498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7" name="Freeform 142"/>
            <p:cNvSpPr>
              <a:spLocks/>
            </p:cNvSpPr>
            <p:nvPr/>
          </p:nvSpPr>
          <p:spPr bwMode="auto">
            <a:xfrm>
              <a:off x="5780376" y="907908"/>
              <a:ext cx="693138" cy="1387567"/>
            </a:xfrm>
            <a:custGeom>
              <a:avLst/>
              <a:gdLst>
                <a:gd name="T0" fmla="*/ 340 w 340"/>
                <a:gd name="T1" fmla="*/ 340 h 680"/>
                <a:gd name="T2" fmla="*/ 0 w 340"/>
                <a:gd name="T3" fmla="*/ 0 h 680"/>
                <a:gd name="T4" fmla="*/ 0 w 340"/>
                <a:gd name="T5" fmla="*/ 680 h 680"/>
                <a:gd name="T6" fmla="*/ 340 w 340"/>
                <a:gd name="T7" fmla="*/ 340 h 680"/>
              </a:gdLst>
              <a:ahLst/>
              <a:cxnLst>
                <a:cxn ang="0">
                  <a:pos x="T0" y="T1"/>
                </a:cxn>
                <a:cxn ang="0">
                  <a:pos x="T2" y="T3"/>
                </a:cxn>
                <a:cxn ang="0">
                  <a:pos x="T4" y="T5"/>
                </a:cxn>
                <a:cxn ang="0">
                  <a:pos x="T6" y="T7"/>
                </a:cxn>
              </a:cxnLst>
              <a:rect l="0" t="0" r="r" b="b"/>
              <a:pathLst>
                <a:path w="340" h="680">
                  <a:moveTo>
                    <a:pt x="340" y="340"/>
                  </a:moveTo>
                  <a:cubicBezTo>
                    <a:pt x="340" y="152"/>
                    <a:pt x="188" y="0"/>
                    <a:pt x="0" y="0"/>
                  </a:cubicBezTo>
                  <a:cubicBezTo>
                    <a:pt x="0" y="680"/>
                    <a:pt x="0" y="680"/>
                    <a:pt x="0" y="680"/>
                  </a:cubicBezTo>
                  <a:cubicBezTo>
                    <a:pt x="188" y="680"/>
                    <a:pt x="340" y="528"/>
                    <a:pt x="340" y="340"/>
                  </a:cubicBezTo>
                  <a:close/>
                </a:path>
              </a:pathLst>
            </a:custGeom>
            <a:solidFill>
              <a:srgbClr val="534378"/>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8" name="Freeform 143"/>
            <p:cNvSpPr>
              <a:spLocks/>
            </p:cNvSpPr>
            <p:nvPr/>
          </p:nvSpPr>
          <p:spPr bwMode="auto">
            <a:xfrm>
              <a:off x="5449941" y="1295136"/>
              <a:ext cx="330435" cy="709918"/>
            </a:xfrm>
            <a:custGeom>
              <a:avLst/>
              <a:gdLst>
                <a:gd name="T0" fmla="*/ 31 w 162"/>
                <a:gd name="T1" fmla="*/ 89 h 348"/>
                <a:gd name="T2" fmla="*/ 2 w 162"/>
                <a:gd name="T3" fmla="*/ 186 h 348"/>
                <a:gd name="T4" fmla="*/ 37 w 162"/>
                <a:gd name="T5" fmla="*/ 256 h 348"/>
                <a:gd name="T6" fmla="*/ 34 w 162"/>
                <a:gd name="T7" fmla="*/ 348 h 348"/>
                <a:gd name="T8" fmla="*/ 162 w 162"/>
                <a:gd name="T9" fmla="*/ 348 h 348"/>
                <a:gd name="T10" fmla="*/ 162 w 162"/>
                <a:gd name="T11" fmla="*/ 0 h 348"/>
                <a:gd name="T12" fmla="*/ 31 w 162"/>
                <a:gd name="T13" fmla="*/ 89 h 348"/>
              </a:gdLst>
              <a:ahLst/>
              <a:cxnLst>
                <a:cxn ang="0">
                  <a:pos x="T0" y="T1"/>
                </a:cxn>
                <a:cxn ang="0">
                  <a:pos x="T2" y="T3"/>
                </a:cxn>
                <a:cxn ang="0">
                  <a:pos x="T4" y="T5"/>
                </a:cxn>
                <a:cxn ang="0">
                  <a:pos x="T6" y="T7"/>
                </a:cxn>
                <a:cxn ang="0">
                  <a:pos x="T8" y="T9"/>
                </a:cxn>
                <a:cxn ang="0">
                  <a:pos x="T10" y="T11"/>
                </a:cxn>
                <a:cxn ang="0">
                  <a:pos x="T12" y="T13"/>
                </a:cxn>
              </a:cxnLst>
              <a:rect l="0" t="0" r="r" b="b"/>
              <a:pathLst>
                <a:path w="162" h="348">
                  <a:moveTo>
                    <a:pt x="31" y="89"/>
                  </a:moveTo>
                  <a:cubicBezTo>
                    <a:pt x="31" y="146"/>
                    <a:pt x="0" y="148"/>
                    <a:pt x="2" y="186"/>
                  </a:cubicBezTo>
                  <a:cubicBezTo>
                    <a:pt x="5" y="227"/>
                    <a:pt x="37" y="227"/>
                    <a:pt x="37" y="256"/>
                  </a:cubicBezTo>
                  <a:cubicBezTo>
                    <a:pt x="37" y="285"/>
                    <a:pt x="7" y="317"/>
                    <a:pt x="34" y="348"/>
                  </a:cubicBezTo>
                  <a:cubicBezTo>
                    <a:pt x="151" y="348"/>
                    <a:pt x="162" y="348"/>
                    <a:pt x="162" y="348"/>
                  </a:cubicBezTo>
                  <a:cubicBezTo>
                    <a:pt x="162" y="0"/>
                    <a:pt x="162" y="0"/>
                    <a:pt x="162" y="0"/>
                  </a:cubicBezTo>
                  <a:lnTo>
                    <a:pt x="31" y="89"/>
                  </a:ln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Freeform 144"/>
            <p:cNvSpPr>
              <a:spLocks/>
            </p:cNvSpPr>
            <p:nvPr/>
          </p:nvSpPr>
          <p:spPr bwMode="auto">
            <a:xfrm>
              <a:off x="5780376" y="1295136"/>
              <a:ext cx="330435" cy="709918"/>
            </a:xfrm>
            <a:custGeom>
              <a:avLst/>
              <a:gdLst>
                <a:gd name="T0" fmla="*/ 131 w 162"/>
                <a:gd name="T1" fmla="*/ 89 h 348"/>
                <a:gd name="T2" fmla="*/ 160 w 162"/>
                <a:gd name="T3" fmla="*/ 186 h 348"/>
                <a:gd name="T4" fmla="*/ 125 w 162"/>
                <a:gd name="T5" fmla="*/ 256 h 348"/>
                <a:gd name="T6" fmla="*/ 128 w 162"/>
                <a:gd name="T7" fmla="*/ 348 h 348"/>
                <a:gd name="T8" fmla="*/ 0 w 162"/>
                <a:gd name="T9" fmla="*/ 348 h 348"/>
                <a:gd name="T10" fmla="*/ 0 w 162"/>
                <a:gd name="T11" fmla="*/ 0 h 348"/>
                <a:gd name="T12" fmla="*/ 131 w 162"/>
                <a:gd name="T13" fmla="*/ 89 h 348"/>
              </a:gdLst>
              <a:ahLst/>
              <a:cxnLst>
                <a:cxn ang="0">
                  <a:pos x="T0" y="T1"/>
                </a:cxn>
                <a:cxn ang="0">
                  <a:pos x="T2" y="T3"/>
                </a:cxn>
                <a:cxn ang="0">
                  <a:pos x="T4" y="T5"/>
                </a:cxn>
                <a:cxn ang="0">
                  <a:pos x="T6" y="T7"/>
                </a:cxn>
                <a:cxn ang="0">
                  <a:pos x="T8" y="T9"/>
                </a:cxn>
                <a:cxn ang="0">
                  <a:pos x="T10" y="T11"/>
                </a:cxn>
                <a:cxn ang="0">
                  <a:pos x="T12" y="T13"/>
                </a:cxn>
              </a:cxnLst>
              <a:rect l="0" t="0" r="r" b="b"/>
              <a:pathLst>
                <a:path w="162" h="348">
                  <a:moveTo>
                    <a:pt x="131" y="89"/>
                  </a:moveTo>
                  <a:cubicBezTo>
                    <a:pt x="131" y="146"/>
                    <a:pt x="162" y="148"/>
                    <a:pt x="160" y="186"/>
                  </a:cubicBezTo>
                  <a:cubicBezTo>
                    <a:pt x="158" y="227"/>
                    <a:pt x="125" y="227"/>
                    <a:pt x="125" y="256"/>
                  </a:cubicBezTo>
                  <a:cubicBezTo>
                    <a:pt x="125" y="285"/>
                    <a:pt x="155" y="317"/>
                    <a:pt x="128" y="348"/>
                  </a:cubicBezTo>
                  <a:cubicBezTo>
                    <a:pt x="11" y="348"/>
                    <a:pt x="0" y="348"/>
                    <a:pt x="0" y="348"/>
                  </a:cubicBezTo>
                  <a:cubicBezTo>
                    <a:pt x="0" y="0"/>
                    <a:pt x="0" y="0"/>
                    <a:pt x="0" y="0"/>
                  </a:cubicBezTo>
                  <a:lnTo>
                    <a:pt x="131" y="89"/>
                  </a:ln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0" name="Oval 145"/>
            <p:cNvSpPr>
              <a:spLocks noChangeArrowheads="1"/>
            </p:cNvSpPr>
            <p:nvPr/>
          </p:nvSpPr>
          <p:spPr bwMode="auto">
            <a:xfrm>
              <a:off x="5478338" y="1055055"/>
              <a:ext cx="607948" cy="605366"/>
            </a:xfrm>
            <a:prstGeom prst="ellipse">
              <a:avLst/>
            </a:pr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146"/>
            <p:cNvSpPr>
              <a:spLocks/>
            </p:cNvSpPr>
            <p:nvPr/>
          </p:nvSpPr>
          <p:spPr bwMode="auto">
            <a:xfrm>
              <a:off x="5679697" y="1785625"/>
              <a:ext cx="203940" cy="511141"/>
            </a:xfrm>
            <a:custGeom>
              <a:avLst/>
              <a:gdLst>
                <a:gd name="T0" fmla="*/ 158 w 158"/>
                <a:gd name="T1" fmla="*/ 172 h 396"/>
                <a:gd name="T2" fmla="*/ 78 w 158"/>
                <a:gd name="T3" fmla="*/ 396 h 396"/>
                <a:gd name="T4" fmla="*/ 0 w 158"/>
                <a:gd name="T5" fmla="*/ 172 h 396"/>
                <a:gd name="T6" fmla="*/ 0 w 158"/>
                <a:gd name="T7" fmla="*/ 0 h 396"/>
                <a:gd name="T8" fmla="*/ 158 w 158"/>
                <a:gd name="T9" fmla="*/ 0 h 396"/>
                <a:gd name="T10" fmla="*/ 158 w 158"/>
                <a:gd name="T11" fmla="*/ 172 h 396"/>
              </a:gdLst>
              <a:ahLst/>
              <a:cxnLst>
                <a:cxn ang="0">
                  <a:pos x="T0" y="T1"/>
                </a:cxn>
                <a:cxn ang="0">
                  <a:pos x="T2" y="T3"/>
                </a:cxn>
                <a:cxn ang="0">
                  <a:pos x="T4" y="T5"/>
                </a:cxn>
                <a:cxn ang="0">
                  <a:pos x="T6" y="T7"/>
                </a:cxn>
                <a:cxn ang="0">
                  <a:pos x="T8" y="T9"/>
                </a:cxn>
                <a:cxn ang="0">
                  <a:pos x="T10" y="T11"/>
                </a:cxn>
              </a:cxnLst>
              <a:rect l="0" t="0" r="r" b="b"/>
              <a:pathLst>
                <a:path w="158" h="396">
                  <a:moveTo>
                    <a:pt x="158" y="172"/>
                  </a:moveTo>
                  <a:lnTo>
                    <a:pt x="78" y="396"/>
                  </a:lnTo>
                  <a:lnTo>
                    <a:pt x="0" y="172"/>
                  </a:lnTo>
                  <a:lnTo>
                    <a:pt x="0" y="0"/>
                  </a:lnTo>
                  <a:lnTo>
                    <a:pt x="158" y="0"/>
                  </a:lnTo>
                  <a:lnTo>
                    <a:pt x="158" y="17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2" name="Freeform 147"/>
            <p:cNvSpPr>
              <a:spLocks/>
            </p:cNvSpPr>
            <p:nvPr/>
          </p:nvSpPr>
          <p:spPr bwMode="auto">
            <a:xfrm>
              <a:off x="5527387" y="1167351"/>
              <a:ext cx="254280" cy="676358"/>
            </a:xfrm>
            <a:custGeom>
              <a:avLst/>
              <a:gdLst>
                <a:gd name="T0" fmla="*/ 125 w 125"/>
                <a:gd name="T1" fmla="*/ 0 h 332"/>
                <a:gd name="T2" fmla="*/ 0 w 125"/>
                <a:gd name="T3" fmla="*/ 157 h 332"/>
                <a:gd name="T4" fmla="*/ 39 w 125"/>
                <a:gd name="T5" fmla="*/ 280 h 332"/>
                <a:gd name="T6" fmla="*/ 125 w 125"/>
                <a:gd name="T7" fmla="*/ 332 h 332"/>
                <a:gd name="T8" fmla="*/ 125 w 125"/>
                <a:gd name="T9" fmla="*/ 0 h 332"/>
              </a:gdLst>
              <a:ahLst/>
              <a:cxnLst>
                <a:cxn ang="0">
                  <a:pos x="T0" y="T1"/>
                </a:cxn>
                <a:cxn ang="0">
                  <a:pos x="T2" y="T3"/>
                </a:cxn>
                <a:cxn ang="0">
                  <a:pos x="T4" y="T5"/>
                </a:cxn>
                <a:cxn ang="0">
                  <a:pos x="T6" y="T7"/>
                </a:cxn>
                <a:cxn ang="0">
                  <a:pos x="T8" y="T9"/>
                </a:cxn>
              </a:cxnLst>
              <a:rect l="0" t="0" r="r" b="b"/>
              <a:pathLst>
                <a:path w="125" h="332">
                  <a:moveTo>
                    <a:pt x="125" y="0"/>
                  </a:moveTo>
                  <a:cubicBezTo>
                    <a:pt x="76" y="0"/>
                    <a:pt x="0" y="28"/>
                    <a:pt x="0" y="157"/>
                  </a:cubicBezTo>
                  <a:cubicBezTo>
                    <a:pt x="0" y="231"/>
                    <a:pt x="29" y="266"/>
                    <a:pt x="39" y="280"/>
                  </a:cubicBezTo>
                  <a:cubicBezTo>
                    <a:pt x="49" y="292"/>
                    <a:pt x="99" y="332"/>
                    <a:pt x="125" y="332"/>
                  </a:cubicBezTo>
                  <a:cubicBezTo>
                    <a:pt x="125" y="202"/>
                    <a:pt x="125" y="0"/>
                    <a:pt x="125" y="0"/>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Freeform 148"/>
            <p:cNvSpPr>
              <a:spLocks/>
            </p:cNvSpPr>
            <p:nvPr/>
          </p:nvSpPr>
          <p:spPr bwMode="auto">
            <a:xfrm>
              <a:off x="5474466" y="1462935"/>
              <a:ext cx="113587" cy="158763"/>
            </a:xfrm>
            <a:custGeom>
              <a:avLst/>
              <a:gdLst>
                <a:gd name="T0" fmla="*/ 2 w 56"/>
                <a:gd name="T1" fmla="*/ 42 h 78"/>
                <a:gd name="T2" fmla="*/ 24 w 56"/>
                <a:gd name="T3" fmla="*/ 2 h 78"/>
                <a:gd name="T4" fmla="*/ 53 w 56"/>
                <a:gd name="T5" fmla="*/ 35 h 78"/>
                <a:gd name="T6" fmla="*/ 31 w 56"/>
                <a:gd name="T7" fmla="*/ 76 h 78"/>
                <a:gd name="T8" fmla="*/ 2 w 56"/>
                <a:gd name="T9" fmla="*/ 42 h 78"/>
              </a:gdLst>
              <a:ahLst/>
              <a:cxnLst>
                <a:cxn ang="0">
                  <a:pos x="T0" y="T1"/>
                </a:cxn>
                <a:cxn ang="0">
                  <a:pos x="T2" y="T3"/>
                </a:cxn>
                <a:cxn ang="0">
                  <a:pos x="T4" y="T5"/>
                </a:cxn>
                <a:cxn ang="0">
                  <a:pos x="T6" y="T7"/>
                </a:cxn>
                <a:cxn ang="0">
                  <a:pos x="T8" y="T9"/>
                </a:cxn>
              </a:cxnLst>
              <a:rect l="0" t="0" r="r" b="b"/>
              <a:pathLst>
                <a:path w="56" h="78">
                  <a:moveTo>
                    <a:pt x="2" y="42"/>
                  </a:moveTo>
                  <a:cubicBezTo>
                    <a:pt x="0" y="22"/>
                    <a:pt x="10" y="4"/>
                    <a:pt x="24" y="2"/>
                  </a:cubicBezTo>
                  <a:cubicBezTo>
                    <a:pt x="38" y="0"/>
                    <a:pt x="51" y="15"/>
                    <a:pt x="53" y="35"/>
                  </a:cubicBezTo>
                  <a:cubicBezTo>
                    <a:pt x="56" y="56"/>
                    <a:pt x="46" y="74"/>
                    <a:pt x="31" y="76"/>
                  </a:cubicBezTo>
                  <a:cubicBezTo>
                    <a:pt x="17" y="78"/>
                    <a:pt x="4" y="63"/>
                    <a:pt x="2" y="42"/>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4" name="Freeform 149"/>
            <p:cNvSpPr>
              <a:spLocks/>
            </p:cNvSpPr>
            <p:nvPr/>
          </p:nvSpPr>
          <p:spPr bwMode="auto">
            <a:xfrm>
              <a:off x="5780376" y="1167351"/>
              <a:ext cx="254280" cy="676358"/>
            </a:xfrm>
            <a:custGeom>
              <a:avLst/>
              <a:gdLst>
                <a:gd name="T0" fmla="*/ 0 w 125"/>
                <a:gd name="T1" fmla="*/ 0 h 332"/>
                <a:gd name="T2" fmla="*/ 125 w 125"/>
                <a:gd name="T3" fmla="*/ 157 h 332"/>
                <a:gd name="T4" fmla="*/ 86 w 125"/>
                <a:gd name="T5" fmla="*/ 280 h 332"/>
                <a:gd name="T6" fmla="*/ 0 w 125"/>
                <a:gd name="T7" fmla="*/ 332 h 332"/>
                <a:gd name="T8" fmla="*/ 0 w 125"/>
                <a:gd name="T9" fmla="*/ 0 h 332"/>
              </a:gdLst>
              <a:ahLst/>
              <a:cxnLst>
                <a:cxn ang="0">
                  <a:pos x="T0" y="T1"/>
                </a:cxn>
                <a:cxn ang="0">
                  <a:pos x="T2" y="T3"/>
                </a:cxn>
                <a:cxn ang="0">
                  <a:pos x="T4" y="T5"/>
                </a:cxn>
                <a:cxn ang="0">
                  <a:pos x="T6" y="T7"/>
                </a:cxn>
                <a:cxn ang="0">
                  <a:pos x="T8" y="T9"/>
                </a:cxn>
              </a:cxnLst>
              <a:rect l="0" t="0" r="r" b="b"/>
              <a:pathLst>
                <a:path w="125" h="332">
                  <a:moveTo>
                    <a:pt x="0" y="0"/>
                  </a:moveTo>
                  <a:cubicBezTo>
                    <a:pt x="49" y="0"/>
                    <a:pt x="125" y="28"/>
                    <a:pt x="125" y="157"/>
                  </a:cubicBezTo>
                  <a:cubicBezTo>
                    <a:pt x="125" y="231"/>
                    <a:pt x="96" y="266"/>
                    <a:pt x="86" y="280"/>
                  </a:cubicBezTo>
                  <a:cubicBezTo>
                    <a:pt x="76" y="292"/>
                    <a:pt x="26" y="332"/>
                    <a:pt x="0" y="332"/>
                  </a:cubicBezTo>
                  <a:cubicBezTo>
                    <a:pt x="0" y="202"/>
                    <a:pt x="0" y="0"/>
                    <a:pt x="0" y="0"/>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5" name="Freeform 150"/>
            <p:cNvSpPr>
              <a:spLocks/>
            </p:cNvSpPr>
            <p:nvPr/>
          </p:nvSpPr>
          <p:spPr bwMode="auto">
            <a:xfrm>
              <a:off x="5976571" y="1462935"/>
              <a:ext cx="113587" cy="158763"/>
            </a:xfrm>
            <a:custGeom>
              <a:avLst/>
              <a:gdLst>
                <a:gd name="T0" fmla="*/ 54 w 56"/>
                <a:gd name="T1" fmla="*/ 42 h 78"/>
                <a:gd name="T2" fmla="*/ 32 w 56"/>
                <a:gd name="T3" fmla="*/ 2 h 78"/>
                <a:gd name="T4" fmla="*/ 2 w 56"/>
                <a:gd name="T5" fmla="*/ 35 h 78"/>
                <a:gd name="T6" fmla="*/ 24 w 56"/>
                <a:gd name="T7" fmla="*/ 76 h 78"/>
                <a:gd name="T8" fmla="*/ 54 w 56"/>
                <a:gd name="T9" fmla="*/ 42 h 78"/>
              </a:gdLst>
              <a:ahLst/>
              <a:cxnLst>
                <a:cxn ang="0">
                  <a:pos x="T0" y="T1"/>
                </a:cxn>
                <a:cxn ang="0">
                  <a:pos x="T2" y="T3"/>
                </a:cxn>
                <a:cxn ang="0">
                  <a:pos x="T4" y="T5"/>
                </a:cxn>
                <a:cxn ang="0">
                  <a:pos x="T6" y="T7"/>
                </a:cxn>
                <a:cxn ang="0">
                  <a:pos x="T8" y="T9"/>
                </a:cxn>
              </a:cxnLst>
              <a:rect l="0" t="0" r="r" b="b"/>
              <a:pathLst>
                <a:path w="56" h="78">
                  <a:moveTo>
                    <a:pt x="54" y="42"/>
                  </a:moveTo>
                  <a:cubicBezTo>
                    <a:pt x="56" y="22"/>
                    <a:pt x="46" y="4"/>
                    <a:pt x="32" y="2"/>
                  </a:cubicBezTo>
                  <a:cubicBezTo>
                    <a:pt x="17" y="0"/>
                    <a:pt x="4" y="15"/>
                    <a:pt x="2" y="35"/>
                  </a:cubicBezTo>
                  <a:cubicBezTo>
                    <a:pt x="0" y="56"/>
                    <a:pt x="10" y="74"/>
                    <a:pt x="24" y="76"/>
                  </a:cubicBezTo>
                  <a:cubicBezTo>
                    <a:pt x="38" y="78"/>
                    <a:pt x="51" y="63"/>
                    <a:pt x="54" y="42"/>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6" name="Freeform 151"/>
            <p:cNvSpPr>
              <a:spLocks/>
            </p:cNvSpPr>
            <p:nvPr/>
          </p:nvSpPr>
          <p:spPr bwMode="auto">
            <a:xfrm>
              <a:off x="5437034" y="1885013"/>
              <a:ext cx="343342" cy="411752"/>
            </a:xfrm>
            <a:custGeom>
              <a:avLst/>
              <a:gdLst>
                <a:gd name="T0" fmla="*/ 168 w 168"/>
                <a:gd name="T1" fmla="*/ 202 h 202"/>
                <a:gd name="T2" fmla="*/ 168 w 168"/>
                <a:gd name="T3" fmla="*/ 66 h 202"/>
                <a:gd name="T4" fmla="*/ 123 w 168"/>
                <a:gd name="T5" fmla="*/ 26 h 202"/>
                <a:gd name="T6" fmla="*/ 119 w 168"/>
                <a:gd name="T7" fmla="*/ 0 h 202"/>
                <a:gd name="T8" fmla="*/ 20 w 168"/>
                <a:gd name="T9" fmla="*/ 56 h 202"/>
                <a:gd name="T10" fmla="*/ 0 w 168"/>
                <a:gd name="T11" fmla="*/ 202 h 202"/>
                <a:gd name="T12" fmla="*/ 168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168" y="202"/>
                  </a:moveTo>
                  <a:cubicBezTo>
                    <a:pt x="168" y="66"/>
                    <a:pt x="168" y="66"/>
                    <a:pt x="168" y="66"/>
                  </a:cubicBezTo>
                  <a:cubicBezTo>
                    <a:pt x="168" y="66"/>
                    <a:pt x="131" y="56"/>
                    <a:pt x="123" y="26"/>
                  </a:cubicBezTo>
                  <a:cubicBezTo>
                    <a:pt x="119" y="12"/>
                    <a:pt x="119" y="0"/>
                    <a:pt x="119" y="0"/>
                  </a:cubicBezTo>
                  <a:cubicBezTo>
                    <a:pt x="119" y="0"/>
                    <a:pt x="38" y="28"/>
                    <a:pt x="20" y="56"/>
                  </a:cubicBezTo>
                  <a:cubicBezTo>
                    <a:pt x="5" y="101"/>
                    <a:pt x="0" y="202"/>
                    <a:pt x="0" y="202"/>
                  </a:cubicBezTo>
                  <a:lnTo>
                    <a:pt x="168" y="20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7" name="Freeform 152"/>
            <p:cNvSpPr>
              <a:spLocks/>
            </p:cNvSpPr>
            <p:nvPr/>
          </p:nvSpPr>
          <p:spPr bwMode="auto">
            <a:xfrm>
              <a:off x="5780376" y="1885013"/>
              <a:ext cx="342051" cy="411752"/>
            </a:xfrm>
            <a:custGeom>
              <a:avLst/>
              <a:gdLst>
                <a:gd name="T0" fmla="*/ 0 w 168"/>
                <a:gd name="T1" fmla="*/ 202 h 202"/>
                <a:gd name="T2" fmla="*/ 0 w 168"/>
                <a:gd name="T3" fmla="*/ 66 h 202"/>
                <a:gd name="T4" fmla="*/ 45 w 168"/>
                <a:gd name="T5" fmla="*/ 26 h 202"/>
                <a:gd name="T6" fmla="*/ 49 w 168"/>
                <a:gd name="T7" fmla="*/ 0 h 202"/>
                <a:gd name="T8" fmla="*/ 149 w 168"/>
                <a:gd name="T9" fmla="*/ 56 h 202"/>
                <a:gd name="T10" fmla="*/ 168 w 168"/>
                <a:gd name="T11" fmla="*/ 202 h 202"/>
                <a:gd name="T12" fmla="*/ 0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0" y="202"/>
                  </a:moveTo>
                  <a:cubicBezTo>
                    <a:pt x="0" y="66"/>
                    <a:pt x="0" y="66"/>
                    <a:pt x="0" y="66"/>
                  </a:cubicBezTo>
                  <a:cubicBezTo>
                    <a:pt x="0" y="66"/>
                    <a:pt x="37" y="56"/>
                    <a:pt x="45" y="26"/>
                  </a:cubicBezTo>
                  <a:cubicBezTo>
                    <a:pt x="49" y="12"/>
                    <a:pt x="49" y="0"/>
                    <a:pt x="49" y="0"/>
                  </a:cubicBezTo>
                  <a:cubicBezTo>
                    <a:pt x="49" y="0"/>
                    <a:pt x="130" y="28"/>
                    <a:pt x="149" y="56"/>
                  </a:cubicBezTo>
                  <a:cubicBezTo>
                    <a:pt x="164" y="101"/>
                    <a:pt x="168" y="202"/>
                    <a:pt x="168" y="202"/>
                  </a:cubicBezTo>
                  <a:lnTo>
                    <a:pt x="0" y="20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8" name="Freeform 153"/>
            <p:cNvSpPr>
              <a:spLocks/>
            </p:cNvSpPr>
            <p:nvPr/>
          </p:nvSpPr>
          <p:spPr bwMode="auto">
            <a:xfrm>
              <a:off x="5713256" y="1699144"/>
              <a:ext cx="138111" cy="52921"/>
            </a:xfrm>
            <a:custGeom>
              <a:avLst/>
              <a:gdLst>
                <a:gd name="T0" fmla="*/ 34 w 68"/>
                <a:gd name="T1" fmla="*/ 26 h 26"/>
                <a:gd name="T2" fmla="*/ 68 w 68"/>
                <a:gd name="T3" fmla="*/ 0 h 26"/>
                <a:gd name="T4" fmla="*/ 0 w 68"/>
                <a:gd name="T5" fmla="*/ 0 h 26"/>
                <a:gd name="T6" fmla="*/ 34 w 68"/>
                <a:gd name="T7" fmla="*/ 26 h 26"/>
              </a:gdLst>
              <a:ahLst/>
              <a:cxnLst>
                <a:cxn ang="0">
                  <a:pos x="T0" y="T1"/>
                </a:cxn>
                <a:cxn ang="0">
                  <a:pos x="T2" y="T3"/>
                </a:cxn>
                <a:cxn ang="0">
                  <a:pos x="T4" y="T5"/>
                </a:cxn>
                <a:cxn ang="0">
                  <a:pos x="T6" y="T7"/>
                </a:cxn>
              </a:cxnLst>
              <a:rect l="0" t="0" r="r" b="b"/>
              <a:pathLst>
                <a:path w="68" h="26">
                  <a:moveTo>
                    <a:pt x="34" y="26"/>
                  </a:moveTo>
                  <a:cubicBezTo>
                    <a:pt x="53" y="26"/>
                    <a:pt x="68" y="14"/>
                    <a:pt x="68" y="0"/>
                  </a:cubicBezTo>
                  <a:cubicBezTo>
                    <a:pt x="0" y="0"/>
                    <a:pt x="0" y="0"/>
                    <a:pt x="0" y="0"/>
                  </a:cubicBezTo>
                  <a:cubicBezTo>
                    <a:pt x="0" y="14"/>
                    <a:pt x="15" y="26"/>
                    <a:pt x="34" y="26"/>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9" name="Freeform 154"/>
            <p:cNvSpPr>
              <a:spLocks/>
            </p:cNvSpPr>
            <p:nvPr/>
          </p:nvSpPr>
          <p:spPr bwMode="auto">
            <a:xfrm>
              <a:off x="5527387" y="1885013"/>
              <a:ext cx="252989" cy="411752"/>
            </a:xfrm>
            <a:custGeom>
              <a:avLst/>
              <a:gdLst>
                <a:gd name="T0" fmla="*/ 124 w 124"/>
                <a:gd name="T1" fmla="*/ 148 h 202"/>
                <a:gd name="T2" fmla="*/ 75 w 124"/>
                <a:gd name="T3" fmla="*/ 0 h 202"/>
                <a:gd name="T4" fmla="*/ 42 w 124"/>
                <a:gd name="T5" fmla="*/ 13 h 202"/>
                <a:gd name="T6" fmla="*/ 0 w 124"/>
                <a:gd name="T7" fmla="*/ 202 h 202"/>
                <a:gd name="T8" fmla="*/ 124 w 124"/>
                <a:gd name="T9" fmla="*/ 202 h 202"/>
                <a:gd name="T10" fmla="*/ 124 w 124"/>
                <a:gd name="T11" fmla="*/ 148 h 202"/>
              </a:gdLst>
              <a:ahLst/>
              <a:cxnLst>
                <a:cxn ang="0">
                  <a:pos x="T0" y="T1"/>
                </a:cxn>
                <a:cxn ang="0">
                  <a:pos x="T2" y="T3"/>
                </a:cxn>
                <a:cxn ang="0">
                  <a:pos x="T4" y="T5"/>
                </a:cxn>
                <a:cxn ang="0">
                  <a:pos x="T6" y="T7"/>
                </a:cxn>
                <a:cxn ang="0">
                  <a:pos x="T8" y="T9"/>
                </a:cxn>
                <a:cxn ang="0">
                  <a:pos x="T10" y="T11"/>
                </a:cxn>
              </a:cxnLst>
              <a:rect l="0" t="0" r="r" b="b"/>
              <a:pathLst>
                <a:path w="124" h="202">
                  <a:moveTo>
                    <a:pt x="124" y="148"/>
                  </a:moveTo>
                  <a:cubicBezTo>
                    <a:pt x="124" y="148"/>
                    <a:pt x="88" y="59"/>
                    <a:pt x="75" y="0"/>
                  </a:cubicBezTo>
                  <a:cubicBezTo>
                    <a:pt x="61" y="6"/>
                    <a:pt x="50" y="9"/>
                    <a:pt x="42" y="13"/>
                  </a:cubicBezTo>
                  <a:cubicBezTo>
                    <a:pt x="2" y="98"/>
                    <a:pt x="0" y="202"/>
                    <a:pt x="0" y="202"/>
                  </a:cubicBezTo>
                  <a:cubicBezTo>
                    <a:pt x="124" y="202"/>
                    <a:pt x="124" y="202"/>
                    <a:pt x="124" y="202"/>
                  </a:cubicBezTo>
                  <a:lnTo>
                    <a:pt x="124" y="148"/>
                  </a:lnTo>
                  <a:close/>
                </a:path>
              </a:pathLst>
            </a:custGeom>
            <a:solidFill>
              <a:srgbClr val="EB1A3A"/>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0" name="Freeform 155"/>
            <p:cNvSpPr>
              <a:spLocks/>
            </p:cNvSpPr>
            <p:nvPr/>
          </p:nvSpPr>
          <p:spPr bwMode="auto">
            <a:xfrm>
              <a:off x="5781667" y="1885013"/>
              <a:ext cx="252989" cy="411752"/>
            </a:xfrm>
            <a:custGeom>
              <a:avLst/>
              <a:gdLst>
                <a:gd name="T0" fmla="*/ 0 w 124"/>
                <a:gd name="T1" fmla="*/ 148 h 202"/>
                <a:gd name="T2" fmla="*/ 49 w 124"/>
                <a:gd name="T3" fmla="*/ 0 h 202"/>
                <a:gd name="T4" fmla="*/ 82 w 124"/>
                <a:gd name="T5" fmla="*/ 13 h 202"/>
                <a:gd name="T6" fmla="*/ 124 w 124"/>
                <a:gd name="T7" fmla="*/ 202 h 202"/>
                <a:gd name="T8" fmla="*/ 0 w 124"/>
                <a:gd name="T9" fmla="*/ 202 h 202"/>
                <a:gd name="T10" fmla="*/ 0 w 124"/>
                <a:gd name="T11" fmla="*/ 148 h 202"/>
              </a:gdLst>
              <a:ahLst/>
              <a:cxnLst>
                <a:cxn ang="0">
                  <a:pos x="T0" y="T1"/>
                </a:cxn>
                <a:cxn ang="0">
                  <a:pos x="T2" y="T3"/>
                </a:cxn>
                <a:cxn ang="0">
                  <a:pos x="T4" y="T5"/>
                </a:cxn>
                <a:cxn ang="0">
                  <a:pos x="T6" y="T7"/>
                </a:cxn>
                <a:cxn ang="0">
                  <a:pos x="T8" y="T9"/>
                </a:cxn>
                <a:cxn ang="0">
                  <a:pos x="T10" y="T11"/>
                </a:cxn>
              </a:cxnLst>
              <a:rect l="0" t="0" r="r" b="b"/>
              <a:pathLst>
                <a:path w="124" h="202">
                  <a:moveTo>
                    <a:pt x="0" y="148"/>
                  </a:moveTo>
                  <a:cubicBezTo>
                    <a:pt x="0" y="148"/>
                    <a:pt x="35" y="59"/>
                    <a:pt x="49" y="0"/>
                  </a:cubicBezTo>
                  <a:cubicBezTo>
                    <a:pt x="62" y="6"/>
                    <a:pt x="73" y="9"/>
                    <a:pt x="82" y="13"/>
                  </a:cubicBezTo>
                  <a:cubicBezTo>
                    <a:pt x="122" y="98"/>
                    <a:pt x="124" y="202"/>
                    <a:pt x="124" y="202"/>
                  </a:cubicBezTo>
                  <a:cubicBezTo>
                    <a:pt x="0" y="202"/>
                    <a:pt x="0" y="202"/>
                    <a:pt x="0" y="202"/>
                  </a:cubicBezTo>
                  <a:lnTo>
                    <a:pt x="0" y="148"/>
                  </a:lnTo>
                  <a:close/>
                </a:path>
              </a:pathLst>
            </a:custGeom>
            <a:solidFill>
              <a:srgbClr val="C5132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1" name="Freeform 156"/>
            <p:cNvSpPr>
              <a:spLocks/>
            </p:cNvSpPr>
            <p:nvPr/>
          </p:nvSpPr>
          <p:spPr bwMode="auto">
            <a:xfrm>
              <a:off x="5465430" y="1091196"/>
              <a:ext cx="473709" cy="432405"/>
            </a:xfrm>
            <a:custGeom>
              <a:avLst/>
              <a:gdLst>
                <a:gd name="T0" fmla="*/ 148 w 232"/>
                <a:gd name="T1" fmla="*/ 0 h 212"/>
                <a:gd name="T2" fmla="*/ 33 w 232"/>
                <a:gd name="T3" fmla="*/ 113 h 212"/>
                <a:gd name="T4" fmla="*/ 60 w 232"/>
                <a:gd name="T5" fmla="*/ 212 h 212"/>
                <a:gd name="T6" fmla="*/ 60 w 232"/>
                <a:gd name="T7" fmla="*/ 190 h 212"/>
                <a:gd name="T8" fmla="*/ 129 w 232"/>
                <a:gd name="T9" fmla="*/ 139 h 212"/>
                <a:gd name="T10" fmla="*/ 208 w 232"/>
                <a:gd name="T11" fmla="*/ 87 h 212"/>
                <a:gd name="T12" fmla="*/ 148 w 232"/>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232" h="212">
                  <a:moveTo>
                    <a:pt x="148" y="0"/>
                  </a:moveTo>
                  <a:cubicBezTo>
                    <a:pt x="59" y="0"/>
                    <a:pt x="33" y="78"/>
                    <a:pt x="33" y="113"/>
                  </a:cubicBezTo>
                  <a:cubicBezTo>
                    <a:pt x="0" y="158"/>
                    <a:pt x="35" y="198"/>
                    <a:pt x="60" y="212"/>
                  </a:cubicBezTo>
                  <a:cubicBezTo>
                    <a:pt x="60" y="204"/>
                    <a:pt x="60" y="201"/>
                    <a:pt x="60" y="190"/>
                  </a:cubicBezTo>
                  <a:cubicBezTo>
                    <a:pt x="60" y="161"/>
                    <a:pt x="87" y="134"/>
                    <a:pt x="129" y="139"/>
                  </a:cubicBezTo>
                  <a:cubicBezTo>
                    <a:pt x="165" y="143"/>
                    <a:pt x="189" y="122"/>
                    <a:pt x="208" y="87"/>
                  </a:cubicBezTo>
                  <a:cubicBezTo>
                    <a:pt x="232" y="39"/>
                    <a:pt x="202" y="0"/>
                    <a:pt x="148" y="0"/>
                  </a:cubicBez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2" name="Freeform 157"/>
            <p:cNvSpPr>
              <a:spLocks/>
            </p:cNvSpPr>
            <p:nvPr/>
          </p:nvSpPr>
          <p:spPr bwMode="auto">
            <a:xfrm>
              <a:off x="5883637" y="1122174"/>
              <a:ext cx="189742" cy="344633"/>
            </a:xfrm>
            <a:custGeom>
              <a:avLst/>
              <a:gdLst>
                <a:gd name="T0" fmla="*/ 0 w 93"/>
                <a:gd name="T1" fmla="*/ 57 h 169"/>
                <a:gd name="T2" fmla="*/ 77 w 93"/>
                <a:gd name="T3" fmla="*/ 169 h 169"/>
                <a:gd name="T4" fmla="*/ 77 w 93"/>
                <a:gd name="T5" fmla="*/ 70 h 169"/>
                <a:gd name="T6" fmla="*/ 0 w 93"/>
                <a:gd name="T7" fmla="*/ 0 h 169"/>
                <a:gd name="T8" fmla="*/ 0 w 93"/>
                <a:gd name="T9" fmla="*/ 57 h 169"/>
              </a:gdLst>
              <a:ahLst/>
              <a:cxnLst>
                <a:cxn ang="0">
                  <a:pos x="T0" y="T1"/>
                </a:cxn>
                <a:cxn ang="0">
                  <a:pos x="T2" y="T3"/>
                </a:cxn>
                <a:cxn ang="0">
                  <a:pos x="T4" y="T5"/>
                </a:cxn>
                <a:cxn ang="0">
                  <a:pos x="T6" y="T7"/>
                </a:cxn>
                <a:cxn ang="0">
                  <a:pos x="T8" y="T9"/>
                </a:cxn>
              </a:cxnLst>
              <a:rect l="0" t="0" r="r" b="b"/>
              <a:pathLst>
                <a:path w="93" h="169">
                  <a:moveTo>
                    <a:pt x="0" y="57"/>
                  </a:moveTo>
                  <a:cubicBezTo>
                    <a:pt x="0" y="57"/>
                    <a:pt x="20" y="141"/>
                    <a:pt x="77" y="169"/>
                  </a:cubicBezTo>
                  <a:cubicBezTo>
                    <a:pt x="87" y="93"/>
                    <a:pt x="93" y="109"/>
                    <a:pt x="77" y="70"/>
                  </a:cubicBezTo>
                  <a:cubicBezTo>
                    <a:pt x="61" y="30"/>
                    <a:pt x="0" y="0"/>
                    <a:pt x="0" y="0"/>
                  </a:cubicBezTo>
                  <a:lnTo>
                    <a:pt x="0" y="57"/>
                  </a:ln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83" name="Group 44"/>
          <p:cNvGrpSpPr/>
          <p:nvPr/>
        </p:nvGrpSpPr>
        <p:grpSpPr>
          <a:xfrm>
            <a:off x="15151436" y="3070958"/>
            <a:ext cx="781099" cy="781826"/>
            <a:chOff x="3429902" y="885965"/>
            <a:chExt cx="1387567" cy="1388858"/>
          </a:xfrm>
        </p:grpSpPr>
        <p:sp>
          <p:nvSpPr>
            <p:cNvPr id="84" name="Oval 158"/>
            <p:cNvSpPr>
              <a:spLocks noChangeArrowheads="1"/>
            </p:cNvSpPr>
            <p:nvPr/>
          </p:nvSpPr>
          <p:spPr bwMode="auto">
            <a:xfrm>
              <a:off x="3429902" y="885965"/>
              <a:ext cx="1387567" cy="1386276"/>
            </a:xfrm>
            <a:prstGeom prst="ellipse">
              <a:avLst/>
            </a:prstGeom>
            <a:solidFill>
              <a:srgbClr val="6C962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5" name="Freeform 159"/>
            <p:cNvSpPr>
              <a:spLocks/>
            </p:cNvSpPr>
            <p:nvPr/>
          </p:nvSpPr>
          <p:spPr bwMode="auto">
            <a:xfrm>
              <a:off x="4124331" y="885965"/>
              <a:ext cx="693138" cy="1386276"/>
            </a:xfrm>
            <a:custGeom>
              <a:avLst/>
              <a:gdLst>
                <a:gd name="T0" fmla="*/ 340 w 340"/>
                <a:gd name="T1" fmla="*/ 340 h 680"/>
                <a:gd name="T2" fmla="*/ 0 w 340"/>
                <a:gd name="T3" fmla="*/ 0 h 680"/>
                <a:gd name="T4" fmla="*/ 0 w 340"/>
                <a:gd name="T5" fmla="*/ 680 h 680"/>
                <a:gd name="T6" fmla="*/ 340 w 340"/>
                <a:gd name="T7" fmla="*/ 340 h 680"/>
              </a:gdLst>
              <a:ahLst/>
              <a:cxnLst>
                <a:cxn ang="0">
                  <a:pos x="T0" y="T1"/>
                </a:cxn>
                <a:cxn ang="0">
                  <a:pos x="T2" y="T3"/>
                </a:cxn>
                <a:cxn ang="0">
                  <a:pos x="T4" y="T5"/>
                </a:cxn>
                <a:cxn ang="0">
                  <a:pos x="T6" y="T7"/>
                </a:cxn>
              </a:cxnLst>
              <a:rect l="0" t="0" r="r" b="b"/>
              <a:pathLst>
                <a:path w="340" h="680">
                  <a:moveTo>
                    <a:pt x="340" y="340"/>
                  </a:moveTo>
                  <a:cubicBezTo>
                    <a:pt x="340" y="152"/>
                    <a:pt x="188" y="0"/>
                    <a:pt x="0" y="0"/>
                  </a:cubicBezTo>
                  <a:cubicBezTo>
                    <a:pt x="0" y="680"/>
                    <a:pt x="0" y="680"/>
                    <a:pt x="0" y="680"/>
                  </a:cubicBezTo>
                  <a:cubicBezTo>
                    <a:pt x="188" y="680"/>
                    <a:pt x="340" y="528"/>
                    <a:pt x="340" y="340"/>
                  </a:cubicBezTo>
                  <a:close/>
                </a:path>
              </a:pathLst>
            </a:custGeom>
            <a:solidFill>
              <a:srgbClr val="678E23"/>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6" name="Freeform 160"/>
            <p:cNvSpPr>
              <a:spLocks/>
            </p:cNvSpPr>
            <p:nvPr/>
          </p:nvSpPr>
          <p:spPr bwMode="auto">
            <a:xfrm>
              <a:off x="3826165" y="1034402"/>
              <a:ext cx="595040" cy="731861"/>
            </a:xfrm>
            <a:custGeom>
              <a:avLst/>
              <a:gdLst>
                <a:gd name="T0" fmla="*/ 292 w 292"/>
                <a:gd name="T1" fmla="*/ 278 h 359"/>
                <a:gd name="T2" fmla="*/ 146 w 292"/>
                <a:gd name="T3" fmla="*/ 317 h 359"/>
                <a:gd name="T4" fmla="*/ 146 w 292"/>
                <a:gd name="T5" fmla="*/ 317 h 359"/>
                <a:gd name="T6" fmla="*/ 0 w 292"/>
                <a:gd name="T7" fmla="*/ 278 h 359"/>
                <a:gd name="T8" fmla="*/ 0 w 292"/>
                <a:gd name="T9" fmla="*/ 146 h 359"/>
                <a:gd name="T10" fmla="*/ 146 w 292"/>
                <a:gd name="T11" fmla="*/ 0 h 359"/>
                <a:gd name="T12" fmla="*/ 146 w 292"/>
                <a:gd name="T13" fmla="*/ 0 h 359"/>
                <a:gd name="T14" fmla="*/ 292 w 292"/>
                <a:gd name="T15" fmla="*/ 146 h 359"/>
                <a:gd name="T16" fmla="*/ 292 w 292"/>
                <a:gd name="T17" fmla="*/ 278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2" h="359">
                  <a:moveTo>
                    <a:pt x="292" y="278"/>
                  </a:moveTo>
                  <a:cubicBezTo>
                    <a:pt x="292" y="359"/>
                    <a:pt x="227" y="317"/>
                    <a:pt x="146" y="317"/>
                  </a:cubicBezTo>
                  <a:cubicBezTo>
                    <a:pt x="146" y="317"/>
                    <a:pt x="146" y="317"/>
                    <a:pt x="146" y="317"/>
                  </a:cubicBezTo>
                  <a:cubicBezTo>
                    <a:pt x="65" y="317"/>
                    <a:pt x="0" y="359"/>
                    <a:pt x="0" y="278"/>
                  </a:cubicBezTo>
                  <a:cubicBezTo>
                    <a:pt x="0" y="146"/>
                    <a:pt x="0" y="146"/>
                    <a:pt x="0" y="146"/>
                  </a:cubicBezTo>
                  <a:cubicBezTo>
                    <a:pt x="0" y="66"/>
                    <a:pt x="65" y="0"/>
                    <a:pt x="146" y="0"/>
                  </a:cubicBezTo>
                  <a:cubicBezTo>
                    <a:pt x="146" y="0"/>
                    <a:pt x="146" y="0"/>
                    <a:pt x="146" y="0"/>
                  </a:cubicBezTo>
                  <a:cubicBezTo>
                    <a:pt x="227" y="0"/>
                    <a:pt x="292" y="66"/>
                    <a:pt x="292" y="146"/>
                  </a:cubicBezTo>
                  <a:lnTo>
                    <a:pt x="292" y="278"/>
                  </a:ln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7" name="Oval 161"/>
            <p:cNvSpPr>
              <a:spLocks noChangeArrowheads="1"/>
            </p:cNvSpPr>
            <p:nvPr/>
          </p:nvSpPr>
          <p:spPr bwMode="auto">
            <a:xfrm>
              <a:off x="3822293" y="1031821"/>
              <a:ext cx="605366" cy="606657"/>
            </a:xfrm>
            <a:prstGeom prst="ellipse">
              <a:avLst/>
            </a:pr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8" name="Freeform 162"/>
            <p:cNvSpPr>
              <a:spLocks/>
            </p:cNvSpPr>
            <p:nvPr/>
          </p:nvSpPr>
          <p:spPr bwMode="auto">
            <a:xfrm>
              <a:off x="4023652" y="1762391"/>
              <a:ext cx="202649" cy="512432"/>
            </a:xfrm>
            <a:custGeom>
              <a:avLst/>
              <a:gdLst>
                <a:gd name="T0" fmla="*/ 157 w 157"/>
                <a:gd name="T1" fmla="*/ 173 h 397"/>
                <a:gd name="T2" fmla="*/ 78 w 157"/>
                <a:gd name="T3" fmla="*/ 397 h 397"/>
                <a:gd name="T4" fmla="*/ 0 w 157"/>
                <a:gd name="T5" fmla="*/ 173 h 397"/>
                <a:gd name="T6" fmla="*/ 0 w 157"/>
                <a:gd name="T7" fmla="*/ 0 h 397"/>
                <a:gd name="T8" fmla="*/ 157 w 157"/>
                <a:gd name="T9" fmla="*/ 0 h 397"/>
                <a:gd name="T10" fmla="*/ 157 w 157"/>
                <a:gd name="T11" fmla="*/ 173 h 397"/>
              </a:gdLst>
              <a:ahLst/>
              <a:cxnLst>
                <a:cxn ang="0">
                  <a:pos x="T0" y="T1"/>
                </a:cxn>
                <a:cxn ang="0">
                  <a:pos x="T2" y="T3"/>
                </a:cxn>
                <a:cxn ang="0">
                  <a:pos x="T4" y="T5"/>
                </a:cxn>
                <a:cxn ang="0">
                  <a:pos x="T6" y="T7"/>
                </a:cxn>
                <a:cxn ang="0">
                  <a:pos x="T8" y="T9"/>
                </a:cxn>
                <a:cxn ang="0">
                  <a:pos x="T10" y="T11"/>
                </a:cxn>
              </a:cxnLst>
              <a:rect l="0" t="0" r="r" b="b"/>
              <a:pathLst>
                <a:path w="157" h="397">
                  <a:moveTo>
                    <a:pt x="157" y="173"/>
                  </a:moveTo>
                  <a:lnTo>
                    <a:pt x="78" y="397"/>
                  </a:lnTo>
                  <a:lnTo>
                    <a:pt x="0" y="173"/>
                  </a:lnTo>
                  <a:lnTo>
                    <a:pt x="0" y="0"/>
                  </a:lnTo>
                  <a:lnTo>
                    <a:pt x="157" y="0"/>
                  </a:lnTo>
                  <a:lnTo>
                    <a:pt x="157" y="173"/>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9" name="Freeform 163"/>
            <p:cNvSpPr>
              <a:spLocks/>
            </p:cNvSpPr>
            <p:nvPr/>
          </p:nvSpPr>
          <p:spPr bwMode="auto">
            <a:xfrm>
              <a:off x="3871342" y="1146699"/>
              <a:ext cx="254280" cy="675067"/>
            </a:xfrm>
            <a:custGeom>
              <a:avLst/>
              <a:gdLst>
                <a:gd name="T0" fmla="*/ 125 w 125"/>
                <a:gd name="T1" fmla="*/ 0 h 331"/>
                <a:gd name="T2" fmla="*/ 0 w 125"/>
                <a:gd name="T3" fmla="*/ 156 h 331"/>
                <a:gd name="T4" fmla="*/ 39 w 125"/>
                <a:gd name="T5" fmla="*/ 279 h 331"/>
                <a:gd name="T6" fmla="*/ 125 w 125"/>
                <a:gd name="T7" fmla="*/ 331 h 331"/>
                <a:gd name="T8" fmla="*/ 125 w 125"/>
                <a:gd name="T9" fmla="*/ 0 h 331"/>
              </a:gdLst>
              <a:ahLst/>
              <a:cxnLst>
                <a:cxn ang="0">
                  <a:pos x="T0" y="T1"/>
                </a:cxn>
                <a:cxn ang="0">
                  <a:pos x="T2" y="T3"/>
                </a:cxn>
                <a:cxn ang="0">
                  <a:pos x="T4" y="T5"/>
                </a:cxn>
                <a:cxn ang="0">
                  <a:pos x="T6" y="T7"/>
                </a:cxn>
                <a:cxn ang="0">
                  <a:pos x="T8" y="T9"/>
                </a:cxn>
              </a:cxnLst>
              <a:rect l="0" t="0" r="r" b="b"/>
              <a:pathLst>
                <a:path w="125" h="331">
                  <a:moveTo>
                    <a:pt x="125" y="0"/>
                  </a:moveTo>
                  <a:cubicBezTo>
                    <a:pt x="76" y="0"/>
                    <a:pt x="0" y="27"/>
                    <a:pt x="0" y="156"/>
                  </a:cubicBezTo>
                  <a:cubicBezTo>
                    <a:pt x="0" y="230"/>
                    <a:pt x="29" y="265"/>
                    <a:pt x="39" y="279"/>
                  </a:cubicBezTo>
                  <a:cubicBezTo>
                    <a:pt x="49" y="291"/>
                    <a:pt x="99" y="331"/>
                    <a:pt x="125" y="331"/>
                  </a:cubicBezTo>
                  <a:cubicBezTo>
                    <a:pt x="125" y="201"/>
                    <a:pt x="125" y="0"/>
                    <a:pt x="125" y="0"/>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0" name="Freeform 164"/>
            <p:cNvSpPr>
              <a:spLocks/>
            </p:cNvSpPr>
            <p:nvPr/>
          </p:nvSpPr>
          <p:spPr bwMode="auto">
            <a:xfrm>
              <a:off x="3818421" y="1439701"/>
              <a:ext cx="111005" cy="160054"/>
            </a:xfrm>
            <a:custGeom>
              <a:avLst/>
              <a:gdLst>
                <a:gd name="T0" fmla="*/ 2 w 55"/>
                <a:gd name="T1" fmla="*/ 42 h 78"/>
                <a:gd name="T2" fmla="*/ 24 w 55"/>
                <a:gd name="T3" fmla="*/ 2 h 78"/>
                <a:gd name="T4" fmla="*/ 53 w 55"/>
                <a:gd name="T5" fmla="*/ 35 h 78"/>
                <a:gd name="T6" fmla="*/ 31 w 55"/>
                <a:gd name="T7" fmla="*/ 76 h 78"/>
                <a:gd name="T8" fmla="*/ 2 w 55"/>
                <a:gd name="T9" fmla="*/ 42 h 78"/>
              </a:gdLst>
              <a:ahLst/>
              <a:cxnLst>
                <a:cxn ang="0">
                  <a:pos x="T0" y="T1"/>
                </a:cxn>
                <a:cxn ang="0">
                  <a:pos x="T2" y="T3"/>
                </a:cxn>
                <a:cxn ang="0">
                  <a:pos x="T4" y="T5"/>
                </a:cxn>
                <a:cxn ang="0">
                  <a:pos x="T6" y="T7"/>
                </a:cxn>
                <a:cxn ang="0">
                  <a:pos x="T8" y="T9"/>
                </a:cxn>
              </a:cxnLst>
              <a:rect l="0" t="0" r="r" b="b"/>
              <a:pathLst>
                <a:path w="55" h="78">
                  <a:moveTo>
                    <a:pt x="2" y="42"/>
                  </a:moveTo>
                  <a:cubicBezTo>
                    <a:pt x="0" y="22"/>
                    <a:pt x="9" y="4"/>
                    <a:pt x="24" y="2"/>
                  </a:cubicBezTo>
                  <a:cubicBezTo>
                    <a:pt x="38" y="0"/>
                    <a:pt x="51" y="15"/>
                    <a:pt x="53" y="35"/>
                  </a:cubicBezTo>
                  <a:cubicBezTo>
                    <a:pt x="55" y="56"/>
                    <a:pt x="46" y="74"/>
                    <a:pt x="31" y="76"/>
                  </a:cubicBezTo>
                  <a:cubicBezTo>
                    <a:pt x="17" y="78"/>
                    <a:pt x="4" y="63"/>
                    <a:pt x="2" y="42"/>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1" name="Freeform 165"/>
            <p:cNvSpPr>
              <a:spLocks/>
            </p:cNvSpPr>
            <p:nvPr/>
          </p:nvSpPr>
          <p:spPr bwMode="auto">
            <a:xfrm>
              <a:off x="4124331" y="1146699"/>
              <a:ext cx="254280" cy="675067"/>
            </a:xfrm>
            <a:custGeom>
              <a:avLst/>
              <a:gdLst>
                <a:gd name="T0" fmla="*/ 0 w 125"/>
                <a:gd name="T1" fmla="*/ 0 h 331"/>
                <a:gd name="T2" fmla="*/ 125 w 125"/>
                <a:gd name="T3" fmla="*/ 156 h 331"/>
                <a:gd name="T4" fmla="*/ 85 w 125"/>
                <a:gd name="T5" fmla="*/ 279 h 331"/>
                <a:gd name="T6" fmla="*/ 0 w 125"/>
                <a:gd name="T7" fmla="*/ 331 h 331"/>
                <a:gd name="T8" fmla="*/ 0 w 125"/>
                <a:gd name="T9" fmla="*/ 0 h 331"/>
              </a:gdLst>
              <a:ahLst/>
              <a:cxnLst>
                <a:cxn ang="0">
                  <a:pos x="T0" y="T1"/>
                </a:cxn>
                <a:cxn ang="0">
                  <a:pos x="T2" y="T3"/>
                </a:cxn>
                <a:cxn ang="0">
                  <a:pos x="T4" y="T5"/>
                </a:cxn>
                <a:cxn ang="0">
                  <a:pos x="T6" y="T7"/>
                </a:cxn>
                <a:cxn ang="0">
                  <a:pos x="T8" y="T9"/>
                </a:cxn>
              </a:cxnLst>
              <a:rect l="0" t="0" r="r" b="b"/>
              <a:pathLst>
                <a:path w="125" h="331">
                  <a:moveTo>
                    <a:pt x="0" y="0"/>
                  </a:moveTo>
                  <a:cubicBezTo>
                    <a:pt x="49" y="0"/>
                    <a:pt x="125" y="27"/>
                    <a:pt x="125" y="156"/>
                  </a:cubicBezTo>
                  <a:cubicBezTo>
                    <a:pt x="125" y="230"/>
                    <a:pt x="96" y="265"/>
                    <a:pt x="85" y="279"/>
                  </a:cubicBezTo>
                  <a:cubicBezTo>
                    <a:pt x="76" y="291"/>
                    <a:pt x="26" y="331"/>
                    <a:pt x="0" y="331"/>
                  </a:cubicBezTo>
                  <a:cubicBezTo>
                    <a:pt x="0" y="201"/>
                    <a:pt x="0" y="0"/>
                    <a:pt x="0" y="0"/>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2" name="Freeform 166"/>
            <p:cNvSpPr>
              <a:spLocks/>
            </p:cNvSpPr>
            <p:nvPr/>
          </p:nvSpPr>
          <p:spPr bwMode="auto">
            <a:xfrm>
              <a:off x="4319236" y="1439701"/>
              <a:ext cx="114878" cy="160054"/>
            </a:xfrm>
            <a:custGeom>
              <a:avLst/>
              <a:gdLst>
                <a:gd name="T0" fmla="*/ 53 w 56"/>
                <a:gd name="T1" fmla="*/ 42 h 78"/>
                <a:gd name="T2" fmla="*/ 32 w 56"/>
                <a:gd name="T3" fmla="*/ 2 h 78"/>
                <a:gd name="T4" fmla="*/ 2 w 56"/>
                <a:gd name="T5" fmla="*/ 35 h 78"/>
                <a:gd name="T6" fmla="*/ 24 w 56"/>
                <a:gd name="T7" fmla="*/ 76 h 78"/>
                <a:gd name="T8" fmla="*/ 53 w 56"/>
                <a:gd name="T9" fmla="*/ 42 h 78"/>
              </a:gdLst>
              <a:ahLst/>
              <a:cxnLst>
                <a:cxn ang="0">
                  <a:pos x="T0" y="T1"/>
                </a:cxn>
                <a:cxn ang="0">
                  <a:pos x="T2" y="T3"/>
                </a:cxn>
                <a:cxn ang="0">
                  <a:pos x="T4" y="T5"/>
                </a:cxn>
                <a:cxn ang="0">
                  <a:pos x="T6" y="T7"/>
                </a:cxn>
                <a:cxn ang="0">
                  <a:pos x="T8" y="T9"/>
                </a:cxn>
              </a:cxnLst>
              <a:rect l="0" t="0" r="r" b="b"/>
              <a:pathLst>
                <a:path w="56" h="78">
                  <a:moveTo>
                    <a:pt x="53" y="42"/>
                  </a:moveTo>
                  <a:cubicBezTo>
                    <a:pt x="56" y="22"/>
                    <a:pt x="46" y="4"/>
                    <a:pt x="32" y="2"/>
                  </a:cubicBezTo>
                  <a:cubicBezTo>
                    <a:pt x="17" y="0"/>
                    <a:pt x="4" y="15"/>
                    <a:pt x="2" y="35"/>
                  </a:cubicBezTo>
                  <a:cubicBezTo>
                    <a:pt x="0" y="56"/>
                    <a:pt x="10" y="74"/>
                    <a:pt x="24" y="76"/>
                  </a:cubicBezTo>
                  <a:cubicBezTo>
                    <a:pt x="38" y="78"/>
                    <a:pt x="51" y="63"/>
                    <a:pt x="53" y="42"/>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3" name="Freeform 167"/>
            <p:cNvSpPr>
              <a:spLocks/>
            </p:cNvSpPr>
            <p:nvPr/>
          </p:nvSpPr>
          <p:spPr bwMode="auto">
            <a:xfrm>
              <a:off x="3780989" y="1863070"/>
              <a:ext cx="343342" cy="411752"/>
            </a:xfrm>
            <a:custGeom>
              <a:avLst/>
              <a:gdLst>
                <a:gd name="T0" fmla="*/ 168 w 168"/>
                <a:gd name="T1" fmla="*/ 202 h 202"/>
                <a:gd name="T2" fmla="*/ 168 w 168"/>
                <a:gd name="T3" fmla="*/ 66 h 202"/>
                <a:gd name="T4" fmla="*/ 123 w 168"/>
                <a:gd name="T5" fmla="*/ 26 h 202"/>
                <a:gd name="T6" fmla="*/ 119 w 168"/>
                <a:gd name="T7" fmla="*/ 0 h 202"/>
                <a:gd name="T8" fmla="*/ 19 w 168"/>
                <a:gd name="T9" fmla="*/ 56 h 202"/>
                <a:gd name="T10" fmla="*/ 0 w 168"/>
                <a:gd name="T11" fmla="*/ 202 h 202"/>
                <a:gd name="T12" fmla="*/ 168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168" y="202"/>
                  </a:moveTo>
                  <a:cubicBezTo>
                    <a:pt x="168" y="66"/>
                    <a:pt x="168" y="66"/>
                    <a:pt x="168" y="66"/>
                  </a:cubicBezTo>
                  <a:cubicBezTo>
                    <a:pt x="168" y="66"/>
                    <a:pt x="131" y="56"/>
                    <a:pt x="123" y="26"/>
                  </a:cubicBezTo>
                  <a:cubicBezTo>
                    <a:pt x="119" y="12"/>
                    <a:pt x="119" y="0"/>
                    <a:pt x="119" y="0"/>
                  </a:cubicBezTo>
                  <a:cubicBezTo>
                    <a:pt x="119" y="0"/>
                    <a:pt x="38" y="28"/>
                    <a:pt x="19" y="56"/>
                  </a:cubicBezTo>
                  <a:cubicBezTo>
                    <a:pt x="4" y="101"/>
                    <a:pt x="0" y="202"/>
                    <a:pt x="0" y="202"/>
                  </a:cubicBezTo>
                  <a:lnTo>
                    <a:pt x="168" y="20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4" name="Freeform 168"/>
            <p:cNvSpPr>
              <a:spLocks/>
            </p:cNvSpPr>
            <p:nvPr/>
          </p:nvSpPr>
          <p:spPr bwMode="auto">
            <a:xfrm>
              <a:off x="4124331" y="1863070"/>
              <a:ext cx="342051" cy="411752"/>
            </a:xfrm>
            <a:custGeom>
              <a:avLst/>
              <a:gdLst>
                <a:gd name="T0" fmla="*/ 0 w 168"/>
                <a:gd name="T1" fmla="*/ 202 h 202"/>
                <a:gd name="T2" fmla="*/ 0 w 168"/>
                <a:gd name="T3" fmla="*/ 66 h 202"/>
                <a:gd name="T4" fmla="*/ 45 w 168"/>
                <a:gd name="T5" fmla="*/ 26 h 202"/>
                <a:gd name="T6" fmla="*/ 49 w 168"/>
                <a:gd name="T7" fmla="*/ 0 h 202"/>
                <a:gd name="T8" fmla="*/ 148 w 168"/>
                <a:gd name="T9" fmla="*/ 56 h 202"/>
                <a:gd name="T10" fmla="*/ 168 w 168"/>
                <a:gd name="T11" fmla="*/ 202 h 202"/>
                <a:gd name="T12" fmla="*/ 0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0" y="202"/>
                  </a:moveTo>
                  <a:cubicBezTo>
                    <a:pt x="0" y="66"/>
                    <a:pt x="0" y="66"/>
                    <a:pt x="0" y="66"/>
                  </a:cubicBezTo>
                  <a:cubicBezTo>
                    <a:pt x="0" y="66"/>
                    <a:pt x="37" y="56"/>
                    <a:pt x="45" y="26"/>
                  </a:cubicBezTo>
                  <a:cubicBezTo>
                    <a:pt x="49" y="12"/>
                    <a:pt x="49" y="0"/>
                    <a:pt x="49" y="0"/>
                  </a:cubicBezTo>
                  <a:cubicBezTo>
                    <a:pt x="49" y="0"/>
                    <a:pt x="130" y="28"/>
                    <a:pt x="148" y="56"/>
                  </a:cubicBezTo>
                  <a:cubicBezTo>
                    <a:pt x="164" y="101"/>
                    <a:pt x="168" y="202"/>
                    <a:pt x="168" y="202"/>
                  </a:cubicBezTo>
                  <a:lnTo>
                    <a:pt x="0" y="20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5" name="Freeform 169"/>
            <p:cNvSpPr>
              <a:spLocks/>
            </p:cNvSpPr>
            <p:nvPr/>
          </p:nvSpPr>
          <p:spPr bwMode="auto">
            <a:xfrm>
              <a:off x="4054630" y="1677201"/>
              <a:ext cx="140693" cy="52921"/>
            </a:xfrm>
            <a:custGeom>
              <a:avLst/>
              <a:gdLst>
                <a:gd name="T0" fmla="*/ 35 w 69"/>
                <a:gd name="T1" fmla="*/ 26 h 26"/>
                <a:gd name="T2" fmla="*/ 69 w 69"/>
                <a:gd name="T3" fmla="*/ 0 h 26"/>
                <a:gd name="T4" fmla="*/ 0 w 69"/>
                <a:gd name="T5" fmla="*/ 0 h 26"/>
                <a:gd name="T6" fmla="*/ 35 w 69"/>
                <a:gd name="T7" fmla="*/ 26 h 26"/>
              </a:gdLst>
              <a:ahLst/>
              <a:cxnLst>
                <a:cxn ang="0">
                  <a:pos x="T0" y="T1"/>
                </a:cxn>
                <a:cxn ang="0">
                  <a:pos x="T2" y="T3"/>
                </a:cxn>
                <a:cxn ang="0">
                  <a:pos x="T4" y="T5"/>
                </a:cxn>
                <a:cxn ang="0">
                  <a:pos x="T6" y="T7"/>
                </a:cxn>
              </a:cxnLst>
              <a:rect l="0" t="0" r="r" b="b"/>
              <a:pathLst>
                <a:path w="69" h="26">
                  <a:moveTo>
                    <a:pt x="35" y="26"/>
                  </a:moveTo>
                  <a:cubicBezTo>
                    <a:pt x="53" y="26"/>
                    <a:pt x="69" y="14"/>
                    <a:pt x="69" y="0"/>
                  </a:cubicBezTo>
                  <a:cubicBezTo>
                    <a:pt x="0" y="0"/>
                    <a:pt x="0" y="0"/>
                    <a:pt x="0" y="0"/>
                  </a:cubicBezTo>
                  <a:cubicBezTo>
                    <a:pt x="0" y="14"/>
                    <a:pt x="16" y="26"/>
                    <a:pt x="35" y="26"/>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6" name="Freeform 170"/>
            <p:cNvSpPr>
              <a:spLocks/>
            </p:cNvSpPr>
            <p:nvPr/>
          </p:nvSpPr>
          <p:spPr bwMode="auto">
            <a:xfrm>
              <a:off x="3809385" y="1069253"/>
              <a:ext cx="473709" cy="432405"/>
            </a:xfrm>
            <a:custGeom>
              <a:avLst/>
              <a:gdLst>
                <a:gd name="T0" fmla="*/ 148 w 232"/>
                <a:gd name="T1" fmla="*/ 0 h 212"/>
                <a:gd name="T2" fmla="*/ 32 w 232"/>
                <a:gd name="T3" fmla="*/ 113 h 212"/>
                <a:gd name="T4" fmla="*/ 60 w 232"/>
                <a:gd name="T5" fmla="*/ 212 h 212"/>
                <a:gd name="T6" fmla="*/ 60 w 232"/>
                <a:gd name="T7" fmla="*/ 190 h 212"/>
                <a:gd name="T8" fmla="*/ 128 w 232"/>
                <a:gd name="T9" fmla="*/ 139 h 212"/>
                <a:gd name="T10" fmla="*/ 208 w 232"/>
                <a:gd name="T11" fmla="*/ 87 h 212"/>
                <a:gd name="T12" fmla="*/ 148 w 232"/>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232" h="212">
                  <a:moveTo>
                    <a:pt x="148" y="0"/>
                  </a:moveTo>
                  <a:cubicBezTo>
                    <a:pt x="59" y="0"/>
                    <a:pt x="32" y="78"/>
                    <a:pt x="32" y="113"/>
                  </a:cubicBezTo>
                  <a:cubicBezTo>
                    <a:pt x="0" y="158"/>
                    <a:pt x="35" y="198"/>
                    <a:pt x="60" y="212"/>
                  </a:cubicBezTo>
                  <a:cubicBezTo>
                    <a:pt x="60" y="204"/>
                    <a:pt x="60" y="201"/>
                    <a:pt x="60" y="190"/>
                  </a:cubicBezTo>
                  <a:cubicBezTo>
                    <a:pt x="60" y="161"/>
                    <a:pt x="87" y="134"/>
                    <a:pt x="128" y="139"/>
                  </a:cubicBezTo>
                  <a:cubicBezTo>
                    <a:pt x="165" y="143"/>
                    <a:pt x="189" y="122"/>
                    <a:pt x="208" y="87"/>
                  </a:cubicBezTo>
                  <a:cubicBezTo>
                    <a:pt x="232" y="39"/>
                    <a:pt x="202" y="0"/>
                    <a:pt x="148" y="0"/>
                  </a:cubicBez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7" name="Freeform 171"/>
            <p:cNvSpPr>
              <a:spLocks/>
            </p:cNvSpPr>
            <p:nvPr/>
          </p:nvSpPr>
          <p:spPr bwMode="auto">
            <a:xfrm>
              <a:off x="4226301" y="1100231"/>
              <a:ext cx="191032" cy="344633"/>
            </a:xfrm>
            <a:custGeom>
              <a:avLst/>
              <a:gdLst>
                <a:gd name="T0" fmla="*/ 0 w 94"/>
                <a:gd name="T1" fmla="*/ 57 h 169"/>
                <a:gd name="T2" fmla="*/ 78 w 94"/>
                <a:gd name="T3" fmla="*/ 169 h 169"/>
                <a:gd name="T4" fmla="*/ 78 w 94"/>
                <a:gd name="T5" fmla="*/ 70 h 169"/>
                <a:gd name="T6" fmla="*/ 0 w 94"/>
                <a:gd name="T7" fmla="*/ 0 h 169"/>
                <a:gd name="T8" fmla="*/ 0 w 94"/>
                <a:gd name="T9" fmla="*/ 57 h 169"/>
              </a:gdLst>
              <a:ahLst/>
              <a:cxnLst>
                <a:cxn ang="0">
                  <a:pos x="T0" y="T1"/>
                </a:cxn>
                <a:cxn ang="0">
                  <a:pos x="T2" y="T3"/>
                </a:cxn>
                <a:cxn ang="0">
                  <a:pos x="T4" y="T5"/>
                </a:cxn>
                <a:cxn ang="0">
                  <a:pos x="T6" y="T7"/>
                </a:cxn>
                <a:cxn ang="0">
                  <a:pos x="T8" y="T9"/>
                </a:cxn>
              </a:cxnLst>
              <a:rect l="0" t="0" r="r" b="b"/>
              <a:pathLst>
                <a:path w="94" h="169">
                  <a:moveTo>
                    <a:pt x="0" y="57"/>
                  </a:moveTo>
                  <a:cubicBezTo>
                    <a:pt x="0" y="57"/>
                    <a:pt x="21" y="141"/>
                    <a:pt x="78" y="169"/>
                  </a:cubicBezTo>
                  <a:cubicBezTo>
                    <a:pt x="88" y="93"/>
                    <a:pt x="94" y="109"/>
                    <a:pt x="78" y="70"/>
                  </a:cubicBezTo>
                  <a:cubicBezTo>
                    <a:pt x="62" y="30"/>
                    <a:pt x="0" y="0"/>
                    <a:pt x="0" y="0"/>
                  </a:cubicBezTo>
                  <a:lnTo>
                    <a:pt x="0" y="57"/>
                  </a:ln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8" name="Freeform 172"/>
            <p:cNvSpPr>
              <a:spLocks/>
            </p:cNvSpPr>
            <p:nvPr/>
          </p:nvSpPr>
          <p:spPr bwMode="auto">
            <a:xfrm>
              <a:off x="3780989" y="1863070"/>
              <a:ext cx="343342" cy="411752"/>
            </a:xfrm>
            <a:custGeom>
              <a:avLst/>
              <a:gdLst>
                <a:gd name="T0" fmla="*/ 168 w 168"/>
                <a:gd name="T1" fmla="*/ 202 h 202"/>
                <a:gd name="T2" fmla="*/ 168 w 168"/>
                <a:gd name="T3" fmla="*/ 87 h 202"/>
                <a:gd name="T4" fmla="*/ 119 w 168"/>
                <a:gd name="T5" fmla="*/ 0 h 202"/>
                <a:gd name="T6" fmla="*/ 19 w 168"/>
                <a:gd name="T7" fmla="*/ 56 h 202"/>
                <a:gd name="T8" fmla="*/ 0 w 168"/>
                <a:gd name="T9" fmla="*/ 202 h 202"/>
                <a:gd name="T10" fmla="*/ 168 w 168"/>
                <a:gd name="T11" fmla="*/ 202 h 202"/>
              </a:gdLst>
              <a:ahLst/>
              <a:cxnLst>
                <a:cxn ang="0">
                  <a:pos x="T0" y="T1"/>
                </a:cxn>
                <a:cxn ang="0">
                  <a:pos x="T2" y="T3"/>
                </a:cxn>
                <a:cxn ang="0">
                  <a:pos x="T4" y="T5"/>
                </a:cxn>
                <a:cxn ang="0">
                  <a:pos x="T6" y="T7"/>
                </a:cxn>
                <a:cxn ang="0">
                  <a:pos x="T8" y="T9"/>
                </a:cxn>
                <a:cxn ang="0">
                  <a:pos x="T10" y="T11"/>
                </a:cxn>
              </a:cxnLst>
              <a:rect l="0" t="0" r="r" b="b"/>
              <a:pathLst>
                <a:path w="168" h="202">
                  <a:moveTo>
                    <a:pt x="168" y="202"/>
                  </a:moveTo>
                  <a:cubicBezTo>
                    <a:pt x="168" y="87"/>
                    <a:pt x="168" y="87"/>
                    <a:pt x="168" y="87"/>
                  </a:cubicBezTo>
                  <a:cubicBezTo>
                    <a:pt x="119" y="0"/>
                    <a:pt x="119" y="0"/>
                    <a:pt x="119" y="0"/>
                  </a:cubicBezTo>
                  <a:cubicBezTo>
                    <a:pt x="119" y="0"/>
                    <a:pt x="38" y="28"/>
                    <a:pt x="19" y="56"/>
                  </a:cubicBezTo>
                  <a:cubicBezTo>
                    <a:pt x="4" y="101"/>
                    <a:pt x="0" y="202"/>
                    <a:pt x="0" y="202"/>
                  </a:cubicBezTo>
                  <a:lnTo>
                    <a:pt x="168" y="202"/>
                  </a:lnTo>
                  <a:close/>
                </a:path>
              </a:pathLst>
            </a:custGeom>
            <a:solidFill>
              <a:srgbClr val="71B6E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9" name="Freeform 173"/>
            <p:cNvSpPr>
              <a:spLocks/>
            </p:cNvSpPr>
            <p:nvPr/>
          </p:nvSpPr>
          <p:spPr bwMode="auto">
            <a:xfrm>
              <a:off x="4124331" y="1863070"/>
              <a:ext cx="342051" cy="411752"/>
            </a:xfrm>
            <a:custGeom>
              <a:avLst/>
              <a:gdLst>
                <a:gd name="T0" fmla="*/ 0 w 168"/>
                <a:gd name="T1" fmla="*/ 202 h 202"/>
                <a:gd name="T2" fmla="*/ 0 w 168"/>
                <a:gd name="T3" fmla="*/ 87 h 202"/>
                <a:gd name="T4" fmla="*/ 49 w 168"/>
                <a:gd name="T5" fmla="*/ 0 h 202"/>
                <a:gd name="T6" fmla="*/ 148 w 168"/>
                <a:gd name="T7" fmla="*/ 56 h 202"/>
                <a:gd name="T8" fmla="*/ 168 w 168"/>
                <a:gd name="T9" fmla="*/ 202 h 202"/>
                <a:gd name="T10" fmla="*/ 0 w 168"/>
                <a:gd name="T11" fmla="*/ 202 h 202"/>
              </a:gdLst>
              <a:ahLst/>
              <a:cxnLst>
                <a:cxn ang="0">
                  <a:pos x="T0" y="T1"/>
                </a:cxn>
                <a:cxn ang="0">
                  <a:pos x="T2" y="T3"/>
                </a:cxn>
                <a:cxn ang="0">
                  <a:pos x="T4" y="T5"/>
                </a:cxn>
                <a:cxn ang="0">
                  <a:pos x="T6" y="T7"/>
                </a:cxn>
                <a:cxn ang="0">
                  <a:pos x="T8" y="T9"/>
                </a:cxn>
                <a:cxn ang="0">
                  <a:pos x="T10" y="T11"/>
                </a:cxn>
              </a:cxnLst>
              <a:rect l="0" t="0" r="r" b="b"/>
              <a:pathLst>
                <a:path w="168" h="202">
                  <a:moveTo>
                    <a:pt x="0" y="202"/>
                  </a:moveTo>
                  <a:cubicBezTo>
                    <a:pt x="0" y="87"/>
                    <a:pt x="0" y="87"/>
                    <a:pt x="0" y="87"/>
                  </a:cubicBezTo>
                  <a:cubicBezTo>
                    <a:pt x="49" y="0"/>
                    <a:pt x="49" y="0"/>
                    <a:pt x="49" y="0"/>
                  </a:cubicBezTo>
                  <a:cubicBezTo>
                    <a:pt x="49" y="0"/>
                    <a:pt x="130" y="28"/>
                    <a:pt x="148" y="56"/>
                  </a:cubicBezTo>
                  <a:cubicBezTo>
                    <a:pt x="164" y="101"/>
                    <a:pt x="168" y="202"/>
                    <a:pt x="168" y="202"/>
                  </a:cubicBezTo>
                  <a:lnTo>
                    <a:pt x="0" y="202"/>
                  </a:lnTo>
                  <a:close/>
                </a:path>
              </a:pathLst>
            </a:custGeom>
            <a:solidFill>
              <a:srgbClr val="5EACD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0" name="Freeform 174"/>
            <p:cNvSpPr>
              <a:spLocks/>
            </p:cNvSpPr>
            <p:nvPr/>
          </p:nvSpPr>
          <p:spPr bwMode="auto">
            <a:xfrm>
              <a:off x="3932008" y="1863070"/>
              <a:ext cx="192323" cy="205231"/>
            </a:xfrm>
            <a:custGeom>
              <a:avLst/>
              <a:gdLst>
                <a:gd name="T0" fmla="*/ 149 w 149"/>
                <a:gd name="T1" fmla="*/ 137 h 159"/>
                <a:gd name="T2" fmla="*/ 71 w 149"/>
                <a:gd name="T3" fmla="*/ 0 h 159"/>
                <a:gd name="T4" fmla="*/ 0 w 149"/>
                <a:gd name="T5" fmla="*/ 23 h 159"/>
                <a:gd name="T6" fmla="*/ 60 w 149"/>
                <a:gd name="T7" fmla="*/ 159 h 159"/>
                <a:gd name="T8" fmla="*/ 149 w 149"/>
                <a:gd name="T9" fmla="*/ 137 h 159"/>
              </a:gdLst>
              <a:ahLst/>
              <a:cxnLst>
                <a:cxn ang="0">
                  <a:pos x="T0" y="T1"/>
                </a:cxn>
                <a:cxn ang="0">
                  <a:pos x="T2" y="T3"/>
                </a:cxn>
                <a:cxn ang="0">
                  <a:pos x="T4" y="T5"/>
                </a:cxn>
                <a:cxn ang="0">
                  <a:pos x="T6" y="T7"/>
                </a:cxn>
                <a:cxn ang="0">
                  <a:pos x="T8" y="T9"/>
                </a:cxn>
              </a:cxnLst>
              <a:rect l="0" t="0" r="r" b="b"/>
              <a:pathLst>
                <a:path w="149" h="159">
                  <a:moveTo>
                    <a:pt x="149" y="137"/>
                  </a:moveTo>
                  <a:lnTo>
                    <a:pt x="71" y="0"/>
                  </a:lnTo>
                  <a:lnTo>
                    <a:pt x="0" y="23"/>
                  </a:lnTo>
                  <a:lnTo>
                    <a:pt x="60" y="159"/>
                  </a:lnTo>
                  <a:lnTo>
                    <a:pt x="149" y="13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1" name="Freeform 175"/>
            <p:cNvSpPr>
              <a:spLocks/>
            </p:cNvSpPr>
            <p:nvPr/>
          </p:nvSpPr>
          <p:spPr bwMode="auto">
            <a:xfrm>
              <a:off x="4124331" y="1863070"/>
              <a:ext cx="191032" cy="205231"/>
            </a:xfrm>
            <a:custGeom>
              <a:avLst/>
              <a:gdLst>
                <a:gd name="T0" fmla="*/ 0 w 148"/>
                <a:gd name="T1" fmla="*/ 137 h 159"/>
                <a:gd name="T2" fmla="*/ 77 w 148"/>
                <a:gd name="T3" fmla="*/ 0 h 159"/>
                <a:gd name="T4" fmla="*/ 148 w 148"/>
                <a:gd name="T5" fmla="*/ 23 h 159"/>
                <a:gd name="T6" fmla="*/ 88 w 148"/>
                <a:gd name="T7" fmla="*/ 159 h 159"/>
                <a:gd name="T8" fmla="*/ 0 w 148"/>
                <a:gd name="T9" fmla="*/ 137 h 159"/>
              </a:gdLst>
              <a:ahLst/>
              <a:cxnLst>
                <a:cxn ang="0">
                  <a:pos x="T0" y="T1"/>
                </a:cxn>
                <a:cxn ang="0">
                  <a:pos x="T2" y="T3"/>
                </a:cxn>
                <a:cxn ang="0">
                  <a:pos x="T4" y="T5"/>
                </a:cxn>
                <a:cxn ang="0">
                  <a:pos x="T6" y="T7"/>
                </a:cxn>
                <a:cxn ang="0">
                  <a:pos x="T8" y="T9"/>
                </a:cxn>
              </a:cxnLst>
              <a:rect l="0" t="0" r="r" b="b"/>
              <a:pathLst>
                <a:path w="148" h="159">
                  <a:moveTo>
                    <a:pt x="0" y="137"/>
                  </a:moveTo>
                  <a:lnTo>
                    <a:pt x="77" y="0"/>
                  </a:lnTo>
                  <a:lnTo>
                    <a:pt x="148" y="23"/>
                  </a:lnTo>
                  <a:lnTo>
                    <a:pt x="88" y="159"/>
                  </a:lnTo>
                  <a:lnTo>
                    <a:pt x="0" y="13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02" name="Group 15"/>
          <p:cNvGrpSpPr/>
          <p:nvPr/>
        </p:nvGrpSpPr>
        <p:grpSpPr>
          <a:xfrm>
            <a:off x="14208798" y="3070231"/>
            <a:ext cx="780374" cy="781099"/>
            <a:chOff x="3429902" y="5068027"/>
            <a:chExt cx="1387567" cy="1388858"/>
          </a:xfrm>
        </p:grpSpPr>
        <p:sp>
          <p:nvSpPr>
            <p:cNvPr id="103" name="Oval 102"/>
            <p:cNvSpPr>
              <a:spLocks noChangeArrowheads="1"/>
            </p:cNvSpPr>
            <p:nvPr/>
          </p:nvSpPr>
          <p:spPr bwMode="auto">
            <a:xfrm>
              <a:off x="3429902" y="5068027"/>
              <a:ext cx="1387567" cy="1387567"/>
            </a:xfrm>
            <a:prstGeom prst="ellipse">
              <a:avLst/>
            </a:prstGeom>
            <a:solidFill>
              <a:srgbClr val="B5332B"/>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4" name="Freeform 17"/>
            <p:cNvSpPr>
              <a:spLocks/>
            </p:cNvSpPr>
            <p:nvPr/>
          </p:nvSpPr>
          <p:spPr bwMode="auto">
            <a:xfrm>
              <a:off x="4124331" y="5068027"/>
              <a:ext cx="693138" cy="1387567"/>
            </a:xfrm>
            <a:custGeom>
              <a:avLst/>
              <a:gdLst>
                <a:gd name="T0" fmla="*/ 340 w 340"/>
                <a:gd name="T1" fmla="*/ 340 h 680"/>
                <a:gd name="T2" fmla="*/ 0 w 340"/>
                <a:gd name="T3" fmla="*/ 0 h 680"/>
                <a:gd name="T4" fmla="*/ 0 w 340"/>
                <a:gd name="T5" fmla="*/ 680 h 680"/>
                <a:gd name="T6" fmla="*/ 340 w 340"/>
                <a:gd name="T7" fmla="*/ 340 h 680"/>
              </a:gdLst>
              <a:ahLst/>
              <a:cxnLst>
                <a:cxn ang="0">
                  <a:pos x="T0" y="T1"/>
                </a:cxn>
                <a:cxn ang="0">
                  <a:pos x="T2" y="T3"/>
                </a:cxn>
                <a:cxn ang="0">
                  <a:pos x="T4" y="T5"/>
                </a:cxn>
                <a:cxn ang="0">
                  <a:pos x="T6" y="T7"/>
                </a:cxn>
              </a:cxnLst>
              <a:rect l="0" t="0" r="r" b="b"/>
              <a:pathLst>
                <a:path w="340" h="680">
                  <a:moveTo>
                    <a:pt x="340" y="340"/>
                  </a:moveTo>
                  <a:cubicBezTo>
                    <a:pt x="340" y="152"/>
                    <a:pt x="188" y="0"/>
                    <a:pt x="0" y="0"/>
                  </a:cubicBezTo>
                  <a:cubicBezTo>
                    <a:pt x="0" y="680"/>
                    <a:pt x="0" y="680"/>
                    <a:pt x="0" y="680"/>
                  </a:cubicBezTo>
                  <a:cubicBezTo>
                    <a:pt x="188" y="680"/>
                    <a:pt x="340" y="528"/>
                    <a:pt x="340" y="340"/>
                  </a:cubicBezTo>
                  <a:close/>
                </a:path>
              </a:pathLst>
            </a:custGeom>
            <a:solidFill>
              <a:srgbClr val="A22D2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5" name="Freeform 18"/>
            <p:cNvSpPr>
              <a:spLocks/>
            </p:cNvSpPr>
            <p:nvPr/>
          </p:nvSpPr>
          <p:spPr bwMode="auto">
            <a:xfrm>
              <a:off x="3762918" y="5592076"/>
              <a:ext cx="362704" cy="680231"/>
            </a:xfrm>
            <a:custGeom>
              <a:avLst/>
              <a:gdLst>
                <a:gd name="T0" fmla="*/ 178 w 178"/>
                <a:gd name="T1" fmla="*/ 333 h 333"/>
                <a:gd name="T2" fmla="*/ 56 w 178"/>
                <a:gd name="T3" fmla="*/ 333 h 333"/>
                <a:gd name="T4" fmla="*/ 28 w 178"/>
                <a:gd name="T5" fmla="*/ 198 h 333"/>
                <a:gd name="T6" fmla="*/ 82 w 178"/>
                <a:gd name="T7" fmla="*/ 0 h 333"/>
                <a:gd name="T8" fmla="*/ 178 w 178"/>
                <a:gd name="T9" fmla="*/ 0 h 333"/>
                <a:gd name="T10" fmla="*/ 178 w 178"/>
                <a:gd name="T11" fmla="*/ 333 h 333"/>
              </a:gdLst>
              <a:ahLst/>
              <a:cxnLst>
                <a:cxn ang="0">
                  <a:pos x="T0" y="T1"/>
                </a:cxn>
                <a:cxn ang="0">
                  <a:pos x="T2" y="T3"/>
                </a:cxn>
                <a:cxn ang="0">
                  <a:pos x="T4" y="T5"/>
                </a:cxn>
                <a:cxn ang="0">
                  <a:pos x="T6" y="T7"/>
                </a:cxn>
                <a:cxn ang="0">
                  <a:pos x="T8" y="T9"/>
                </a:cxn>
                <a:cxn ang="0">
                  <a:pos x="T10" y="T11"/>
                </a:cxn>
              </a:cxnLst>
              <a:rect l="0" t="0" r="r" b="b"/>
              <a:pathLst>
                <a:path w="178" h="333">
                  <a:moveTo>
                    <a:pt x="178" y="333"/>
                  </a:moveTo>
                  <a:cubicBezTo>
                    <a:pt x="56" y="333"/>
                    <a:pt x="56" y="333"/>
                    <a:pt x="56" y="333"/>
                  </a:cubicBezTo>
                  <a:cubicBezTo>
                    <a:pt x="56" y="333"/>
                    <a:pt x="0" y="279"/>
                    <a:pt x="28" y="198"/>
                  </a:cubicBezTo>
                  <a:cubicBezTo>
                    <a:pt x="56" y="118"/>
                    <a:pt x="80" y="86"/>
                    <a:pt x="82" y="0"/>
                  </a:cubicBezTo>
                  <a:cubicBezTo>
                    <a:pt x="166" y="0"/>
                    <a:pt x="178" y="0"/>
                    <a:pt x="178" y="0"/>
                  </a:cubicBezTo>
                  <a:lnTo>
                    <a:pt x="178" y="333"/>
                  </a:lnTo>
                  <a:close/>
                </a:path>
              </a:pathLst>
            </a:custGeom>
            <a:solidFill>
              <a:srgbClr val="870B1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6" name="Freeform 19"/>
            <p:cNvSpPr>
              <a:spLocks/>
            </p:cNvSpPr>
            <p:nvPr/>
          </p:nvSpPr>
          <p:spPr bwMode="auto">
            <a:xfrm>
              <a:off x="4117877" y="5592076"/>
              <a:ext cx="362704" cy="680231"/>
            </a:xfrm>
            <a:custGeom>
              <a:avLst/>
              <a:gdLst>
                <a:gd name="T0" fmla="*/ 0 w 178"/>
                <a:gd name="T1" fmla="*/ 333 h 333"/>
                <a:gd name="T2" fmla="*/ 122 w 178"/>
                <a:gd name="T3" fmla="*/ 333 h 333"/>
                <a:gd name="T4" fmla="*/ 150 w 178"/>
                <a:gd name="T5" fmla="*/ 198 h 333"/>
                <a:gd name="T6" fmla="*/ 96 w 178"/>
                <a:gd name="T7" fmla="*/ 0 h 333"/>
                <a:gd name="T8" fmla="*/ 0 w 178"/>
                <a:gd name="T9" fmla="*/ 0 h 333"/>
                <a:gd name="T10" fmla="*/ 0 w 178"/>
                <a:gd name="T11" fmla="*/ 333 h 333"/>
              </a:gdLst>
              <a:ahLst/>
              <a:cxnLst>
                <a:cxn ang="0">
                  <a:pos x="T0" y="T1"/>
                </a:cxn>
                <a:cxn ang="0">
                  <a:pos x="T2" y="T3"/>
                </a:cxn>
                <a:cxn ang="0">
                  <a:pos x="T4" y="T5"/>
                </a:cxn>
                <a:cxn ang="0">
                  <a:pos x="T6" y="T7"/>
                </a:cxn>
                <a:cxn ang="0">
                  <a:pos x="T8" y="T9"/>
                </a:cxn>
                <a:cxn ang="0">
                  <a:pos x="T10" y="T11"/>
                </a:cxn>
              </a:cxnLst>
              <a:rect l="0" t="0" r="r" b="b"/>
              <a:pathLst>
                <a:path w="178" h="333">
                  <a:moveTo>
                    <a:pt x="0" y="333"/>
                  </a:moveTo>
                  <a:cubicBezTo>
                    <a:pt x="122" y="333"/>
                    <a:pt x="122" y="333"/>
                    <a:pt x="122" y="333"/>
                  </a:cubicBezTo>
                  <a:cubicBezTo>
                    <a:pt x="122" y="333"/>
                    <a:pt x="178" y="279"/>
                    <a:pt x="150" y="198"/>
                  </a:cubicBezTo>
                  <a:cubicBezTo>
                    <a:pt x="122" y="118"/>
                    <a:pt x="98" y="86"/>
                    <a:pt x="96" y="0"/>
                  </a:cubicBezTo>
                  <a:cubicBezTo>
                    <a:pt x="12" y="0"/>
                    <a:pt x="0" y="0"/>
                    <a:pt x="0" y="0"/>
                  </a:cubicBezTo>
                  <a:lnTo>
                    <a:pt x="0" y="333"/>
                  </a:lnTo>
                  <a:close/>
                </a:path>
              </a:pathLst>
            </a:custGeom>
            <a:solidFill>
              <a:srgbClr val="870B1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7" name="Oval 106"/>
            <p:cNvSpPr>
              <a:spLocks noChangeArrowheads="1"/>
            </p:cNvSpPr>
            <p:nvPr/>
          </p:nvSpPr>
          <p:spPr bwMode="auto">
            <a:xfrm>
              <a:off x="3822293" y="5215174"/>
              <a:ext cx="605366" cy="605366"/>
            </a:xfrm>
            <a:prstGeom prst="ellipse">
              <a:avLst/>
            </a:prstGeom>
            <a:solidFill>
              <a:srgbClr val="870B1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8" name="Freeform 21"/>
            <p:cNvSpPr>
              <a:spLocks/>
            </p:cNvSpPr>
            <p:nvPr/>
          </p:nvSpPr>
          <p:spPr bwMode="auto">
            <a:xfrm>
              <a:off x="4023652" y="5945744"/>
              <a:ext cx="202649" cy="511141"/>
            </a:xfrm>
            <a:custGeom>
              <a:avLst/>
              <a:gdLst>
                <a:gd name="T0" fmla="*/ 157 w 157"/>
                <a:gd name="T1" fmla="*/ 172 h 396"/>
                <a:gd name="T2" fmla="*/ 78 w 157"/>
                <a:gd name="T3" fmla="*/ 396 h 396"/>
                <a:gd name="T4" fmla="*/ 0 w 157"/>
                <a:gd name="T5" fmla="*/ 172 h 396"/>
                <a:gd name="T6" fmla="*/ 0 w 157"/>
                <a:gd name="T7" fmla="*/ 0 h 396"/>
                <a:gd name="T8" fmla="*/ 157 w 157"/>
                <a:gd name="T9" fmla="*/ 0 h 396"/>
                <a:gd name="T10" fmla="*/ 157 w 157"/>
                <a:gd name="T11" fmla="*/ 172 h 396"/>
              </a:gdLst>
              <a:ahLst/>
              <a:cxnLst>
                <a:cxn ang="0">
                  <a:pos x="T0" y="T1"/>
                </a:cxn>
                <a:cxn ang="0">
                  <a:pos x="T2" y="T3"/>
                </a:cxn>
                <a:cxn ang="0">
                  <a:pos x="T4" y="T5"/>
                </a:cxn>
                <a:cxn ang="0">
                  <a:pos x="T6" y="T7"/>
                </a:cxn>
                <a:cxn ang="0">
                  <a:pos x="T8" y="T9"/>
                </a:cxn>
                <a:cxn ang="0">
                  <a:pos x="T10" y="T11"/>
                </a:cxn>
              </a:cxnLst>
              <a:rect l="0" t="0" r="r" b="b"/>
              <a:pathLst>
                <a:path w="157" h="396">
                  <a:moveTo>
                    <a:pt x="157" y="172"/>
                  </a:moveTo>
                  <a:lnTo>
                    <a:pt x="78" y="396"/>
                  </a:lnTo>
                  <a:lnTo>
                    <a:pt x="0" y="172"/>
                  </a:lnTo>
                  <a:lnTo>
                    <a:pt x="0" y="0"/>
                  </a:lnTo>
                  <a:lnTo>
                    <a:pt x="157" y="0"/>
                  </a:lnTo>
                  <a:lnTo>
                    <a:pt x="157" y="17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9" name="Freeform 22"/>
            <p:cNvSpPr>
              <a:spLocks/>
            </p:cNvSpPr>
            <p:nvPr/>
          </p:nvSpPr>
          <p:spPr bwMode="auto">
            <a:xfrm>
              <a:off x="3871342" y="5327470"/>
              <a:ext cx="254280" cy="677649"/>
            </a:xfrm>
            <a:custGeom>
              <a:avLst/>
              <a:gdLst>
                <a:gd name="T0" fmla="*/ 125 w 125"/>
                <a:gd name="T1" fmla="*/ 0 h 332"/>
                <a:gd name="T2" fmla="*/ 0 w 125"/>
                <a:gd name="T3" fmla="*/ 157 h 332"/>
                <a:gd name="T4" fmla="*/ 39 w 125"/>
                <a:gd name="T5" fmla="*/ 279 h 332"/>
                <a:gd name="T6" fmla="*/ 125 w 125"/>
                <a:gd name="T7" fmla="*/ 332 h 332"/>
                <a:gd name="T8" fmla="*/ 125 w 125"/>
                <a:gd name="T9" fmla="*/ 0 h 332"/>
              </a:gdLst>
              <a:ahLst/>
              <a:cxnLst>
                <a:cxn ang="0">
                  <a:pos x="T0" y="T1"/>
                </a:cxn>
                <a:cxn ang="0">
                  <a:pos x="T2" y="T3"/>
                </a:cxn>
                <a:cxn ang="0">
                  <a:pos x="T4" y="T5"/>
                </a:cxn>
                <a:cxn ang="0">
                  <a:pos x="T6" y="T7"/>
                </a:cxn>
                <a:cxn ang="0">
                  <a:pos x="T8" y="T9"/>
                </a:cxn>
              </a:cxnLst>
              <a:rect l="0" t="0" r="r" b="b"/>
              <a:pathLst>
                <a:path w="125" h="332">
                  <a:moveTo>
                    <a:pt x="125" y="0"/>
                  </a:moveTo>
                  <a:cubicBezTo>
                    <a:pt x="76" y="0"/>
                    <a:pt x="0" y="28"/>
                    <a:pt x="0" y="157"/>
                  </a:cubicBezTo>
                  <a:cubicBezTo>
                    <a:pt x="0" y="231"/>
                    <a:pt x="29" y="266"/>
                    <a:pt x="39" y="279"/>
                  </a:cubicBezTo>
                  <a:cubicBezTo>
                    <a:pt x="49" y="292"/>
                    <a:pt x="99" y="332"/>
                    <a:pt x="125" y="332"/>
                  </a:cubicBezTo>
                  <a:cubicBezTo>
                    <a:pt x="125" y="202"/>
                    <a:pt x="125" y="0"/>
                    <a:pt x="125" y="0"/>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0" name="Freeform 23"/>
            <p:cNvSpPr>
              <a:spLocks/>
            </p:cNvSpPr>
            <p:nvPr/>
          </p:nvSpPr>
          <p:spPr bwMode="auto">
            <a:xfrm>
              <a:off x="3818421" y="5623054"/>
              <a:ext cx="111005" cy="158763"/>
            </a:xfrm>
            <a:custGeom>
              <a:avLst/>
              <a:gdLst>
                <a:gd name="T0" fmla="*/ 2 w 55"/>
                <a:gd name="T1" fmla="*/ 42 h 78"/>
                <a:gd name="T2" fmla="*/ 24 w 55"/>
                <a:gd name="T3" fmla="*/ 2 h 78"/>
                <a:gd name="T4" fmla="*/ 53 w 55"/>
                <a:gd name="T5" fmla="*/ 35 h 78"/>
                <a:gd name="T6" fmla="*/ 31 w 55"/>
                <a:gd name="T7" fmla="*/ 76 h 78"/>
                <a:gd name="T8" fmla="*/ 2 w 55"/>
                <a:gd name="T9" fmla="*/ 42 h 78"/>
              </a:gdLst>
              <a:ahLst/>
              <a:cxnLst>
                <a:cxn ang="0">
                  <a:pos x="T0" y="T1"/>
                </a:cxn>
                <a:cxn ang="0">
                  <a:pos x="T2" y="T3"/>
                </a:cxn>
                <a:cxn ang="0">
                  <a:pos x="T4" y="T5"/>
                </a:cxn>
                <a:cxn ang="0">
                  <a:pos x="T6" y="T7"/>
                </a:cxn>
                <a:cxn ang="0">
                  <a:pos x="T8" y="T9"/>
                </a:cxn>
              </a:cxnLst>
              <a:rect l="0" t="0" r="r" b="b"/>
              <a:pathLst>
                <a:path w="55" h="78">
                  <a:moveTo>
                    <a:pt x="2" y="42"/>
                  </a:moveTo>
                  <a:cubicBezTo>
                    <a:pt x="0" y="22"/>
                    <a:pt x="9" y="3"/>
                    <a:pt x="24" y="2"/>
                  </a:cubicBezTo>
                  <a:cubicBezTo>
                    <a:pt x="38" y="0"/>
                    <a:pt x="51" y="15"/>
                    <a:pt x="53" y="35"/>
                  </a:cubicBezTo>
                  <a:cubicBezTo>
                    <a:pt x="55" y="56"/>
                    <a:pt x="46" y="74"/>
                    <a:pt x="31" y="76"/>
                  </a:cubicBezTo>
                  <a:cubicBezTo>
                    <a:pt x="17" y="78"/>
                    <a:pt x="4" y="63"/>
                    <a:pt x="2" y="42"/>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1" name="Freeform 24"/>
            <p:cNvSpPr>
              <a:spLocks/>
            </p:cNvSpPr>
            <p:nvPr/>
          </p:nvSpPr>
          <p:spPr bwMode="auto">
            <a:xfrm>
              <a:off x="4124331" y="5327470"/>
              <a:ext cx="254280" cy="677649"/>
            </a:xfrm>
            <a:custGeom>
              <a:avLst/>
              <a:gdLst>
                <a:gd name="T0" fmla="*/ 0 w 125"/>
                <a:gd name="T1" fmla="*/ 0 h 332"/>
                <a:gd name="T2" fmla="*/ 125 w 125"/>
                <a:gd name="T3" fmla="*/ 157 h 332"/>
                <a:gd name="T4" fmla="*/ 85 w 125"/>
                <a:gd name="T5" fmla="*/ 279 h 332"/>
                <a:gd name="T6" fmla="*/ 0 w 125"/>
                <a:gd name="T7" fmla="*/ 332 h 332"/>
                <a:gd name="T8" fmla="*/ 0 w 125"/>
                <a:gd name="T9" fmla="*/ 0 h 332"/>
              </a:gdLst>
              <a:ahLst/>
              <a:cxnLst>
                <a:cxn ang="0">
                  <a:pos x="T0" y="T1"/>
                </a:cxn>
                <a:cxn ang="0">
                  <a:pos x="T2" y="T3"/>
                </a:cxn>
                <a:cxn ang="0">
                  <a:pos x="T4" y="T5"/>
                </a:cxn>
                <a:cxn ang="0">
                  <a:pos x="T6" y="T7"/>
                </a:cxn>
                <a:cxn ang="0">
                  <a:pos x="T8" y="T9"/>
                </a:cxn>
              </a:cxnLst>
              <a:rect l="0" t="0" r="r" b="b"/>
              <a:pathLst>
                <a:path w="125" h="332">
                  <a:moveTo>
                    <a:pt x="0" y="0"/>
                  </a:moveTo>
                  <a:cubicBezTo>
                    <a:pt x="49" y="0"/>
                    <a:pt x="125" y="28"/>
                    <a:pt x="125" y="157"/>
                  </a:cubicBezTo>
                  <a:cubicBezTo>
                    <a:pt x="125" y="231"/>
                    <a:pt x="96" y="266"/>
                    <a:pt x="85" y="279"/>
                  </a:cubicBezTo>
                  <a:cubicBezTo>
                    <a:pt x="76" y="292"/>
                    <a:pt x="26" y="332"/>
                    <a:pt x="0" y="332"/>
                  </a:cubicBezTo>
                  <a:cubicBezTo>
                    <a:pt x="0" y="202"/>
                    <a:pt x="0" y="0"/>
                    <a:pt x="0" y="0"/>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2" name="Freeform 25"/>
            <p:cNvSpPr>
              <a:spLocks/>
            </p:cNvSpPr>
            <p:nvPr/>
          </p:nvSpPr>
          <p:spPr bwMode="auto">
            <a:xfrm>
              <a:off x="4319236" y="5623054"/>
              <a:ext cx="114878" cy="158763"/>
            </a:xfrm>
            <a:custGeom>
              <a:avLst/>
              <a:gdLst>
                <a:gd name="T0" fmla="*/ 53 w 56"/>
                <a:gd name="T1" fmla="*/ 42 h 78"/>
                <a:gd name="T2" fmla="*/ 32 w 56"/>
                <a:gd name="T3" fmla="*/ 2 h 78"/>
                <a:gd name="T4" fmla="*/ 2 w 56"/>
                <a:gd name="T5" fmla="*/ 35 h 78"/>
                <a:gd name="T6" fmla="*/ 24 w 56"/>
                <a:gd name="T7" fmla="*/ 76 h 78"/>
                <a:gd name="T8" fmla="*/ 53 w 56"/>
                <a:gd name="T9" fmla="*/ 42 h 78"/>
              </a:gdLst>
              <a:ahLst/>
              <a:cxnLst>
                <a:cxn ang="0">
                  <a:pos x="T0" y="T1"/>
                </a:cxn>
                <a:cxn ang="0">
                  <a:pos x="T2" y="T3"/>
                </a:cxn>
                <a:cxn ang="0">
                  <a:pos x="T4" y="T5"/>
                </a:cxn>
                <a:cxn ang="0">
                  <a:pos x="T6" y="T7"/>
                </a:cxn>
                <a:cxn ang="0">
                  <a:pos x="T8" y="T9"/>
                </a:cxn>
              </a:cxnLst>
              <a:rect l="0" t="0" r="r" b="b"/>
              <a:pathLst>
                <a:path w="56" h="78">
                  <a:moveTo>
                    <a:pt x="53" y="42"/>
                  </a:moveTo>
                  <a:cubicBezTo>
                    <a:pt x="56" y="22"/>
                    <a:pt x="46" y="3"/>
                    <a:pt x="32" y="2"/>
                  </a:cubicBezTo>
                  <a:cubicBezTo>
                    <a:pt x="17" y="0"/>
                    <a:pt x="4" y="15"/>
                    <a:pt x="2" y="35"/>
                  </a:cubicBezTo>
                  <a:cubicBezTo>
                    <a:pt x="0" y="56"/>
                    <a:pt x="10" y="74"/>
                    <a:pt x="24" y="76"/>
                  </a:cubicBezTo>
                  <a:cubicBezTo>
                    <a:pt x="38" y="78"/>
                    <a:pt x="51" y="63"/>
                    <a:pt x="53" y="42"/>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3" name="Freeform 26"/>
            <p:cNvSpPr>
              <a:spLocks/>
            </p:cNvSpPr>
            <p:nvPr/>
          </p:nvSpPr>
          <p:spPr bwMode="auto">
            <a:xfrm>
              <a:off x="3830038" y="5264223"/>
              <a:ext cx="362704" cy="383356"/>
            </a:xfrm>
            <a:custGeom>
              <a:avLst/>
              <a:gdLst>
                <a:gd name="T0" fmla="*/ 143 w 178"/>
                <a:gd name="T1" fmla="*/ 0 h 188"/>
                <a:gd name="T2" fmla="*/ 136 w 178"/>
                <a:gd name="T3" fmla="*/ 0 h 188"/>
                <a:gd name="T4" fmla="*/ 31 w 178"/>
                <a:gd name="T5" fmla="*/ 112 h 188"/>
                <a:gd name="T6" fmla="*/ 27 w 178"/>
                <a:gd name="T7" fmla="*/ 188 h 188"/>
                <a:gd name="T8" fmla="*/ 60 w 178"/>
                <a:gd name="T9" fmla="*/ 128 h 188"/>
                <a:gd name="T10" fmla="*/ 147 w 178"/>
                <a:gd name="T11" fmla="*/ 96 h 188"/>
                <a:gd name="T12" fmla="*/ 173 w 178"/>
                <a:gd name="T13" fmla="*/ 24 h 188"/>
                <a:gd name="T14" fmla="*/ 143 w 178"/>
                <a:gd name="T15" fmla="*/ 0 h 1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8" h="188">
                  <a:moveTo>
                    <a:pt x="143" y="0"/>
                  </a:moveTo>
                  <a:cubicBezTo>
                    <a:pt x="141" y="0"/>
                    <a:pt x="138" y="0"/>
                    <a:pt x="136" y="0"/>
                  </a:cubicBezTo>
                  <a:cubicBezTo>
                    <a:pt x="136" y="0"/>
                    <a:pt x="54" y="6"/>
                    <a:pt x="31" y="112"/>
                  </a:cubicBezTo>
                  <a:cubicBezTo>
                    <a:pt x="20" y="120"/>
                    <a:pt x="0" y="152"/>
                    <a:pt x="27" y="188"/>
                  </a:cubicBezTo>
                  <a:cubicBezTo>
                    <a:pt x="30" y="158"/>
                    <a:pt x="41" y="136"/>
                    <a:pt x="60" y="128"/>
                  </a:cubicBezTo>
                  <a:cubicBezTo>
                    <a:pt x="94" y="113"/>
                    <a:pt x="108" y="126"/>
                    <a:pt x="147" y="96"/>
                  </a:cubicBezTo>
                  <a:cubicBezTo>
                    <a:pt x="170" y="79"/>
                    <a:pt x="178" y="44"/>
                    <a:pt x="173" y="24"/>
                  </a:cubicBezTo>
                  <a:cubicBezTo>
                    <a:pt x="164" y="0"/>
                    <a:pt x="141" y="1"/>
                    <a:pt x="143" y="0"/>
                  </a:cubicBezTo>
                  <a:close/>
                </a:path>
              </a:pathLst>
            </a:custGeom>
            <a:solidFill>
              <a:srgbClr val="870B1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4" name="Freeform 27"/>
            <p:cNvSpPr>
              <a:spLocks/>
            </p:cNvSpPr>
            <p:nvPr/>
          </p:nvSpPr>
          <p:spPr bwMode="auto">
            <a:xfrm>
              <a:off x="4111423" y="5302946"/>
              <a:ext cx="326562" cy="338179"/>
            </a:xfrm>
            <a:custGeom>
              <a:avLst/>
              <a:gdLst>
                <a:gd name="T0" fmla="*/ 30 w 160"/>
                <a:gd name="T1" fmla="*/ 11 h 166"/>
                <a:gd name="T2" fmla="*/ 129 w 160"/>
                <a:gd name="T3" fmla="*/ 166 h 166"/>
                <a:gd name="T4" fmla="*/ 30 w 160"/>
                <a:gd name="T5" fmla="*/ 11 h 166"/>
              </a:gdLst>
              <a:ahLst/>
              <a:cxnLst>
                <a:cxn ang="0">
                  <a:pos x="T0" y="T1"/>
                </a:cxn>
                <a:cxn ang="0">
                  <a:pos x="T2" y="T3"/>
                </a:cxn>
                <a:cxn ang="0">
                  <a:pos x="T4" y="T5"/>
                </a:cxn>
              </a:cxnLst>
              <a:rect l="0" t="0" r="r" b="b"/>
              <a:pathLst>
                <a:path w="160" h="166">
                  <a:moveTo>
                    <a:pt x="30" y="11"/>
                  </a:moveTo>
                  <a:cubicBezTo>
                    <a:pt x="30" y="11"/>
                    <a:pt x="0" y="120"/>
                    <a:pt x="129" y="166"/>
                  </a:cubicBezTo>
                  <a:cubicBezTo>
                    <a:pt x="160" y="66"/>
                    <a:pt x="103" y="0"/>
                    <a:pt x="30" y="11"/>
                  </a:cubicBezTo>
                  <a:close/>
                </a:path>
              </a:pathLst>
            </a:custGeom>
            <a:solidFill>
              <a:srgbClr val="870B1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5" name="Freeform 28"/>
            <p:cNvSpPr>
              <a:spLocks/>
            </p:cNvSpPr>
            <p:nvPr/>
          </p:nvSpPr>
          <p:spPr bwMode="auto">
            <a:xfrm>
              <a:off x="3857144" y="5753421"/>
              <a:ext cx="33560" cy="32269"/>
            </a:xfrm>
            <a:custGeom>
              <a:avLst/>
              <a:gdLst>
                <a:gd name="T0" fmla="*/ 12 w 26"/>
                <a:gd name="T1" fmla="*/ 0 h 25"/>
                <a:gd name="T2" fmla="*/ 0 w 26"/>
                <a:gd name="T3" fmla="*/ 13 h 25"/>
                <a:gd name="T4" fmla="*/ 12 w 26"/>
                <a:gd name="T5" fmla="*/ 25 h 25"/>
                <a:gd name="T6" fmla="*/ 26 w 26"/>
                <a:gd name="T7" fmla="*/ 13 h 25"/>
                <a:gd name="T8" fmla="*/ 12 w 26"/>
                <a:gd name="T9" fmla="*/ 0 h 25"/>
              </a:gdLst>
              <a:ahLst/>
              <a:cxnLst>
                <a:cxn ang="0">
                  <a:pos x="T0" y="T1"/>
                </a:cxn>
                <a:cxn ang="0">
                  <a:pos x="T2" y="T3"/>
                </a:cxn>
                <a:cxn ang="0">
                  <a:pos x="T4" y="T5"/>
                </a:cxn>
                <a:cxn ang="0">
                  <a:pos x="T6" y="T7"/>
                </a:cxn>
                <a:cxn ang="0">
                  <a:pos x="T8" y="T9"/>
                </a:cxn>
              </a:cxnLst>
              <a:rect l="0" t="0" r="r" b="b"/>
              <a:pathLst>
                <a:path w="26" h="25">
                  <a:moveTo>
                    <a:pt x="12" y="0"/>
                  </a:moveTo>
                  <a:lnTo>
                    <a:pt x="0" y="13"/>
                  </a:lnTo>
                  <a:lnTo>
                    <a:pt x="12" y="25"/>
                  </a:lnTo>
                  <a:lnTo>
                    <a:pt x="26" y="13"/>
                  </a:lnTo>
                  <a:lnTo>
                    <a:pt x="12" y="0"/>
                  </a:lnTo>
                  <a:close/>
                </a:path>
              </a:pathLst>
            </a:custGeom>
            <a:solidFill>
              <a:srgbClr val="FFF2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6" name="Freeform 29"/>
            <p:cNvSpPr>
              <a:spLocks/>
            </p:cNvSpPr>
            <p:nvPr/>
          </p:nvSpPr>
          <p:spPr bwMode="auto">
            <a:xfrm>
              <a:off x="4361831" y="5753421"/>
              <a:ext cx="33560" cy="32269"/>
            </a:xfrm>
            <a:custGeom>
              <a:avLst/>
              <a:gdLst>
                <a:gd name="T0" fmla="*/ 13 w 26"/>
                <a:gd name="T1" fmla="*/ 0 h 25"/>
                <a:gd name="T2" fmla="*/ 0 w 26"/>
                <a:gd name="T3" fmla="*/ 13 h 25"/>
                <a:gd name="T4" fmla="*/ 13 w 26"/>
                <a:gd name="T5" fmla="*/ 25 h 25"/>
                <a:gd name="T6" fmla="*/ 26 w 26"/>
                <a:gd name="T7" fmla="*/ 13 h 25"/>
                <a:gd name="T8" fmla="*/ 13 w 26"/>
                <a:gd name="T9" fmla="*/ 0 h 25"/>
              </a:gdLst>
              <a:ahLst/>
              <a:cxnLst>
                <a:cxn ang="0">
                  <a:pos x="T0" y="T1"/>
                </a:cxn>
                <a:cxn ang="0">
                  <a:pos x="T2" y="T3"/>
                </a:cxn>
                <a:cxn ang="0">
                  <a:pos x="T4" y="T5"/>
                </a:cxn>
                <a:cxn ang="0">
                  <a:pos x="T6" y="T7"/>
                </a:cxn>
                <a:cxn ang="0">
                  <a:pos x="T8" y="T9"/>
                </a:cxn>
              </a:cxnLst>
              <a:rect l="0" t="0" r="r" b="b"/>
              <a:pathLst>
                <a:path w="26" h="25">
                  <a:moveTo>
                    <a:pt x="13" y="0"/>
                  </a:moveTo>
                  <a:lnTo>
                    <a:pt x="0" y="13"/>
                  </a:lnTo>
                  <a:lnTo>
                    <a:pt x="13" y="25"/>
                  </a:lnTo>
                  <a:lnTo>
                    <a:pt x="26" y="13"/>
                  </a:lnTo>
                  <a:lnTo>
                    <a:pt x="13" y="0"/>
                  </a:lnTo>
                  <a:close/>
                </a:path>
              </a:pathLst>
            </a:custGeom>
            <a:solidFill>
              <a:srgbClr val="FFF2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7" name="Freeform 30"/>
            <p:cNvSpPr>
              <a:spLocks/>
            </p:cNvSpPr>
            <p:nvPr/>
          </p:nvSpPr>
          <p:spPr bwMode="auto">
            <a:xfrm>
              <a:off x="3780989" y="6045133"/>
              <a:ext cx="343342" cy="411752"/>
            </a:xfrm>
            <a:custGeom>
              <a:avLst/>
              <a:gdLst>
                <a:gd name="T0" fmla="*/ 168 w 168"/>
                <a:gd name="T1" fmla="*/ 202 h 202"/>
                <a:gd name="T2" fmla="*/ 168 w 168"/>
                <a:gd name="T3" fmla="*/ 66 h 202"/>
                <a:gd name="T4" fmla="*/ 123 w 168"/>
                <a:gd name="T5" fmla="*/ 26 h 202"/>
                <a:gd name="T6" fmla="*/ 119 w 168"/>
                <a:gd name="T7" fmla="*/ 0 h 202"/>
                <a:gd name="T8" fmla="*/ 19 w 168"/>
                <a:gd name="T9" fmla="*/ 56 h 202"/>
                <a:gd name="T10" fmla="*/ 0 w 168"/>
                <a:gd name="T11" fmla="*/ 202 h 202"/>
                <a:gd name="T12" fmla="*/ 168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168" y="202"/>
                  </a:moveTo>
                  <a:cubicBezTo>
                    <a:pt x="168" y="66"/>
                    <a:pt x="168" y="66"/>
                    <a:pt x="168" y="66"/>
                  </a:cubicBezTo>
                  <a:cubicBezTo>
                    <a:pt x="168" y="66"/>
                    <a:pt x="131" y="56"/>
                    <a:pt x="123" y="26"/>
                  </a:cubicBezTo>
                  <a:cubicBezTo>
                    <a:pt x="119" y="12"/>
                    <a:pt x="119" y="0"/>
                    <a:pt x="119" y="0"/>
                  </a:cubicBezTo>
                  <a:cubicBezTo>
                    <a:pt x="119" y="0"/>
                    <a:pt x="38" y="28"/>
                    <a:pt x="19" y="56"/>
                  </a:cubicBezTo>
                  <a:cubicBezTo>
                    <a:pt x="4" y="101"/>
                    <a:pt x="0" y="202"/>
                    <a:pt x="0" y="202"/>
                  </a:cubicBezTo>
                  <a:lnTo>
                    <a:pt x="168" y="202"/>
                  </a:lnTo>
                  <a:close/>
                </a:path>
              </a:pathLst>
            </a:custGeom>
            <a:solidFill>
              <a:srgbClr val="F8A41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8" name="Freeform 31"/>
            <p:cNvSpPr>
              <a:spLocks/>
            </p:cNvSpPr>
            <p:nvPr/>
          </p:nvSpPr>
          <p:spPr bwMode="auto">
            <a:xfrm>
              <a:off x="4124331" y="6045133"/>
              <a:ext cx="342051" cy="411752"/>
            </a:xfrm>
            <a:custGeom>
              <a:avLst/>
              <a:gdLst>
                <a:gd name="T0" fmla="*/ 0 w 168"/>
                <a:gd name="T1" fmla="*/ 202 h 202"/>
                <a:gd name="T2" fmla="*/ 0 w 168"/>
                <a:gd name="T3" fmla="*/ 66 h 202"/>
                <a:gd name="T4" fmla="*/ 45 w 168"/>
                <a:gd name="T5" fmla="*/ 26 h 202"/>
                <a:gd name="T6" fmla="*/ 49 w 168"/>
                <a:gd name="T7" fmla="*/ 0 h 202"/>
                <a:gd name="T8" fmla="*/ 148 w 168"/>
                <a:gd name="T9" fmla="*/ 56 h 202"/>
                <a:gd name="T10" fmla="*/ 168 w 168"/>
                <a:gd name="T11" fmla="*/ 202 h 202"/>
                <a:gd name="T12" fmla="*/ 0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0" y="202"/>
                  </a:moveTo>
                  <a:cubicBezTo>
                    <a:pt x="0" y="66"/>
                    <a:pt x="0" y="66"/>
                    <a:pt x="0" y="66"/>
                  </a:cubicBezTo>
                  <a:cubicBezTo>
                    <a:pt x="0" y="66"/>
                    <a:pt x="37" y="56"/>
                    <a:pt x="45" y="26"/>
                  </a:cubicBezTo>
                  <a:cubicBezTo>
                    <a:pt x="49" y="12"/>
                    <a:pt x="49" y="0"/>
                    <a:pt x="49" y="0"/>
                  </a:cubicBezTo>
                  <a:cubicBezTo>
                    <a:pt x="49" y="0"/>
                    <a:pt x="130" y="28"/>
                    <a:pt x="148" y="56"/>
                  </a:cubicBezTo>
                  <a:cubicBezTo>
                    <a:pt x="164" y="101"/>
                    <a:pt x="168" y="202"/>
                    <a:pt x="168" y="202"/>
                  </a:cubicBezTo>
                  <a:lnTo>
                    <a:pt x="0" y="202"/>
                  </a:lnTo>
                  <a:close/>
                </a:path>
              </a:pathLst>
            </a:custGeom>
            <a:solidFill>
              <a:srgbClr val="F98E1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9" name="Freeform 32"/>
            <p:cNvSpPr>
              <a:spLocks/>
            </p:cNvSpPr>
            <p:nvPr/>
          </p:nvSpPr>
          <p:spPr bwMode="auto">
            <a:xfrm>
              <a:off x="4054630" y="5859263"/>
              <a:ext cx="140693" cy="52921"/>
            </a:xfrm>
            <a:custGeom>
              <a:avLst/>
              <a:gdLst>
                <a:gd name="T0" fmla="*/ 35 w 69"/>
                <a:gd name="T1" fmla="*/ 26 h 26"/>
                <a:gd name="T2" fmla="*/ 69 w 69"/>
                <a:gd name="T3" fmla="*/ 0 h 26"/>
                <a:gd name="T4" fmla="*/ 0 w 69"/>
                <a:gd name="T5" fmla="*/ 0 h 26"/>
                <a:gd name="T6" fmla="*/ 35 w 69"/>
                <a:gd name="T7" fmla="*/ 26 h 26"/>
              </a:gdLst>
              <a:ahLst/>
              <a:cxnLst>
                <a:cxn ang="0">
                  <a:pos x="T0" y="T1"/>
                </a:cxn>
                <a:cxn ang="0">
                  <a:pos x="T2" y="T3"/>
                </a:cxn>
                <a:cxn ang="0">
                  <a:pos x="T4" y="T5"/>
                </a:cxn>
                <a:cxn ang="0">
                  <a:pos x="T6" y="T7"/>
                </a:cxn>
              </a:cxnLst>
              <a:rect l="0" t="0" r="r" b="b"/>
              <a:pathLst>
                <a:path w="69" h="26">
                  <a:moveTo>
                    <a:pt x="35" y="26"/>
                  </a:moveTo>
                  <a:cubicBezTo>
                    <a:pt x="53" y="26"/>
                    <a:pt x="69" y="14"/>
                    <a:pt x="69" y="0"/>
                  </a:cubicBezTo>
                  <a:cubicBezTo>
                    <a:pt x="0" y="0"/>
                    <a:pt x="0" y="0"/>
                    <a:pt x="0" y="0"/>
                  </a:cubicBezTo>
                  <a:cubicBezTo>
                    <a:pt x="0" y="14"/>
                    <a:pt x="16" y="26"/>
                    <a:pt x="35" y="26"/>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grpSp>
      <p:sp>
        <p:nvSpPr>
          <p:cNvPr id="121" name="Rectangle 120"/>
          <p:cNvSpPr/>
          <p:nvPr/>
        </p:nvSpPr>
        <p:spPr>
          <a:xfrm>
            <a:off x="266218" y="1011286"/>
            <a:ext cx="16459199" cy="523220"/>
          </a:xfrm>
          <a:prstGeom prst="rect">
            <a:avLst/>
          </a:prstGeom>
        </p:spPr>
        <p:txBody>
          <a:bodyPr wrap="square">
            <a:spAutoFit/>
          </a:bodyPr>
          <a:lstStyle/>
          <a:p>
            <a:pPr algn="ctr"/>
            <a:r>
              <a:rPr lang="ca-ES" sz="2200" b="1" dirty="0">
                <a:solidFill>
                  <a:schemeClr val="accent6"/>
                </a:solidFill>
              </a:rPr>
              <a:t>Pla de mesures urgents i ajuts directes per a la reactivació socioeconòmica de Catalunya en l’àmbit del treball i de l’ocupació</a:t>
            </a:r>
            <a:r>
              <a:rPr lang="ca-ES" sz="2200" b="1" dirty="0">
                <a:solidFill>
                  <a:schemeClr val="bg1">
                    <a:lumMod val="50000"/>
                  </a:schemeClr>
                </a:solidFill>
              </a:rPr>
              <a:t>    </a:t>
            </a:r>
            <a:r>
              <a:rPr lang="ca-ES" sz="2800" i="1" dirty="0">
                <a:solidFill>
                  <a:schemeClr val="accent1"/>
                </a:solidFill>
              </a:rPr>
              <a:t>#</a:t>
            </a:r>
            <a:r>
              <a:rPr lang="ca-ES" sz="2800" i="1" dirty="0" err="1">
                <a:solidFill>
                  <a:schemeClr val="accent1"/>
                </a:solidFill>
              </a:rPr>
              <a:t>JoActuo</a:t>
            </a:r>
            <a:endParaRPr lang="ca-ES" sz="2800" i="1" dirty="0">
              <a:solidFill>
                <a:schemeClr val="accent1"/>
              </a:solidFill>
            </a:endParaRPr>
          </a:p>
        </p:txBody>
      </p:sp>
      <p:pic>
        <p:nvPicPr>
          <p:cNvPr id="122" name="3.png"/>
          <p:cNvPicPr>
            <a:picLocks noChangeAspect="1"/>
          </p:cNvPicPr>
          <p:nvPr/>
        </p:nvPicPr>
        <p:blipFill>
          <a:blip r:embed="rId8" cstate="email">
            <a:extLst>
              <a:ext uri="{28A0092B-C50C-407E-A947-70E740481C1C}">
                <a14:useLocalDpi xmlns:a14="http://schemas.microsoft.com/office/drawing/2010/main" xmlns=""/>
              </a:ext>
            </a:extLst>
          </a:blip>
          <a:stretch>
            <a:fillRect/>
          </a:stretch>
        </p:blipFill>
        <p:spPr>
          <a:xfrm>
            <a:off x="8778752" y="5926614"/>
            <a:ext cx="439332" cy="189251"/>
          </a:xfrm>
          <a:prstGeom prst="rect">
            <a:avLst/>
          </a:prstGeom>
          <a:ln w="12700">
            <a:miter lim="400000"/>
          </a:ln>
        </p:spPr>
      </p:pic>
    </p:spTree>
    <p:extLst>
      <p:ext uri="{BB962C8B-B14F-4D97-AF65-F5344CB8AC3E}">
        <p14:creationId xmlns:p14="http://schemas.microsoft.com/office/powerpoint/2010/main" xmlns="" val="4130247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Rectangle 119"/>
          <p:cNvSpPr/>
          <p:nvPr/>
        </p:nvSpPr>
        <p:spPr>
          <a:xfrm>
            <a:off x="12824986" y="2278380"/>
            <a:ext cx="3548348" cy="3367536"/>
          </a:xfrm>
          <a:prstGeom prst="rect">
            <a:avLst/>
          </a:prstGeom>
          <a:solidFill>
            <a:schemeClr val="bg1"/>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ca-ES" sz="2800" dirty="0">
              <a:solidFill>
                <a:schemeClr val="tx1"/>
              </a:solidFill>
            </a:endParaRPr>
          </a:p>
        </p:txBody>
      </p:sp>
      <p:sp>
        <p:nvSpPr>
          <p:cNvPr id="4" name="Rectangle 3"/>
          <p:cNvSpPr/>
          <p:nvPr/>
        </p:nvSpPr>
        <p:spPr>
          <a:xfrm>
            <a:off x="266219" y="1676399"/>
            <a:ext cx="16459200" cy="7039337"/>
          </a:xfrm>
          <a:prstGeom prst="rect">
            <a:avLst/>
          </a:prstGeom>
          <a:solidFill>
            <a:schemeClr val="bg1"/>
          </a:solidFill>
          <a:ln>
            <a:solidFill>
              <a:schemeClr val="bg1">
                <a:lumMod val="8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lstStyle/>
          <a:p>
            <a:pPr algn="ctr"/>
            <a:endParaRPr lang="ca-ES" sz="2400" b="1" dirty="0">
              <a:solidFill>
                <a:schemeClr val="bg1">
                  <a:lumMod val="50000"/>
                </a:schemeClr>
              </a:solidFill>
            </a:endParaRPr>
          </a:p>
        </p:txBody>
      </p:sp>
      <p:sp>
        <p:nvSpPr>
          <p:cNvPr id="7" name="Rectangle 6"/>
          <p:cNvSpPr/>
          <p:nvPr/>
        </p:nvSpPr>
        <p:spPr>
          <a:xfrm>
            <a:off x="470306" y="3254871"/>
            <a:ext cx="3701900" cy="3588700"/>
          </a:xfrm>
          <a:prstGeom prst="rect">
            <a:avLst/>
          </a:prstGeom>
          <a:solidFill>
            <a:schemeClr val="bg1"/>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ca-ES" sz="2800" dirty="0">
              <a:solidFill>
                <a:schemeClr val="tx1"/>
              </a:solidFill>
            </a:endParaRPr>
          </a:p>
        </p:txBody>
      </p:sp>
      <p:sp>
        <p:nvSpPr>
          <p:cNvPr id="10" name="Rectangle 9"/>
          <p:cNvSpPr/>
          <p:nvPr/>
        </p:nvSpPr>
        <p:spPr>
          <a:xfrm>
            <a:off x="470306" y="7280341"/>
            <a:ext cx="11889934" cy="1246896"/>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ca-ES" sz="2800" dirty="0">
              <a:solidFill>
                <a:schemeClr val="tx1"/>
              </a:solidFill>
            </a:endParaRPr>
          </a:p>
        </p:txBody>
      </p:sp>
      <p:sp>
        <p:nvSpPr>
          <p:cNvPr id="11" name="Rectangle 10"/>
          <p:cNvSpPr/>
          <p:nvPr/>
        </p:nvSpPr>
        <p:spPr>
          <a:xfrm>
            <a:off x="12765141" y="7280341"/>
            <a:ext cx="3667684" cy="12468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100" dirty="0">
                <a:solidFill>
                  <a:schemeClr val="tx1"/>
                </a:solidFill>
              </a:rPr>
              <a:t>El pressupost total destinat a la concessió de les subvencions és de </a:t>
            </a:r>
            <a:r>
              <a:rPr lang="ca-ES" sz="1600" b="1" dirty="0">
                <a:solidFill>
                  <a:schemeClr val="tx1"/>
                </a:solidFill>
              </a:rPr>
              <a:t>15.000.000 d’euros</a:t>
            </a:r>
            <a:endParaRPr lang="ca-ES" sz="1200" b="1" dirty="0">
              <a:solidFill>
                <a:schemeClr val="tx1"/>
              </a:solidFill>
            </a:endParaRPr>
          </a:p>
        </p:txBody>
      </p:sp>
      <p:sp>
        <p:nvSpPr>
          <p:cNvPr id="12" name="Rectangle 11"/>
          <p:cNvSpPr/>
          <p:nvPr/>
        </p:nvSpPr>
        <p:spPr>
          <a:xfrm>
            <a:off x="662479" y="4767830"/>
            <a:ext cx="3317555" cy="19454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ca-ES" sz="1200" dirty="0">
                <a:solidFill>
                  <a:schemeClr val="tx1"/>
                </a:solidFill>
              </a:rPr>
              <a:t>Donar a les </a:t>
            </a:r>
            <a:r>
              <a:rPr lang="ca-ES" sz="1200" b="1" dirty="0">
                <a:solidFill>
                  <a:srgbClr val="5B9BD5"/>
                </a:solidFill>
              </a:rPr>
              <a:t>persones</a:t>
            </a:r>
            <a:r>
              <a:rPr lang="ca-ES" sz="1200" dirty="0">
                <a:solidFill>
                  <a:schemeClr val="tx1"/>
                </a:solidFill>
              </a:rPr>
              <a:t> </a:t>
            </a:r>
            <a:r>
              <a:rPr lang="ca-ES" sz="1200" b="1" dirty="0">
                <a:solidFill>
                  <a:srgbClr val="5B9BD5"/>
                </a:solidFill>
              </a:rPr>
              <a:t>treballadores</a:t>
            </a:r>
            <a:r>
              <a:rPr lang="ca-ES" sz="1200" dirty="0">
                <a:solidFill>
                  <a:schemeClr val="tx1"/>
                </a:solidFill>
              </a:rPr>
              <a:t> inscrites al règim del treball autònom en actiu un </a:t>
            </a:r>
            <a:r>
              <a:rPr lang="ca-ES" sz="1200" b="1" dirty="0">
                <a:solidFill>
                  <a:srgbClr val="5B9BD5"/>
                </a:solidFill>
              </a:rPr>
              <a:t>servei de suport i assessorament</a:t>
            </a:r>
            <a:r>
              <a:rPr lang="ca-ES" sz="1200" dirty="0">
                <a:solidFill>
                  <a:schemeClr val="tx1"/>
                </a:solidFill>
              </a:rPr>
              <a:t> per a fer front a la situació derivada del COVID-19, flexibilitzant mesures al programa </a:t>
            </a:r>
            <a:r>
              <a:rPr lang="ca-ES" sz="1200" i="1" dirty="0">
                <a:solidFill>
                  <a:schemeClr val="tx1"/>
                </a:solidFill>
              </a:rPr>
              <a:t>Consolida’t</a:t>
            </a:r>
            <a:r>
              <a:rPr lang="ca-ES" sz="1200" dirty="0">
                <a:solidFill>
                  <a:schemeClr val="tx1"/>
                </a:solidFill>
              </a:rPr>
              <a:t> i incloent noves línies d’ajut als joves inclosos al programa </a:t>
            </a:r>
            <a:r>
              <a:rPr lang="ca-ES" sz="1200" i="1" dirty="0">
                <a:solidFill>
                  <a:schemeClr val="tx1"/>
                </a:solidFill>
              </a:rPr>
              <a:t>Garantia Juvenil</a:t>
            </a:r>
          </a:p>
        </p:txBody>
      </p:sp>
      <p:sp>
        <p:nvSpPr>
          <p:cNvPr id="15" name="Rectangle 14"/>
          <p:cNvSpPr/>
          <p:nvPr/>
        </p:nvSpPr>
        <p:spPr>
          <a:xfrm>
            <a:off x="663540" y="7568487"/>
            <a:ext cx="11503466" cy="796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spcBef>
                <a:spcPts val="600"/>
              </a:spcBef>
              <a:buFont typeface="Arial" panose="020B0604020202020204" pitchFamily="34" charset="0"/>
              <a:buChar char="•"/>
            </a:pPr>
            <a:r>
              <a:rPr lang="ca-ES" sz="1100" dirty="0">
                <a:solidFill>
                  <a:schemeClr val="tx1"/>
                </a:solidFill>
              </a:rPr>
              <a:t>No podran sol·licitar l’ajut del programa </a:t>
            </a:r>
            <a:r>
              <a:rPr lang="ca-ES" sz="1100" b="1" i="1" dirty="0">
                <a:solidFill>
                  <a:schemeClr val="tx1"/>
                </a:solidFill>
              </a:rPr>
              <a:t>Consolida’t</a:t>
            </a:r>
            <a:r>
              <a:rPr lang="ca-ES" sz="1100" dirty="0">
                <a:solidFill>
                  <a:schemeClr val="tx1"/>
                </a:solidFill>
              </a:rPr>
              <a:t>, aquelles persones treballadores autònomes societàries integrades en una societat civil privada, una comunitat de béns o societat limitada, sempre que tingui </a:t>
            </a:r>
            <a:r>
              <a:rPr lang="ca-ES" sz="1100" b="1" dirty="0">
                <a:solidFill>
                  <a:schemeClr val="tx1"/>
                </a:solidFill>
              </a:rPr>
              <a:t>més de 4 persones contractades </a:t>
            </a:r>
            <a:r>
              <a:rPr lang="ca-ES" sz="1100" dirty="0">
                <a:solidFill>
                  <a:schemeClr val="tx1"/>
                </a:solidFill>
              </a:rPr>
              <a:t>i una </a:t>
            </a:r>
            <a:r>
              <a:rPr lang="ca-ES" sz="1100" b="1" dirty="0">
                <a:solidFill>
                  <a:schemeClr val="tx1"/>
                </a:solidFill>
              </a:rPr>
              <a:t>facturació superior a 500.000 euros anuals</a:t>
            </a:r>
            <a:r>
              <a:rPr lang="ca-ES" sz="1100" dirty="0">
                <a:solidFill>
                  <a:schemeClr val="tx1"/>
                </a:solidFill>
              </a:rPr>
              <a:t>.</a:t>
            </a:r>
          </a:p>
          <a:p>
            <a:pPr marL="171450" indent="-171450">
              <a:spcBef>
                <a:spcPts val="600"/>
              </a:spcBef>
              <a:buFont typeface="Arial" panose="020B0604020202020204" pitchFamily="34" charset="0"/>
              <a:buChar char="•"/>
            </a:pPr>
            <a:r>
              <a:rPr lang="ca-ES" sz="1100" dirty="0">
                <a:solidFill>
                  <a:schemeClr val="tx1"/>
                </a:solidFill>
              </a:rPr>
              <a:t>El termini d’execució dels </a:t>
            </a:r>
            <a:r>
              <a:rPr lang="pt-BR" sz="1100" dirty="0">
                <a:solidFill>
                  <a:schemeClr val="tx1"/>
                </a:solidFill>
              </a:rPr>
              <a:t>ajuts de la </a:t>
            </a:r>
            <a:r>
              <a:rPr lang="pt-BR" sz="1100" b="1" i="1" dirty="0">
                <a:solidFill>
                  <a:schemeClr val="tx1"/>
                </a:solidFill>
              </a:rPr>
              <a:t>Garantia</a:t>
            </a:r>
            <a:r>
              <a:rPr lang="pt-BR" sz="1100" i="1" dirty="0">
                <a:solidFill>
                  <a:schemeClr val="tx1"/>
                </a:solidFill>
              </a:rPr>
              <a:t> </a:t>
            </a:r>
            <a:r>
              <a:rPr lang="pt-BR" sz="1100" b="1" i="1" dirty="0">
                <a:solidFill>
                  <a:schemeClr val="tx1"/>
                </a:solidFill>
              </a:rPr>
              <a:t>Juvenil</a:t>
            </a:r>
            <a:r>
              <a:rPr lang="pt-BR" sz="1100" i="1" dirty="0">
                <a:solidFill>
                  <a:schemeClr val="tx1"/>
                </a:solidFill>
              </a:rPr>
              <a:t> </a:t>
            </a:r>
            <a:r>
              <a:rPr lang="pt-BR" sz="1100" dirty="0">
                <a:solidFill>
                  <a:schemeClr val="tx1"/>
                </a:solidFill>
              </a:rPr>
              <a:t>als joves donats d’alta com a autònoms abastarà els </a:t>
            </a:r>
            <a:r>
              <a:rPr lang="pt-BR" sz="1100" b="1" dirty="0">
                <a:solidFill>
                  <a:schemeClr val="tx1"/>
                </a:solidFill>
              </a:rPr>
              <a:t>anys 2020 i 2021</a:t>
            </a:r>
            <a:r>
              <a:rPr lang="pt-BR" sz="1100" dirty="0">
                <a:solidFill>
                  <a:schemeClr val="tx1"/>
                </a:solidFill>
              </a:rPr>
              <a:t>.</a:t>
            </a:r>
            <a:endParaRPr lang="ca-ES" sz="1100" dirty="0">
              <a:solidFill>
                <a:schemeClr val="tx1"/>
              </a:solidFill>
            </a:endParaRPr>
          </a:p>
        </p:txBody>
      </p:sp>
      <p:sp>
        <p:nvSpPr>
          <p:cNvPr id="17" name="Rectangle 16"/>
          <p:cNvSpPr/>
          <p:nvPr/>
        </p:nvSpPr>
        <p:spPr>
          <a:xfrm>
            <a:off x="12765142" y="4365938"/>
            <a:ext cx="3667683" cy="1694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r>
              <a:rPr lang="ca-ES" sz="1400" dirty="0">
                <a:solidFill>
                  <a:schemeClr val="tx1"/>
                </a:solidFill>
              </a:rPr>
              <a:t>El programa </a:t>
            </a:r>
            <a:r>
              <a:rPr lang="ca-ES" sz="1400" b="1" i="1" dirty="0">
                <a:solidFill>
                  <a:srgbClr val="70AD47"/>
                </a:solidFill>
              </a:rPr>
              <a:t>Consolida’t</a:t>
            </a:r>
            <a:r>
              <a:rPr lang="ca-ES" sz="1400" dirty="0">
                <a:solidFill>
                  <a:schemeClr val="tx1"/>
                </a:solidFill>
              </a:rPr>
              <a:t> es dirigeix a les </a:t>
            </a:r>
            <a:r>
              <a:rPr lang="ca-ES" sz="1400" b="1" dirty="0">
                <a:solidFill>
                  <a:srgbClr val="70AD47"/>
                </a:solidFill>
              </a:rPr>
              <a:t>persones</a:t>
            </a:r>
            <a:r>
              <a:rPr lang="ca-ES" sz="1400" dirty="0">
                <a:solidFill>
                  <a:schemeClr val="tx1"/>
                </a:solidFill>
              </a:rPr>
              <a:t> </a:t>
            </a:r>
            <a:r>
              <a:rPr lang="ca-ES" sz="1400" b="1" dirty="0">
                <a:solidFill>
                  <a:srgbClr val="70AD47"/>
                </a:solidFill>
              </a:rPr>
              <a:t>treballadores</a:t>
            </a:r>
            <a:r>
              <a:rPr lang="ca-ES" sz="1400" dirty="0">
                <a:solidFill>
                  <a:schemeClr val="tx1"/>
                </a:solidFill>
              </a:rPr>
              <a:t> </a:t>
            </a:r>
            <a:r>
              <a:rPr lang="ca-ES" sz="1400" b="1" dirty="0">
                <a:solidFill>
                  <a:srgbClr val="70AD47"/>
                </a:solidFill>
              </a:rPr>
              <a:t>autònomes</a:t>
            </a:r>
            <a:r>
              <a:rPr lang="ca-ES" sz="1400" dirty="0">
                <a:solidFill>
                  <a:schemeClr val="tx1"/>
                </a:solidFill>
              </a:rPr>
              <a:t>. Les actuacions previstes en el marc de la </a:t>
            </a:r>
            <a:r>
              <a:rPr lang="ca-ES" sz="1400" b="1" i="1" dirty="0">
                <a:solidFill>
                  <a:srgbClr val="70AD47"/>
                </a:solidFill>
              </a:rPr>
              <a:t>Garantia</a:t>
            </a:r>
            <a:r>
              <a:rPr lang="ca-ES" sz="1400" i="1" dirty="0">
                <a:solidFill>
                  <a:schemeClr val="tx1"/>
                </a:solidFill>
              </a:rPr>
              <a:t> </a:t>
            </a:r>
            <a:r>
              <a:rPr lang="ca-ES" sz="1400" b="1" i="1" dirty="0">
                <a:solidFill>
                  <a:srgbClr val="70AD47"/>
                </a:solidFill>
              </a:rPr>
              <a:t>Juvenil</a:t>
            </a:r>
            <a:r>
              <a:rPr lang="ca-ES" sz="1400" dirty="0">
                <a:solidFill>
                  <a:schemeClr val="tx1"/>
                </a:solidFill>
              </a:rPr>
              <a:t> s'adrecen a </a:t>
            </a:r>
            <a:r>
              <a:rPr lang="ca-ES" sz="1400" b="1" dirty="0">
                <a:solidFill>
                  <a:srgbClr val="70AD47"/>
                </a:solidFill>
              </a:rPr>
              <a:t>joves d’entre 18 i 29 anys</a:t>
            </a:r>
            <a:endParaRPr lang="ca-ES" sz="1400" dirty="0">
              <a:solidFill>
                <a:schemeClr val="tx1"/>
              </a:solidFill>
            </a:endParaRPr>
          </a:p>
        </p:txBody>
      </p:sp>
      <p:sp>
        <p:nvSpPr>
          <p:cNvPr id="18" name="Pentàgon 17"/>
          <p:cNvSpPr/>
          <p:nvPr/>
        </p:nvSpPr>
        <p:spPr>
          <a:xfrm>
            <a:off x="470305" y="1860353"/>
            <a:ext cx="12283474" cy="838629"/>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ca-ES" sz="2400" b="1" dirty="0">
                <a:solidFill>
                  <a:schemeClr val="tx1"/>
                </a:solidFill>
              </a:rPr>
              <a:t>Mesures de flexibilització en els programes en matèria de treball autònom</a:t>
            </a:r>
          </a:p>
        </p:txBody>
      </p:sp>
      <p:sp>
        <p:nvSpPr>
          <p:cNvPr id="21" name="TextBox 39"/>
          <p:cNvSpPr txBox="1"/>
          <p:nvPr/>
        </p:nvSpPr>
        <p:spPr>
          <a:xfrm>
            <a:off x="1073008" y="3029861"/>
            <a:ext cx="2496496" cy="503590"/>
          </a:xfrm>
          <a:prstGeom prst="rect">
            <a:avLst/>
          </a:prstGeom>
          <a:solidFill>
            <a:schemeClr val="bg1"/>
          </a:solidFill>
        </p:spPr>
        <p:txBody>
          <a:bodyPr wrap="square" lIns="288000" tIns="36000" rIns="288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14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Què motiva la mesura</a:t>
            </a:r>
            <a:endParaRPr kumimoji="0" lang="ca-ES" sz="1400"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22" name="Rectangle 21"/>
          <p:cNvSpPr/>
          <p:nvPr/>
        </p:nvSpPr>
        <p:spPr>
          <a:xfrm>
            <a:off x="4564323" y="3263513"/>
            <a:ext cx="3701900" cy="3588700"/>
          </a:xfrm>
          <a:prstGeom prst="rect">
            <a:avLst/>
          </a:prstGeom>
          <a:solidFill>
            <a:schemeClr val="bg1"/>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ca-ES" sz="2800" dirty="0">
              <a:solidFill>
                <a:schemeClr val="tx1"/>
              </a:solidFill>
            </a:endParaRPr>
          </a:p>
        </p:txBody>
      </p:sp>
      <p:sp>
        <p:nvSpPr>
          <p:cNvPr id="25" name="Rectangle 24"/>
          <p:cNvSpPr/>
          <p:nvPr/>
        </p:nvSpPr>
        <p:spPr>
          <a:xfrm>
            <a:off x="8618658" y="3254871"/>
            <a:ext cx="3701900" cy="3588700"/>
          </a:xfrm>
          <a:prstGeom prst="rect">
            <a:avLst/>
          </a:prstGeom>
          <a:solidFill>
            <a:schemeClr val="bg1"/>
          </a:solid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ca-ES" sz="2800" dirty="0">
              <a:solidFill>
                <a:schemeClr val="tx1"/>
              </a:solidFill>
            </a:endParaRPr>
          </a:p>
        </p:txBody>
      </p:sp>
      <p:sp>
        <p:nvSpPr>
          <p:cNvPr id="26" name="Rectangle 25"/>
          <p:cNvSpPr/>
          <p:nvPr/>
        </p:nvSpPr>
        <p:spPr>
          <a:xfrm>
            <a:off x="9213663" y="4767830"/>
            <a:ext cx="2794286" cy="19454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ts val="600"/>
              </a:spcBef>
            </a:pPr>
            <a:r>
              <a:rPr lang="ca-ES" sz="1200" dirty="0">
                <a:solidFill>
                  <a:schemeClr val="tx1"/>
                </a:solidFill>
              </a:rPr>
              <a:t>Pel </a:t>
            </a:r>
            <a:r>
              <a:rPr lang="ca-ES" sz="1200" b="1" dirty="0">
                <a:solidFill>
                  <a:srgbClr val="5B9BD5"/>
                </a:solidFill>
              </a:rPr>
              <a:t>Programa Consolida’t</a:t>
            </a:r>
            <a:r>
              <a:rPr lang="ca-ES" sz="1200" dirty="0">
                <a:solidFill>
                  <a:schemeClr val="tx1"/>
                </a:solidFill>
              </a:rPr>
              <a:t>, cal ser una persona treballadora inscrita al </a:t>
            </a:r>
            <a:r>
              <a:rPr lang="ca-ES" sz="1200" b="1" dirty="0">
                <a:solidFill>
                  <a:srgbClr val="5B9BD5"/>
                </a:solidFill>
              </a:rPr>
              <a:t>règim del treball autònom </a:t>
            </a:r>
            <a:r>
              <a:rPr lang="ca-ES" sz="1200" dirty="0">
                <a:solidFill>
                  <a:schemeClr val="tx1"/>
                </a:solidFill>
              </a:rPr>
              <a:t>o una </a:t>
            </a:r>
            <a:r>
              <a:rPr lang="ca-ES" sz="1200" b="1" dirty="0">
                <a:solidFill>
                  <a:srgbClr val="5B9BD5"/>
                </a:solidFill>
              </a:rPr>
              <a:t>persona treballadora autònoma econòmicament dependent</a:t>
            </a:r>
            <a:r>
              <a:rPr lang="ca-ES" sz="1200" dirty="0">
                <a:solidFill>
                  <a:schemeClr val="tx1"/>
                </a:solidFill>
              </a:rPr>
              <a:t> (TRADE)</a:t>
            </a:r>
          </a:p>
          <a:p>
            <a:pPr algn="just">
              <a:spcBef>
                <a:spcPts val="600"/>
              </a:spcBef>
            </a:pPr>
            <a:r>
              <a:rPr lang="ca-ES" sz="1200" dirty="0">
                <a:solidFill>
                  <a:schemeClr val="tx1"/>
                </a:solidFill>
              </a:rPr>
              <a:t>Per la </a:t>
            </a:r>
            <a:r>
              <a:rPr lang="ca-ES" sz="1200" b="1" dirty="0">
                <a:solidFill>
                  <a:srgbClr val="5B9BD5"/>
                </a:solidFill>
              </a:rPr>
              <a:t>Garantia Juvenil</a:t>
            </a:r>
            <a:r>
              <a:rPr lang="ca-ES" sz="1200" dirty="0">
                <a:solidFill>
                  <a:schemeClr val="tx1"/>
                </a:solidFill>
              </a:rPr>
              <a:t>, cal </a:t>
            </a:r>
            <a:r>
              <a:rPr lang="ca-ES" sz="1200" b="1" dirty="0">
                <a:solidFill>
                  <a:srgbClr val="5B9BD5"/>
                </a:solidFill>
              </a:rPr>
              <a:t>donar-se d'alta com a treballadors/es autònoms</a:t>
            </a:r>
            <a:r>
              <a:rPr lang="ca-ES" sz="1200" dirty="0">
                <a:solidFill>
                  <a:schemeClr val="tx1"/>
                </a:solidFill>
              </a:rPr>
              <a:t> durant un període de </a:t>
            </a:r>
            <a:r>
              <a:rPr lang="ca-ES" sz="1200" b="1" dirty="0">
                <a:solidFill>
                  <a:srgbClr val="5B9BD5"/>
                </a:solidFill>
              </a:rPr>
              <a:t>12</a:t>
            </a:r>
            <a:r>
              <a:rPr lang="ca-ES" sz="1200" dirty="0">
                <a:solidFill>
                  <a:schemeClr val="tx1"/>
                </a:solidFill>
              </a:rPr>
              <a:t> </a:t>
            </a:r>
            <a:r>
              <a:rPr lang="ca-ES" sz="1200" b="1" dirty="0">
                <a:solidFill>
                  <a:srgbClr val="5B9BD5"/>
                </a:solidFill>
              </a:rPr>
              <a:t>mesos</a:t>
            </a:r>
            <a:endParaRPr lang="ca-ES" sz="1200" dirty="0">
              <a:solidFill>
                <a:schemeClr val="tx1"/>
              </a:solidFill>
            </a:endParaRPr>
          </a:p>
        </p:txBody>
      </p:sp>
      <p:sp>
        <p:nvSpPr>
          <p:cNvPr id="29" name="TextBox 39"/>
          <p:cNvSpPr txBox="1"/>
          <p:nvPr/>
        </p:nvSpPr>
        <p:spPr>
          <a:xfrm>
            <a:off x="3569504" y="7144909"/>
            <a:ext cx="5691538" cy="241980"/>
          </a:xfrm>
          <a:prstGeom prst="rect">
            <a:avLst/>
          </a:prstGeom>
          <a:solidFill>
            <a:schemeClr val="bg1"/>
          </a:solidFill>
        </p:spPr>
        <p:txBody>
          <a:bodyPr wrap="square" lIns="144000" tIns="36000" rIns="72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11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INFORMACIÓ QUE CAL CONSIDERAR</a:t>
            </a:r>
            <a:endParaRPr kumimoji="0" lang="ca-ES" sz="1100"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32" name="Rectangle 31"/>
          <p:cNvSpPr/>
          <p:nvPr/>
        </p:nvSpPr>
        <p:spPr>
          <a:xfrm>
            <a:off x="4756496" y="4828790"/>
            <a:ext cx="3317555" cy="19454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ts val="600"/>
              </a:spcBef>
            </a:pPr>
            <a:r>
              <a:rPr lang="ca-ES" sz="1200" dirty="0">
                <a:solidFill>
                  <a:schemeClr val="tx1"/>
                </a:solidFill>
              </a:rPr>
              <a:t>En el marc del programa</a:t>
            </a:r>
            <a:r>
              <a:rPr lang="ca-ES" sz="1200" b="1" dirty="0">
                <a:solidFill>
                  <a:srgbClr val="5B9BD5"/>
                </a:solidFill>
              </a:rPr>
              <a:t> </a:t>
            </a:r>
            <a:r>
              <a:rPr lang="ca-ES" sz="1200" b="1" i="1" dirty="0">
                <a:solidFill>
                  <a:srgbClr val="5B9BD5"/>
                </a:solidFill>
              </a:rPr>
              <a:t>Consolida’t</a:t>
            </a:r>
            <a:r>
              <a:rPr lang="ca-ES" sz="1200" dirty="0">
                <a:solidFill>
                  <a:schemeClr val="tx1"/>
                </a:solidFill>
              </a:rPr>
              <a:t>, </a:t>
            </a:r>
            <a:r>
              <a:rPr lang="ca-ES" sz="1200" b="1" dirty="0">
                <a:solidFill>
                  <a:srgbClr val="5B9BD5"/>
                </a:solidFill>
              </a:rPr>
              <a:t>s’augmentaran les sessions d’assessorament</a:t>
            </a:r>
            <a:r>
              <a:rPr lang="ca-ES" sz="1200" dirty="0">
                <a:solidFill>
                  <a:schemeClr val="tx1"/>
                </a:solidFill>
              </a:rPr>
              <a:t> i </a:t>
            </a:r>
            <a:r>
              <a:rPr lang="ca-ES" sz="1200" b="1" dirty="0">
                <a:solidFill>
                  <a:srgbClr val="5B9BD5"/>
                </a:solidFill>
              </a:rPr>
              <a:t>s’adaptaran les sessions de informació i formació</a:t>
            </a:r>
            <a:r>
              <a:rPr lang="ca-ES" sz="1200" dirty="0">
                <a:solidFill>
                  <a:schemeClr val="tx1"/>
                </a:solidFill>
              </a:rPr>
              <a:t> a les noves necessitats derivades de la situació actual.</a:t>
            </a:r>
          </a:p>
          <a:p>
            <a:pPr algn="just">
              <a:spcBef>
                <a:spcPts val="600"/>
              </a:spcBef>
            </a:pPr>
            <a:r>
              <a:rPr lang="ca-ES" sz="1200" dirty="0">
                <a:solidFill>
                  <a:schemeClr val="tx1"/>
                </a:solidFill>
              </a:rPr>
              <a:t>Mitjançant els ajuts de la </a:t>
            </a:r>
            <a:r>
              <a:rPr lang="ca-ES" sz="1200" b="1" i="1" dirty="0">
                <a:solidFill>
                  <a:srgbClr val="5B9BD5"/>
                </a:solidFill>
              </a:rPr>
              <a:t>Garantia Juvenil</a:t>
            </a:r>
            <a:r>
              <a:rPr lang="ca-ES" sz="1200" i="1" dirty="0">
                <a:solidFill>
                  <a:schemeClr val="tx1"/>
                </a:solidFill>
              </a:rPr>
              <a:t> </a:t>
            </a:r>
            <a:r>
              <a:rPr lang="ca-ES" sz="1200" dirty="0">
                <a:solidFill>
                  <a:schemeClr val="tx1"/>
                </a:solidFill>
              </a:rPr>
              <a:t>als joves donats d’alta com a autònoms, es proporciona una </a:t>
            </a:r>
            <a:r>
              <a:rPr lang="ca-ES" sz="1200" b="1" dirty="0">
                <a:solidFill>
                  <a:srgbClr val="5B9BD5"/>
                </a:solidFill>
              </a:rPr>
              <a:t>renda de subsistència durant la primera fase </a:t>
            </a:r>
            <a:r>
              <a:rPr lang="ca-ES" sz="1200" dirty="0">
                <a:solidFill>
                  <a:schemeClr val="tx1"/>
                </a:solidFill>
              </a:rPr>
              <a:t>de posada en marxa de la seva activitat.</a:t>
            </a:r>
          </a:p>
        </p:txBody>
      </p:sp>
      <p:sp>
        <p:nvSpPr>
          <p:cNvPr id="36" name="TextBox 39"/>
          <p:cNvSpPr txBox="1"/>
          <p:nvPr/>
        </p:nvSpPr>
        <p:spPr>
          <a:xfrm>
            <a:off x="13182139" y="7144909"/>
            <a:ext cx="2833688" cy="241980"/>
          </a:xfrm>
          <a:prstGeom prst="rect">
            <a:avLst/>
          </a:prstGeom>
          <a:solidFill>
            <a:schemeClr val="bg1"/>
          </a:solidFill>
        </p:spPr>
        <p:txBody>
          <a:bodyPr wrap="square" lIns="144000" tIns="36000" rIns="72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11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IMPORT ECONÒMIC</a:t>
            </a:r>
            <a:endParaRPr kumimoji="0" lang="ca-ES" sz="1100"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pic>
        <p:nvPicPr>
          <p:cNvPr id="37" name="Picture 3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761723" y="3648762"/>
            <a:ext cx="1119067" cy="1119067"/>
          </a:xfrm>
          <a:prstGeom prst="rect">
            <a:avLst/>
          </a:prstGeom>
        </p:spPr>
      </p:pic>
      <p:pic>
        <p:nvPicPr>
          <p:cNvPr id="38" name="Picture 7"/>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853021" y="3645736"/>
            <a:ext cx="1124505" cy="1124505"/>
          </a:xfrm>
          <a:prstGeom prst="rect">
            <a:avLst/>
          </a:prstGeom>
        </p:spPr>
      </p:pic>
      <p:pic>
        <p:nvPicPr>
          <p:cNvPr id="39"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9885475" y="3656406"/>
            <a:ext cx="1168267" cy="1168267"/>
          </a:xfrm>
          <a:prstGeom prst="rect">
            <a:avLst/>
          </a:prstGeom>
        </p:spPr>
      </p:pic>
      <p:sp>
        <p:nvSpPr>
          <p:cNvPr id="2" name="Triangle isòsceles 1"/>
          <p:cNvSpPr/>
          <p:nvPr/>
        </p:nvSpPr>
        <p:spPr>
          <a:xfrm rot="10800000">
            <a:off x="12765141" y="6060148"/>
            <a:ext cx="3667683" cy="792065"/>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pic>
        <p:nvPicPr>
          <p:cNvPr id="40" name="1.png"/>
          <p:cNvPicPr>
            <a:picLocks noChangeAspect="1"/>
          </p:cNvPicPr>
          <p:nvPr/>
        </p:nvPicPr>
        <p:blipFill>
          <a:blip r:embed="rId6" cstate="email">
            <a:extLst>
              <a:ext uri="{28A0092B-C50C-407E-A947-70E740481C1C}">
                <a14:useLocalDpi xmlns:a14="http://schemas.microsoft.com/office/drawing/2010/main" xmlns=""/>
              </a:ext>
            </a:extLst>
          </a:blip>
          <a:stretch>
            <a:fillRect/>
          </a:stretch>
        </p:blipFill>
        <p:spPr>
          <a:xfrm>
            <a:off x="8778752" y="4954595"/>
            <a:ext cx="439332" cy="189251"/>
          </a:xfrm>
          <a:prstGeom prst="rect">
            <a:avLst/>
          </a:prstGeom>
          <a:ln w="12700">
            <a:miter lim="400000"/>
          </a:ln>
        </p:spPr>
      </p:pic>
      <p:pic>
        <p:nvPicPr>
          <p:cNvPr id="41" name="2.png"/>
          <p:cNvPicPr>
            <a:picLocks noChangeAspect="1"/>
          </p:cNvPicPr>
          <p:nvPr/>
        </p:nvPicPr>
        <p:blipFill>
          <a:blip r:embed="rId7" cstate="email">
            <a:extLst>
              <a:ext uri="{28A0092B-C50C-407E-A947-70E740481C1C}">
                <a14:useLocalDpi xmlns:a14="http://schemas.microsoft.com/office/drawing/2010/main" xmlns=""/>
              </a:ext>
            </a:extLst>
          </a:blip>
          <a:stretch>
            <a:fillRect/>
          </a:stretch>
        </p:blipFill>
        <p:spPr>
          <a:xfrm>
            <a:off x="8778752" y="6032403"/>
            <a:ext cx="439332" cy="189251"/>
          </a:xfrm>
          <a:prstGeom prst="rect">
            <a:avLst/>
          </a:prstGeom>
          <a:ln w="12700">
            <a:miter lim="400000"/>
          </a:ln>
        </p:spPr>
      </p:pic>
      <p:sp>
        <p:nvSpPr>
          <p:cNvPr id="34" name="TextBox 39"/>
          <p:cNvSpPr txBox="1"/>
          <p:nvPr/>
        </p:nvSpPr>
        <p:spPr>
          <a:xfrm>
            <a:off x="13182139" y="2134343"/>
            <a:ext cx="2833688" cy="442035"/>
          </a:xfrm>
          <a:prstGeom prst="rect">
            <a:avLst/>
          </a:prstGeom>
          <a:noFill/>
        </p:spPr>
        <p:txBody>
          <a:bodyPr wrap="square" lIns="144000" tIns="36000" rIns="72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24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Es dirigeix a</a:t>
            </a:r>
            <a:endParaRPr kumimoji="0" lang="ca-ES"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31" name="Rectangle 130"/>
          <p:cNvSpPr/>
          <p:nvPr/>
        </p:nvSpPr>
        <p:spPr>
          <a:xfrm>
            <a:off x="3227614" y="2809522"/>
            <a:ext cx="609462" cy="1015663"/>
          </a:xfrm>
          <a:prstGeom prst="rect">
            <a:avLst/>
          </a:prstGeom>
          <a:noFill/>
        </p:spPr>
        <p:txBody>
          <a:bodyPr wrap="none">
            <a:spAutoFit/>
          </a:bodyPr>
          <a:lstStyle/>
          <a:p>
            <a:pPr lvl="0" algn="ctr" defTabSz="1828434">
              <a:defRPr/>
            </a:pPr>
            <a:r>
              <a:rPr lang="ca-ES" sz="60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a:t>
            </a:r>
            <a:endParaRPr lang="ca-ES" sz="48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4" name="TextBox 39"/>
          <p:cNvSpPr txBox="1"/>
          <p:nvPr/>
        </p:nvSpPr>
        <p:spPr>
          <a:xfrm>
            <a:off x="5167025" y="3029861"/>
            <a:ext cx="2496496" cy="503590"/>
          </a:xfrm>
          <a:prstGeom prst="rect">
            <a:avLst/>
          </a:prstGeom>
          <a:solidFill>
            <a:schemeClr val="bg1"/>
          </a:solidFill>
        </p:spPr>
        <p:txBody>
          <a:bodyPr wrap="square" lIns="288000" tIns="36000" rIns="288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14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Què es pot finançar</a:t>
            </a:r>
            <a:endParaRPr kumimoji="0" lang="ca-ES" sz="1400"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32" name="Rectangle 131"/>
          <p:cNvSpPr/>
          <p:nvPr/>
        </p:nvSpPr>
        <p:spPr>
          <a:xfrm>
            <a:off x="7375635" y="2809522"/>
            <a:ext cx="609462" cy="1015663"/>
          </a:xfrm>
          <a:prstGeom prst="rect">
            <a:avLst/>
          </a:prstGeom>
          <a:noFill/>
        </p:spPr>
        <p:txBody>
          <a:bodyPr wrap="none">
            <a:spAutoFit/>
          </a:bodyPr>
          <a:lstStyle/>
          <a:p>
            <a:pPr lvl="0" algn="ctr" defTabSz="1828434">
              <a:defRPr/>
            </a:pPr>
            <a:r>
              <a:rPr lang="ca-ES" sz="60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a:t>
            </a:r>
            <a:endParaRPr lang="ca-ES" sz="48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5" name="TextBox 39"/>
          <p:cNvSpPr txBox="1"/>
          <p:nvPr/>
        </p:nvSpPr>
        <p:spPr>
          <a:xfrm>
            <a:off x="9213663" y="3033646"/>
            <a:ext cx="2496496" cy="503590"/>
          </a:xfrm>
          <a:prstGeom prst="rect">
            <a:avLst/>
          </a:prstGeom>
          <a:solidFill>
            <a:schemeClr val="bg1"/>
          </a:solidFill>
        </p:spPr>
        <p:txBody>
          <a:bodyPr wrap="square" lIns="288000" tIns="36000" rIns="288000" bIns="36000" rtlCol="0">
            <a:spAutoFit/>
          </a:bodyPr>
          <a:lstStyle/>
          <a:p>
            <a:pPr marL="0" marR="0" lvl="0" indent="0" algn="ctr" defTabSz="1828434" rtl="0" eaLnBrk="1" fontAlgn="auto" latinLnBrk="0" hangingPunct="1">
              <a:lnSpc>
                <a:spcPct val="100000"/>
              </a:lnSpc>
              <a:spcBef>
                <a:spcPts val="0"/>
              </a:spcBef>
              <a:spcAft>
                <a:spcPts val="0"/>
              </a:spcAft>
              <a:buClrTx/>
              <a:buSzTx/>
              <a:buFontTx/>
              <a:buNone/>
              <a:tabLst/>
              <a:defRPr/>
            </a:pPr>
            <a:r>
              <a:rPr lang="ca-ES" sz="1400" b="1" spc="450" dirty="0">
                <a:solidFill>
                  <a:srgbClr val="000000"/>
                </a:solidFill>
                <a:latin typeface="Open Sans" panose="020B0606030504020204" pitchFamily="34" charset="0"/>
                <a:ea typeface="Open Sans" panose="020B0606030504020204" pitchFamily="34" charset="0"/>
                <a:cs typeface="Open Sans" panose="020B0606030504020204" pitchFamily="34" charset="0"/>
              </a:rPr>
              <a:t>Què caldrà complir</a:t>
            </a:r>
            <a:endParaRPr kumimoji="0" lang="ca-ES" sz="1400" b="1" i="0" u="none" strike="noStrike" kern="1200" cap="none" spc="450" normalizeH="0" baseline="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33" name="Rectangle 132"/>
          <p:cNvSpPr/>
          <p:nvPr/>
        </p:nvSpPr>
        <p:spPr>
          <a:xfrm>
            <a:off x="11369203" y="2809521"/>
            <a:ext cx="609462" cy="1015663"/>
          </a:xfrm>
          <a:prstGeom prst="rect">
            <a:avLst/>
          </a:prstGeom>
          <a:noFill/>
        </p:spPr>
        <p:txBody>
          <a:bodyPr wrap="none">
            <a:spAutoFit/>
          </a:bodyPr>
          <a:lstStyle/>
          <a:p>
            <a:pPr lvl="0" algn="ctr" defTabSz="1828434">
              <a:defRPr/>
            </a:pPr>
            <a:r>
              <a:rPr lang="ca-ES" sz="60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a:t>
            </a:r>
            <a:endParaRPr lang="ca-ES" sz="4800" b="1" spc="45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6" name="object 11"/>
          <p:cNvSpPr/>
          <p:nvPr/>
        </p:nvSpPr>
        <p:spPr>
          <a:xfrm rot="5400000" flipV="1">
            <a:off x="12923063" y="3385961"/>
            <a:ext cx="1465837" cy="216000"/>
          </a:xfrm>
          <a:prstGeom prst="rightArrow">
            <a:avLst/>
          </a:prstGeom>
          <a:solidFill>
            <a:schemeClr val="bg1">
              <a:lumMod val="95000"/>
            </a:schemeClr>
          </a:solidFill>
          <a:ln>
            <a:noFill/>
          </a:ln>
        </p:spPr>
        <p:txBody>
          <a:bodyPr wrap="square" lIns="0" tIns="0" rIns="0" bIns="0" rtlCol="0"/>
          <a:lstStyle/>
          <a:p>
            <a:pPr marL="0" marR="0" lvl="0" indent="0" defTabSz="544222" eaLnBrk="1" fontAlgn="base" latinLnBrk="0" hangingPunct="1">
              <a:lnSpc>
                <a:spcPct val="100000"/>
              </a:lnSpc>
              <a:spcBef>
                <a:spcPct val="0"/>
              </a:spcBef>
              <a:spcAft>
                <a:spcPct val="0"/>
              </a:spcAft>
              <a:buClrTx/>
              <a:buSzTx/>
              <a:buFontTx/>
              <a:buNone/>
              <a:tabLst/>
              <a:defRPr/>
            </a:pPr>
            <a:endParaRPr kumimoji="0" lang="ca-ES" sz="22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37" name="object 11"/>
          <p:cNvSpPr/>
          <p:nvPr/>
        </p:nvSpPr>
        <p:spPr>
          <a:xfrm rot="5400000" flipV="1">
            <a:off x="13862913" y="3385962"/>
            <a:ext cx="1465836" cy="216000"/>
          </a:xfrm>
          <a:prstGeom prst="rightArrow">
            <a:avLst/>
          </a:prstGeom>
          <a:solidFill>
            <a:schemeClr val="bg1">
              <a:lumMod val="95000"/>
            </a:schemeClr>
          </a:solidFill>
          <a:ln>
            <a:noFill/>
          </a:ln>
        </p:spPr>
        <p:txBody>
          <a:bodyPr wrap="square" lIns="0" tIns="0" rIns="0" bIns="0" rtlCol="0"/>
          <a:lstStyle/>
          <a:p>
            <a:pPr marL="0" marR="0" lvl="0" indent="0" defTabSz="544222" eaLnBrk="1" fontAlgn="base" latinLnBrk="0" hangingPunct="1">
              <a:lnSpc>
                <a:spcPct val="100000"/>
              </a:lnSpc>
              <a:spcBef>
                <a:spcPct val="0"/>
              </a:spcBef>
              <a:spcAft>
                <a:spcPct val="0"/>
              </a:spcAft>
              <a:buClrTx/>
              <a:buSzTx/>
              <a:buFontTx/>
              <a:buNone/>
              <a:tabLst/>
              <a:defRPr/>
            </a:pPr>
            <a:endParaRPr kumimoji="0" lang="ca-ES" sz="22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38" name="object 11"/>
          <p:cNvSpPr/>
          <p:nvPr/>
        </p:nvSpPr>
        <p:spPr>
          <a:xfrm rot="5400000" flipV="1">
            <a:off x="14803446" y="3385963"/>
            <a:ext cx="1465836" cy="216000"/>
          </a:xfrm>
          <a:prstGeom prst="rightArrow">
            <a:avLst/>
          </a:prstGeom>
          <a:solidFill>
            <a:schemeClr val="bg1">
              <a:lumMod val="95000"/>
            </a:schemeClr>
          </a:solidFill>
          <a:ln>
            <a:noFill/>
          </a:ln>
        </p:spPr>
        <p:txBody>
          <a:bodyPr wrap="square" lIns="0" tIns="0" rIns="0" bIns="0" rtlCol="0"/>
          <a:lstStyle/>
          <a:p>
            <a:pPr marL="0" marR="0" lvl="0" indent="0" defTabSz="544222" eaLnBrk="1" fontAlgn="base" latinLnBrk="0" hangingPunct="1">
              <a:lnSpc>
                <a:spcPct val="100000"/>
              </a:lnSpc>
              <a:spcBef>
                <a:spcPct val="0"/>
              </a:spcBef>
              <a:spcAft>
                <a:spcPct val="0"/>
              </a:spcAft>
              <a:buClrTx/>
              <a:buSzTx/>
              <a:buFontTx/>
              <a:buNone/>
              <a:tabLst/>
              <a:defRPr/>
            </a:pPr>
            <a:endParaRPr kumimoji="0" lang="ca-ES" sz="2200" b="0" i="0" u="none" strike="noStrike" kern="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grpSp>
        <p:nvGrpSpPr>
          <p:cNvPr id="65" name="Group 26"/>
          <p:cNvGrpSpPr/>
          <p:nvPr/>
        </p:nvGrpSpPr>
        <p:grpSpPr>
          <a:xfrm>
            <a:off x="13266544" y="3070958"/>
            <a:ext cx="780373" cy="781826"/>
            <a:chOff x="5087238" y="907908"/>
            <a:chExt cx="1386276" cy="1388858"/>
          </a:xfrm>
        </p:grpSpPr>
        <p:sp>
          <p:nvSpPr>
            <p:cNvPr id="66" name="Oval 141"/>
            <p:cNvSpPr>
              <a:spLocks noChangeArrowheads="1"/>
            </p:cNvSpPr>
            <p:nvPr/>
          </p:nvSpPr>
          <p:spPr bwMode="auto">
            <a:xfrm>
              <a:off x="5087238" y="907908"/>
              <a:ext cx="1386276" cy="1387567"/>
            </a:xfrm>
            <a:prstGeom prst="ellipse">
              <a:avLst/>
            </a:prstGeom>
            <a:solidFill>
              <a:srgbClr val="5A498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7" name="Freeform 142"/>
            <p:cNvSpPr>
              <a:spLocks/>
            </p:cNvSpPr>
            <p:nvPr/>
          </p:nvSpPr>
          <p:spPr bwMode="auto">
            <a:xfrm>
              <a:off x="5780376" y="907908"/>
              <a:ext cx="693138" cy="1387567"/>
            </a:xfrm>
            <a:custGeom>
              <a:avLst/>
              <a:gdLst>
                <a:gd name="T0" fmla="*/ 340 w 340"/>
                <a:gd name="T1" fmla="*/ 340 h 680"/>
                <a:gd name="T2" fmla="*/ 0 w 340"/>
                <a:gd name="T3" fmla="*/ 0 h 680"/>
                <a:gd name="T4" fmla="*/ 0 w 340"/>
                <a:gd name="T5" fmla="*/ 680 h 680"/>
                <a:gd name="T6" fmla="*/ 340 w 340"/>
                <a:gd name="T7" fmla="*/ 340 h 680"/>
              </a:gdLst>
              <a:ahLst/>
              <a:cxnLst>
                <a:cxn ang="0">
                  <a:pos x="T0" y="T1"/>
                </a:cxn>
                <a:cxn ang="0">
                  <a:pos x="T2" y="T3"/>
                </a:cxn>
                <a:cxn ang="0">
                  <a:pos x="T4" y="T5"/>
                </a:cxn>
                <a:cxn ang="0">
                  <a:pos x="T6" y="T7"/>
                </a:cxn>
              </a:cxnLst>
              <a:rect l="0" t="0" r="r" b="b"/>
              <a:pathLst>
                <a:path w="340" h="680">
                  <a:moveTo>
                    <a:pt x="340" y="340"/>
                  </a:moveTo>
                  <a:cubicBezTo>
                    <a:pt x="340" y="152"/>
                    <a:pt x="188" y="0"/>
                    <a:pt x="0" y="0"/>
                  </a:cubicBezTo>
                  <a:cubicBezTo>
                    <a:pt x="0" y="680"/>
                    <a:pt x="0" y="680"/>
                    <a:pt x="0" y="680"/>
                  </a:cubicBezTo>
                  <a:cubicBezTo>
                    <a:pt x="188" y="680"/>
                    <a:pt x="340" y="528"/>
                    <a:pt x="340" y="340"/>
                  </a:cubicBezTo>
                  <a:close/>
                </a:path>
              </a:pathLst>
            </a:custGeom>
            <a:solidFill>
              <a:srgbClr val="534378"/>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8" name="Freeform 143"/>
            <p:cNvSpPr>
              <a:spLocks/>
            </p:cNvSpPr>
            <p:nvPr/>
          </p:nvSpPr>
          <p:spPr bwMode="auto">
            <a:xfrm>
              <a:off x="5449941" y="1295136"/>
              <a:ext cx="330435" cy="709918"/>
            </a:xfrm>
            <a:custGeom>
              <a:avLst/>
              <a:gdLst>
                <a:gd name="T0" fmla="*/ 31 w 162"/>
                <a:gd name="T1" fmla="*/ 89 h 348"/>
                <a:gd name="T2" fmla="*/ 2 w 162"/>
                <a:gd name="T3" fmla="*/ 186 h 348"/>
                <a:gd name="T4" fmla="*/ 37 w 162"/>
                <a:gd name="T5" fmla="*/ 256 h 348"/>
                <a:gd name="T6" fmla="*/ 34 w 162"/>
                <a:gd name="T7" fmla="*/ 348 h 348"/>
                <a:gd name="T8" fmla="*/ 162 w 162"/>
                <a:gd name="T9" fmla="*/ 348 h 348"/>
                <a:gd name="T10" fmla="*/ 162 w 162"/>
                <a:gd name="T11" fmla="*/ 0 h 348"/>
                <a:gd name="T12" fmla="*/ 31 w 162"/>
                <a:gd name="T13" fmla="*/ 89 h 348"/>
              </a:gdLst>
              <a:ahLst/>
              <a:cxnLst>
                <a:cxn ang="0">
                  <a:pos x="T0" y="T1"/>
                </a:cxn>
                <a:cxn ang="0">
                  <a:pos x="T2" y="T3"/>
                </a:cxn>
                <a:cxn ang="0">
                  <a:pos x="T4" y="T5"/>
                </a:cxn>
                <a:cxn ang="0">
                  <a:pos x="T6" y="T7"/>
                </a:cxn>
                <a:cxn ang="0">
                  <a:pos x="T8" y="T9"/>
                </a:cxn>
                <a:cxn ang="0">
                  <a:pos x="T10" y="T11"/>
                </a:cxn>
                <a:cxn ang="0">
                  <a:pos x="T12" y="T13"/>
                </a:cxn>
              </a:cxnLst>
              <a:rect l="0" t="0" r="r" b="b"/>
              <a:pathLst>
                <a:path w="162" h="348">
                  <a:moveTo>
                    <a:pt x="31" y="89"/>
                  </a:moveTo>
                  <a:cubicBezTo>
                    <a:pt x="31" y="146"/>
                    <a:pt x="0" y="148"/>
                    <a:pt x="2" y="186"/>
                  </a:cubicBezTo>
                  <a:cubicBezTo>
                    <a:pt x="5" y="227"/>
                    <a:pt x="37" y="227"/>
                    <a:pt x="37" y="256"/>
                  </a:cubicBezTo>
                  <a:cubicBezTo>
                    <a:pt x="37" y="285"/>
                    <a:pt x="7" y="317"/>
                    <a:pt x="34" y="348"/>
                  </a:cubicBezTo>
                  <a:cubicBezTo>
                    <a:pt x="151" y="348"/>
                    <a:pt x="162" y="348"/>
                    <a:pt x="162" y="348"/>
                  </a:cubicBezTo>
                  <a:cubicBezTo>
                    <a:pt x="162" y="0"/>
                    <a:pt x="162" y="0"/>
                    <a:pt x="162" y="0"/>
                  </a:cubicBezTo>
                  <a:lnTo>
                    <a:pt x="31" y="89"/>
                  </a:ln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Freeform 144"/>
            <p:cNvSpPr>
              <a:spLocks/>
            </p:cNvSpPr>
            <p:nvPr/>
          </p:nvSpPr>
          <p:spPr bwMode="auto">
            <a:xfrm>
              <a:off x="5780376" y="1295136"/>
              <a:ext cx="330435" cy="709918"/>
            </a:xfrm>
            <a:custGeom>
              <a:avLst/>
              <a:gdLst>
                <a:gd name="T0" fmla="*/ 131 w 162"/>
                <a:gd name="T1" fmla="*/ 89 h 348"/>
                <a:gd name="T2" fmla="*/ 160 w 162"/>
                <a:gd name="T3" fmla="*/ 186 h 348"/>
                <a:gd name="T4" fmla="*/ 125 w 162"/>
                <a:gd name="T5" fmla="*/ 256 h 348"/>
                <a:gd name="T6" fmla="*/ 128 w 162"/>
                <a:gd name="T7" fmla="*/ 348 h 348"/>
                <a:gd name="T8" fmla="*/ 0 w 162"/>
                <a:gd name="T9" fmla="*/ 348 h 348"/>
                <a:gd name="T10" fmla="*/ 0 w 162"/>
                <a:gd name="T11" fmla="*/ 0 h 348"/>
                <a:gd name="T12" fmla="*/ 131 w 162"/>
                <a:gd name="T13" fmla="*/ 89 h 348"/>
              </a:gdLst>
              <a:ahLst/>
              <a:cxnLst>
                <a:cxn ang="0">
                  <a:pos x="T0" y="T1"/>
                </a:cxn>
                <a:cxn ang="0">
                  <a:pos x="T2" y="T3"/>
                </a:cxn>
                <a:cxn ang="0">
                  <a:pos x="T4" y="T5"/>
                </a:cxn>
                <a:cxn ang="0">
                  <a:pos x="T6" y="T7"/>
                </a:cxn>
                <a:cxn ang="0">
                  <a:pos x="T8" y="T9"/>
                </a:cxn>
                <a:cxn ang="0">
                  <a:pos x="T10" y="T11"/>
                </a:cxn>
                <a:cxn ang="0">
                  <a:pos x="T12" y="T13"/>
                </a:cxn>
              </a:cxnLst>
              <a:rect l="0" t="0" r="r" b="b"/>
              <a:pathLst>
                <a:path w="162" h="348">
                  <a:moveTo>
                    <a:pt x="131" y="89"/>
                  </a:moveTo>
                  <a:cubicBezTo>
                    <a:pt x="131" y="146"/>
                    <a:pt x="162" y="148"/>
                    <a:pt x="160" y="186"/>
                  </a:cubicBezTo>
                  <a:cubicBezTo>
                    <a:pt x="158" y="227"/>
                    <a:pt x="125" y="227"/>
                    <a:pt x="125" y="256"/>
                  </a:cubicBezTo>
                  <a:cubicBezTo>
                    <a:pt x="125" y="285"/>
                    <a:pt x="155" y="317"/>
                    <a:pt x="128" y="348"/>
                  </a:cubicBezTo>
                  <a:cubicBezTo>
                    <a:pt x="11" y="348"/>
                    <a:pt x="0" y="348"/>
                    <a:pt x="0" y="348"/>
                  </a:cubicBezTo>
                  <a:cubicBezTo>
                    <a:pt x="0" y="0"/>
                    <a:pt x="0" y="0"/>
                    <a:pt x="0" y="0"/>
                  </a:cubicBezTo>
                  <a:lnTo>
                    <a:pt x="131" y="89"/>
                  </a:ln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0" name="Oval 145"/>
            <p:cNvSpPr>
              <a:spLocks noChangeArrowheads="1"/>
            </p:cNvSpPr>
            <p:nvPr/>
          </p:nvSpPr>
          <p:spPr bwMode="auto">
            <a:xfrm>
              <a:off x="5478338" y="1055055"/>
              <a:ext cx="607948" cy="605366"/>
            </a:xfrm>
            <a:prstGeom prst="ellipse">
              <a:avLst/>
            </a:pr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146"/>
            <p:cNvSpPr>
              <a:spLocks/>
            </p:cNvSpPr>
            <p:nvPr/>
          </p:nvSpPr>
          <p:spPr bwMode="auto">
            <a:xfrm>
              <a:off x="5679697" y="1785625"/>
              <a:ext cx="203940" cy="511141"/>
            </a:xfrm>
            <a:custGeom>
              <a:avLst/>
              <a:gdLst>
                <a:gd name="T0" fmla="*/ 158 w 158"/>
                <a:gd name="T1" fmla="*/ 172 h 396"/>
                <a:gd name="T2" fmla="*/ 78 w 158"/>
                <a:gd name="T3" fmla="*/ 396 h 396"/>
                <a:gd name="T4" fmla="*/ 0 w 158"/>
                <a:gd name="T5" fmla="*/ 172 h 396"/>
                <a:gd name="T6" fmla="*/ 0 w 158"/>
                <a:gd name="T7" fmla="*/ 0 h 396"/>
                <a:gd name="T8" fmla="*/ 158 w 158"/>
                <a:gd name="T9" fmla="*/ 0 h 396"/>
                <a:gd name="T10" fmla="*/ 158 w 158"/>
                <a:gd name="T11" fmla="*/ 172 h 396"/>
              </a:gdLst>
              <a:ahLst/>
              <a:cxnLst>
                <a:cxn ang="0">
                  <a:pos x="T0" y="T1"/>
                </a:cxn>
                <a:cxn ang="0">
                  <a:pos x="T2" y="T3"/>
                </a:cxn>
                <a:cxn ang="0">
                  <a:pos x="T4" y="T5"/>
                </a:cxn>
                <a:cxn ang="0">
                  <a:pos x="T6" y="T7"/>
                </a:cxn>
                <a:cxn ang="0">
                  <a:pos x="T8" y="T9"/>
                </a:cxn>
                <a:cxn ang="0">
                  <a:pos x="T10" y="T11"/>
                </a:cxn>
              </a:cxnLst>
              <a:rect l="0" t="0" r="r" b="b"/>
              <a:pathLst>
                <a:path w="158" h="396">
                  <a:moveTo>
                    <a:pt x="158" y="172"/>
                  </a:moveTo>
                  <a:lnTo>
                    <a:pt x="78" y="396"/>
                  </a:lnTo>
                  <a:lnTo>
                    <a:pt x="0" y="172"/>
                  </a:lnTo>
                  <a:lnTo>
                    <a:pt x="0" y="0"/>
                  </a:lnTo>
                  <a:lnTo>
                    <a:pt x="158" y="0"/>
                  </a:lnTo>
                  <a:lnTo>
                    <a:pt x="158" y="17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2" name="Freeform 147"/>
            <p:cNvSpPr>
              <a:spLocks/>
            </p:cNvSpPr>
            <p:nvPr/>
          </p:nvSpPr>
          <p:spPr bwMode="auto">
            <a:xfrm>
              <a:off x="5527387" y="1167351"/>
              <a:ext cx="254280" cy="676358"/>
            </a:xfrm>
            <a:custGeom>
              <a:avLst/>
              <a:gdLst>
                <a:gd name="T0" fmla="*/ 125 w 125"/>
                <a:gd name="T1" fmla="*/ 0 h 332"/>
                <a:gd name="T2" fmla="*/ 0 w 125"/>
                <a:gd name="T3" fmla="*/ 157 h 332"/>
                <a:gd name="T4" fmla="*/ 39 w 125"/>
                <a:gd name="T5" fmla="*/ 280 h 332"/>
                <a:gd name="T6" fmla="*/ 125 w 125"/>
                <a:gd name="T7" fmla="*/ 332 h 332"/>
                <a:gd name="T8" fmla="*/ 125 w 125"/>
                <a:gd name="T9" fmla="*/ 0 h 332"/>
              </a:gdLst>
              <a:ahLst/>
              <a:cxnLst>
                <a:cxn ang="0">
                  <a:pos x="T0" y="T1"/>
                </a:cxn>
                <a:cxn ang="0">
                  <a:pos x="T2" y="T3"/>
                </a:cxn>
                <a:cxn ang="0">
                  <a:pos x="T4" y="T5"/>
                </a:cxn>
                <a:cxn ang="0">
                  <a:pos x="T6" y="T7"/>
                </a:cxn>
                <a:cxn ang="0">
                  <a:pos x="T8" y="T9"/>
                </a:cxn>
              </a:cxnLst>
              <a:rect l="0" t="0" r="r" b="b"/>
              <a:pathLst>
                <a:path w="125" h="332">
                  <a:moveTo>
                    <a:pt x="125" y="0"/>
                  </a:moveTo>
                  <a:cubicBezTo>
                    <a:pt x="76" y="0"/>
                    <a:pt x="0" y="28"/>
                    <a:pt x="0" y="157"/>
                  </a:cubicBezTo>
                  <a:cubicBezTo>
                    <a:pt x="0" y="231"/>
                    <a:pt x="29" y="266"/>
                    <a:pt x="39" y="280"/>
                  </a:cubicBezTo>
                  <a:cubicBezTo>
                    <a:pt x="49" y="292"/>
                    <a:pt x="99" y="332"/>
                    <a:pt x="125" y="332"/>
                  </a:cubicBezTo>
                  <a:cubicBezTo>
                    <a:pt x="125" y="202"/>
                    <a:pt x="125" y="0"/>
                    <a:pt x="125" y="0"/>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Freeform 148"/>
            <p:cNvSpPr>
              <a:spLocks/>
            </p:cNvSpPr>
            <p:nvPr/>
          </p:nvSpPr>
          <p:spPr bwMode="auto">
            <a:xfrm>
              <a:off x="5474466" y="1462935"/>
              <a:ext cx="113587" cy="158763"/>
            </a:xfrm>
            <a:custGeom>
              <a:avLst/>
              <a:gdLst>
                <a:gd name="T0" fmla="*/ 2 w 56"/>
                <a:gd name="T1" fmla="*/ 42 h 78"/>
                <a:gd name="T2" fmla="*/ 24 w 56"/>
                <a:gd name="T3" fmla="*/ 2 h 78"/>
                <a:gd name="T4" fmla="*/ 53 w 56"/>
                <a:gd name="T5" fmla="*/ 35 h 78"/>
                <a:gd name="T6" fmla="*/ 31 w 56"/>
                <a:gd name="T7" fmla="*/ 76 h 78"/>
                <a:gd name="T8" fmla="*/ 2 w 56"/>
                <a:gd name="T9" fmla="*/ 42 h 78"/>
              </a:gdLst>
              <a:ahLst/>
              <a:cxnLst>
                <a:cxn ang="0">
                  <a:pos x="T0" y="T1"/>
                </a:cxn>
                <a:cxn ang="0">
                  <a:pos x="T2" y="T3"/>
                </a:cxn>
                <a:cxn ang="0">
                  <a:pos x="T4" y="T5"/>
                </a:cxn>
                <a:cxn ang="0">
                  <a:pos x="T6" y="T7"/>
                </a:cxn>
                <a:cxn ang="0">
                  <a:pos x="T8" y="T9"/>
                </a:cxn>
              </a:cxnLst>
              <a:rect l="0" t="0" r="r" b="b"/>
              <a:pathLst>
                <a:path w="56" h="78">
                  <a:moveTo>
                    <a:pt x="2" y="42"/>
                  </a:moveTo>
                  <a:cubicBezTo>
                    <a:pt x="0" y="22"/>
                    <a:pt x="10" y="4"/>
                    <a:pt x="24" y="2"/>
                  </a:cubicBezTo>
                  <a:cubicBezTo>
                    <a:pt x="38" y="0"/>
                    <a:pt x="51" y="15"/>
                    <a:pt x="53" y="35"/>
                  </a:cubicBezTo>
                  <a:cubicBezTo>
                    <a:pt x="56" y="56"/>
                    <a:pt x="46" y="74"/>
                    <a:pt x="31" y="76"/>
                  </a:cubicBezTo>
                  <a:cubicBezTo>
                    <a:pt x="17" y="78"/>
                    <a:pt x="4" y="63"/>
                    <a:pt x="2" y="42"/>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4" name="Freeform 149"/>
            <p:cNvSpPr>
              <a:spLocks/>
            </p:cNvSpPr>
            <p:nvPr/>
          </p:nvSpPr>
          <p:spPr bwMode="auto">
            <a:xfrm>
              <a:off x="5780376" y="1167351"/>
              <a:ext cx="254280" cy="676358"/>
            </a:xfrm>
            <a:custGeom>
              <a:avLst/>
              <a:gdLst>
                <a:gd name="T0" fmla="*/ 0 w 125"/>
                <a:gd name="T1" fmla="*/ 0 h 332"/>
                <a:gd name="T2" fmla="*/ 125 w 125"/>
                <a:gd name="T3" fmla="*/ 157 h 332"/>
                <a:gd name="T4" fmla="*/ 86 w 125"/>
                <a:gd name="T5" fmla="*/ 280 h 332"/>
                <a:gd name="T6" fmla="*/ 0 w 125"/>
                <a:gd name="T7" fmla="*/ 332 h 332"/>
                <a:gd name="T8" fmla="*/ 0 w 125"/>
                <a:gd name="T9" fmla="*/ 0 h 332"/>
              </a:gdLst>
              <a:ahLst/>
              <a:cxnLst>
                <a:cxn ang="0">
                  <a:pos x="T0" y="T1"/>
                </a:cxn>
                <a:cxn ang="0">
                  <a:pos x="T2" y="T3"/>
                </a:cxn>
                <a:cxn ang="0">
                  <a:pos x="T4" y="T5"/>
                </a:cxn>
                <a:cxn ang="0">
                  <a:pos x="T6" y="T7"/>
                </a:cxn>
                <a:cxn ang="0">
                  <a:pos x="T8" y="T9"/>
                </a:cxn>
              </a:cxnLst>
              <a:rect l="0" t="0" r="r" b="b"/>
              <a:pathLst>
                <a:path w="125" h="332">
                  <a:moveTo>
                    <a:pt x="0" y="0"/>
                  </a:moveTo>
                  <a:cubicBezTo>
                    <a:pt x="49" y="0"/>
                    <a:pt x="125" y="28"/>
                    <a:pt x="125" y="157"/>
                  </a:cubicBezTo>
                  <a:cubicBezTo>
                    <a:pt x="125" y="231"/>
                    <a:pt x="96" y="266"/>
                    <a:pt x="86" y="280"/>
                  </a:cubicBezTo>
                  <a:cubicBezTo>
                    <a:pt x="76" y="292"/>
                    <a:pt x="26" y="332"/>
                    <a:pt x="0" y="332"/>
                  </a:cubicBezTo>
                  <a:cubicBezTo>
                    <a:pt x="0" y="202"/>
                    <a:pt x="0" y="0"/>
                    <a:pt x="0" y="0"/>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5" name="Freeform 150"/>
            <p:cNvSpPr>
              <a:spLocks/>
            </p:cNvSpPr>
            <p:nvPr/>
          </p:nvSpPr>
          <p:spPr bwMode="auto">
            <a:xfrm>
              <a:off x="5976571" y="1462935"/>
              <a:ext cx="113587" cy="158763"/>
            </a:xfrm>
            <a:custGeom>
              <a:avLst/>
              <a:gdLst>
                <a:gd name="T0" fmla="*/ 54 w 56"/>
                <a:gd name="T1" fmla="*/ 42 h 78"/>
                <a:gd name="T2" fmla="*/ 32 w 56"/>
                <a:gd name="T3" fmla="*/ 2 h 78"/>
                <a:gd name="T4" fmla="*/ 2 w 56"/>
                <a:gd name="T5" fmla="*/ 35 h 78"/>
                <a:gd name="T6" fmla="*/ 24 w 56"/>
                <a:gd name="T7" fmla="*/ 76 h 78"/>
                <a:gd name="T8" fmla="*/ 54 w 56"/>
                <a:gd name="T9" fmla="*/ 42 h 78"/>
              </a:gdLst>
              <a:ahLst/>
              <a:cxnLst>
                <a:cxn ang="0">
                  <a:pos x="T0" y="T1"/>
                </a:cxn>
                <a:cxn ang="0">
                  <a:pos x="T2" y="T3"/>
                </a:cxn>
                <a:cxn ang="0">
                  <a:pos x="T4" y="T5"/>
                </a:cxn>
                <a:cxn ang="0">
                  <a:pos x="T6" y="T7"/>
                </a:cxn>
                <a:cxn ang="0">
                  <a:pos x="T8" y="T9"/>
                </a:cxn>
              </a:cxnLst>
              <a:rect l="0" t="0" r="r" b="b"/>
              <a:pathLst>
                <a:path w="56" h="78">
                  <a:moveTo>
                    <a:pt x="54" y="42"/>
                  </a:moveTo>
                  <a:cubicBezTo>
                    <a:pt x="56" y="22"/>
                    <a:pt x="46" y="4"/>
                    <a:pt x="32" y="2"/>
                  </a:cubicBezTo>
                  <a:cubicBezTo>
                    <a:pt x="17" y="0"/>
                    <a:pt x="4" y="15"/>
                    <a:pt x="2" y="35"/>
                  </a:cubicBezTo>
                  <a:cubicBezTo>
                    <a:pt x="0" y="56"/>
                    <a:pt x="10" y="74"/>
                    <a:pt x="24" y="76"/>
                  </a:cubicBezTo>
                  <a:cubicBezTo>
                    <a:pt x="38" y="78"/>
                    <a:pt x="51" y="63"/>
                    <a:pt x="54" y="42"/>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6" name="Freeform 151"/>
            <p:cNvSpPr>
              <a:spLocks/>
            </p:cNvSpPr>
            <p:nvPr/>
          </p:nvSpPr>
          <p:spPr bwMode="auto">
            <a:xfrm>
              <a:off x="5437034" y="1885013"/>
              <a:ext cx="343342" cy="411752"/>
            </a:xfrm>
            <a:custGeom>
              <a:avLst/>
              <a:gdLst>
                <a:gd name="T0" fmla="*/ 168 w 168"/>
                <a:gd name="T1" fmla="*/ 202 h 202"/>
                <a:gd name="T2" fmla="*/ 168 w 168"/>
                <a:gd name="T3" fmla="*/ 66 h 202"/>
                <a:gd name="T4" fmla="*/ 123 w 168"/>
                <a:gd name="T5" fmla="*/ 26 h 202"/>
                <a:gd name="T6" fmla="*/ 119 w 168"/>
                <a:gd name="T7" fmla="*/ 0 h 202"/>
                <a:gd name="T8" fmla="*/ 20 w 168"/>
                <a:gd name="T9" fmla="*/ 56 h 202"/>
                <a:gd name="T10" fmla="*/ 0 w 168"/>
                <a:gd name="T11" fmla="*/ 202 h 202"/>
                <a:gd name="T12" fmla="*/ 168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168" y="202"/>
                  </a:moveTo>
                  <a:cubicBezTo>
                    <a:pt x="168" y="66"/>
                    <a:pt x="168" y="66"/>
                    <a:pt x="168" y="66"/>
                  </a:cubicBezTo>
                  <a:cubicBezTo>
                    <a:pt x="168" y="66"/>
                    <a:pt x="131" y="56"/>
                    <a:pt x="123" y="26"/>
                  </a:cubicBezTo>
                  <a:cubicBezTo>
                    <a:pt x="119" y="12"/>
                    <a:pt x="119" y="0"/>
                    <a:pt x="119" y="0"/>
                  </a:cubicBezTo>
                  <a:cubicBezTo>
                    <a:pt x="119" y="0"/>
                    <a:pt x="38" y="28"/>
                    <a:pt x="20" y="56"/>
                  </a:cubicBezTo>
                  <a:cubicBezTo>
                    <a:pt x="5" y="101"/>
                    <a:pt x="0" y="202"/>
                    <a:pt x="0" y="202"/>
                  </a:cubicBezTo>
                  <a:lnTo>
                    <a:pt x="168" y="20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7" name="Freeform 152"/>
            <p:cNvSpPr>
              <a:spLocks/>
            </p:cNvSpPr>
            <p:nvPr/>
          </p:nvSpPr>
          <p:spPr bwMode="auto">
            <a:xfrm>
              <a:off x="5780376" y="1885013"/>
              <a:ext cx="342051" cy="411752"/>
            </a:xfrm>
            <a:custGeom>
              <a:avLst/>
              <a:gdLst>
                <a:gd name="T0" fmla="*/ 0 w 168"/>
                <a:gd name="T1" fmla="*/ 202 h 202"/>
                <a:gd name="T2" fmla="*/ 0 w 168"/>
                <a:gd name="T3" fmla="*/ 66 h 202"/>
                <a:gd name="T4" fmla="*/ 45 w 168"/>
                <a:gd name="T5" fmla="*/ 26 h 202"/>
                <a:gd name="T6" fmla="*/ 49 w 168"/>
                <a:gd name="T7" fmla="*/ 0 h 202"/>
                <a:gd name="T8" fmla="*/ 149 w 168"/>
                <a:gd name="T9" fmla="*/ 56 h 202"/>
                <a:gd name="T10" fmla="*/ 168 w 168"/>
                <a:gd name="T11" fmla="*/ 202 h 202"/>
                <a:gd name="T12" fmla="*/ 0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0" y="202"/>
                  </a:moveTo>
                  <a:cubicBezTo>
                    <a:pt x="0" y="66"/>
                    <a:pt x="0" y="66"/>
                    <a:pt x="0" y="66"/>
                  </a:cubicBezTo>
                  <a:cubicBezTo>
                    <a:pt x="0" y="66"/>
                    <a:pt x="37" y="56"/>
                    <a:pt x="45" y="26"/>
                  </a:cubicBezTo>
                  <a:cubicBezTo>
                    <a:pt x="49" y="12"/>
                    <a:pt x="49" y="0"/>
                    <a:pt x="49" y="0"/>
                  </a:cubicBezTo>
                  <a:cubicBezTo>
                    <a:pt x="49" y="0"/>
                    <a:pt x="130" y="28"/>
                    <a:pt x="149" y="56"/>
                  </a:cubicBezTo>
                  <a:cubicBezTo>
                    <a:pt x="164" y="101"/>
                    <a:pt x="168" y="202"/>
                    <a:pt x="168" y="202"/>
                  </a:cubicBezTo>
                  <a:lnTo>
                    <a:pt x="0" y="20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8" name="Freeform 153"/>
            <p:cNvSpPr>
              <a:spLocks/>
            </p:cNvSpPr>
            <p:nvPr/>
          </p:nvSpPr>
          <p:spPr bwMode="auto">
            <a:xfrm>
              <a:off x="5713256" y="1699144"/>
              <a:ext cx="138111" cy="52921"/>
            </a:xfrm>
            <a:custGeom>
              <a:avLst/>
              <a:gdLst>
                <a:gd name="T0" fmla="*/ 34 w 68"/>
                <a:gd name="T1" fmla="*/ 26 h 26"/>
                <a:gd name="T2" fmla="*/ 68 w 68"/>
                <a:gd name="T3" fmla="*/ 0 h 26"/>
                <a:gd name="T4" fmla="*/ 0 w 68"/>
                <a:gd name="T5" fmla="*/ 0 h 26"/>
                <a:gd name="T6" fmla="*/ 34 w 68"/>
                <a:gd name="T7" fmla="*/ 26 h 26"/>
              </a:gdLst>
              <a:ahLst/>
              <a:cxnLst>
                <a:cxn ang="0">
                  <a:pos x="T0" y="T1"/>
                </a:cxn>
                <a:cxn ang="0">
                  <a:pos x="T2" y="T3"/>
                </a:cxn>
                <a:cxn ang="0">
                  <a:pos x="T4" y="T5"/>
                </a:cxn>
                <a:cxn ang="0">
                  <a:pos x="T6" y="T7"/>
                </a:cxn>
              </a:cxnLst>
              <a:rect l="0" t="0" r="r" b="b"/>
              <a:pathLst>
                <a:path w="68" h="26">
                  <a:moveTo>
                    <a:pt x="34" y="26"/>
                  </a:moveTo>
                  <a:cubicBezTo>
                    <a:pt x="53" y="26"/>
                    <a:pt x="68" y="14"/>
                    <a:pt x="68" y="0"/>
                  </a:cubicBezTo>
                  <a:cubicBezTo>
                    <a:pt x="0" y="0"/>
                    <a:pt x="0" y="0"/>
                    <a:pt x="0" y="0"/>
                  </a:cubicBezTo>
                  <a:cubicBezTo>
                    <a:pt x="0" y="14"/>
                    <a:pt x="15" y="26"/>
                    <a:pt x="34" y="26"/>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9" name="Freeform 154"/>
            <p:cNvSpPr>
              <a:spLocks/>
            </p:cNvSpPr>
            <p:nvPr/>
          </p:nvSpPr>
          <p:spPr bwMode="auto">
            <a:xfrm>
              <a:off x="5527387" y="1885013"/>
              <a:ext cx="252989" cy="411752"/>
            </a:xfrm>
            <a:custGeom>
              <a:avLst/>
              <a:gdLst>
                <a:gd name="T0" fmla="*/ 124 w 124"/>
                <a:gd name="T1" fmla="*/ 148 h 202"/>
                <a:gd name="T2" fmla="*/ 75 w 124"/>
                <a:gd name="T3" fmla="*/ 0 h 202"/>
                <a:gd name="T4" fmla="*/ 42 w 124"/>
                <a:gd name="T5" fmla="*/ 13 h 202"/>
                <a:gd name="T6" fmla="*/ 0 w 124"/>
                <a:gd name="T7" fmla="*/ 202 h 202"/>
                <a:gd name="T8" fmla="*/ 124 w 124"/>
                <a:gd name="T9" fmla="*/ 202 h 202"/>
                <a:gd name="T10" fmla="*/ 124 w 124"/>
                <a:gd name="T11" fmla="*/ 148 h 202"/>
              </a:gdLst>
              <a:ahLst/>
              <a:cxnLst>
                <a:cxn ang="0">
                  <a:pos x="T0" y="T1"/>
                </a:cxn>
                <a:cxn ang="0">
                  <a:pos x="T2" y="T3"/>
                </a:cxn>
                <a:cxn ang="0">
                  <a:pos x="T4" y="T5"/>
                </a:cxn>
                <a:cxn ang="0">
                  <a:pos x="T6" y="T7"/>
                </a:cxn>
                <a:cxn ang="0">
                  <a:pos x="T8" y="T9"/>
                </a:cxn>
                <a:cxn ang="0">
                  <a:pos x="T10" y="T11"/>
                </a:cxn>
              </a:cxnLst>
              <a:rect l="0" t="0" r="r" b="b"/>
              <a:pathLst>
                <a:path w="124" h="202">
                  <a:moveTo>
                    <a:pt x="124" y="148"/>
                  </a:moveTo>
                  <a:cubicBezTo>
                    <a:pt x="124" y="148"/>
                    <a:pt x="88" y="59"/>
                    <a:pt x="75" y="0"/>
                  </a:cubicBezTo>
                  <a:cubicBezTo>
                    <a:pt x="61" y="6"/>
                    <a:pt x="50" y="9"/>
                    <a:pt x="42" y="13"/>
                  </a:cubicBezTo>
                  <a:cubicBezTo>
                    <a:pt x="2" y="98"/>
                    <a:pt x="0" y="202"/>
                    <a:pt x="0" y="202"/>
                  </a:cubicBezTo>
                  <a:cubicBezTo>
                    <a:pt x="124" y="202"/>
                    <a:pt x="124" y="202"/>
                    <a:pt x="124" y="202"/>
                  </a:cubicBezTo>
                  <a:lnTo>
                    <a:pt x="124" y="148"/>
                  </a:lnTo>
                  <a:close/>
                </a:path>
              </a:pathLst>
            </a:custGeom>
            <a:solidFill>
              <a:srgbClr val="EB1A3A"/>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0" name="Freeform 155"/>
            <p:cNvSpPr>
              <a:spLocks/>
            </p:cNvSpPr>
            <p:nvPr/>
          </p:nvSpPr>
          <p:spPr bwMode="auto">
            <a:xfrm>
              <a:off x="5781667" y="1885013"/>
              <a:ext cx="252989" cy="411752"/>
            </a:xfrm>
            <a:custGeom>
              <a:avLst/>
              <a:gdLst>
                <a:gd name="T0" fmla="*/ 0 w 124"/>
                <a:gd name="T1" fmla="*/ 148 h 202"/>
                <a:gd name="T2" fmla="*/ 49 w 124"/>
                <a:gd name="T3" fmla="*/ 0 h 202"/>
                <a:gd name="T4" fmla="*/ 82 w 124"/>
                <a:gd name="T5" fmla="*/ 13 h 202"/>
                <a:gd name="T6" fmla="*/ 124 w 124"/>
                <a:gd name="T7" fmla="*/ 202 h 202"/>
                <a:gd name="T8" fmla="*/ 0 w 124"/>
                <a:gd name="T9" fmla="*/ 202 h 202"/>
                <a:gd name="T10" fmla="*/ 0 w 124"/>
                <a:gd name="T11" fmla="*/ 148 h 202"/>
              </a:gdLst>
              <a:ahLst/>
              <a:cxnLst>
                <a:cxn ang="0">
                  <a:pos x="T0" y="T1"/>
                </a:cxn>
                <a:cxn ang="0">
                  <a:pos x="T2" y="T3"/>
                </a:cxn>
                <a:cxn ang="0">
                  <a:pos x="T4" y="T5"/>
                </a:cxn>
                <a:cxn ang="0">
                  <a:pos x="T6" y="T7"/>
                </a:cxn>
                <a:cxn ang="0">
                  <a:pos x="T8" y="T9"/>
                </a:cxn>
                <a:cxn ang="0">
                  <a:pos x="T10" y="T11"/>
                </a:cxn>
              </a:cxnLst>
              <a:rect l="0" t="0" r="r" b="b"/>
              <a:pathLst>
                <a:path w="124" h="202">
                  <a:moveTo>
                    <a:pt x="0" y="148"/>
                  </a:moveTo>
                  <a:cubicBezTo>
                    <a:pt x="0" y="148"/>
                    <a:pt x="35" y="59"/>
                    <a:pt x="49" y="0"/>
                  </a:cubicBezTo>
                  <a:cubicBezTo>
                    <a:pt x="62" y="6"/>
                    <a:pt x="73" y="9"/>
                    <a:pt x="82" y="13"/>
                  </a:cubicBezTo>
                  <a:cubicBezTo>
                    <a:pt x="122" y="98"/>
                    <a:pt x="124" y="202"/>
                    <a:pt x="124" y="202"/>
                  </a:cubicBezTo>
                  <a:cubicBezTo>
                    <a:pt x="0" y="202"/>
                    <a:pt x="0" y="202"/>
                    <a:pt x="0" y="202"/>
                  </a:cubicBezTo>
                  <a:lnTo>
                    <a:pt x="0" y="148"/>
                  </a:lnTo>
                  <a:close/>
                </a:path>
              </a:pathLst>
            </a:custGeom>
            <a:solidFill>
              <a:srgbClr val="C5132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1" name="Freeform 156"/>
            <p:cNvSpPr>
              <a:spLocks/>
            </p:cNvSpPr>
            <p:nvPr/>
          </p:nvSpPr>
          <p:spPr bwMode="auto">
            <a:xfrm>
              <a:off x="5465430" y="1091196"/>
              <a:ext cx="473709" cy="432405"/>
            </a:xfrm>
            <a:custGeom>
              <a:avLst/>
              <a:gdLst>
                <a:gd name="T0" fmla="*/ 148 w 232"/>
                <a:gd name="T1" fmla="*/ 0 h 212"/>
                <a:gd name="T2" fmla="*/ 33 w 232"/>
                <a:gd name="T3" fmla="*/ 113 h 212"/>
                <a:gd name="T4" fmla="*/ 60 w 232"/>
                <a:gd name="T5" fmla="*/ 212 h 212"/>
                <a:gd name="T6" fmla="*/ 60 w 232"/>
                <a:gd name="T7" fmla="*/ 190 h 212"/>
                <a:gd name="T8" fmla="*/ 129 w 232"/>
                <a:gd name="T9" fmla="*/ 139 h 212"/>
                <a:gd name="T10" fmla="*/ 208 w 232"/>
                <a:gd name="T11" fmla="*/ 87 h 212"/>
                <a:gd name="T12" fmla="*/ 148 w 232"/>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232" h="212">
                  <a:moveTo>
                    <a:pt x="148" y="0"/>
                  </a:moveTo>
                  <a:cubicBezTo>
                    <a:pt x="59" y="0"/>
                    <a:pt x="33" y="78"/>
                    <a:pt x="33" y="113"/>
                  </a:cubicBezTo>
                  <a:cubicBezTo>
                    <a:pt x="0" y="158"/>
                    <a:pt x="35" y="198"/>
                    <a:pt x="60" y="212"/>
                  </a:cubicBezTo>
                  <a:cubicBezTo>
                    <a:pt x="60" y="204"/>
                    <a:pt x="60" y="201"/>
                    <a:pt x="60" y="190"/>
                  </a:cubicBezTo>
                  <a:cubicBezTo>
                    <a:pt x="60" y="161"/>
                    <a:pt x="87" y="134"/>
                    <a:pt x="129" y="139"/>
                  </a:cubicBezTo>
                  <a:cubicBezTo>
                    <a:pt x="165" y="143"/>
                    <a:pt x="189" y="122"/>
                    <a:pt x="208" y="87"/>
                  </a:cubicBezTo>
                  <a:cubicBezTo>
                    <a:pt x="232" y="39"/>
                    <a:pt x="202" y="0"/>
                    <a:pt x="148" y="0"/>
                  </a:cubicBez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2" name="Freeform 157"/>
            <p:cNvSpPr>
              <a:spLocks/>
            </p:cNvSpPr>
            <p:nvPr/>
          </p:nvSpPr>
          <p:spPr bwMode="auto">
            <a:xfrm>
              <a:off x="5883637" y="1122174"/>
              <a:ext cx="189742" cy="344633"/>
            </a:xfrm>
            <a:custGeom>
              <a:avLst/>
              <a:gdLst>
                <a:gd name="T0" fmla="*/ 0 w 93"/>
                <a:gd name="T1" fmla="*/ 57 h 169"/>
                <a:gd name="T2" fmla="*/ 77 w 93"/>
                <a:gd name="T3" fmla="*/ 169 h 169"/>
                <a:gd name="T4" fmla="*/ 77 w 93"/>
                <a:gd name="T5" fmla="*/ 70 h 169"/>
                <a:gd name="T6" fmla="*/ 0 w 93"/>
                <a:gd name="T7" fmla="*/ 0 h 169"/>
                <a:gd name="T8" fmla="*/ 0 w 93"/>
                <a:gd name="T9" fmla="*/ 57 h 169"/>
              </a:gdLst>
              <a:ahLst/>
              <a:cxnLst>
                <a:cxn ang="0">
                  <a:pos x="T0" y="T1"/>
                </a:cxn>
                <a:cxn ang="0">
                  <a:pos x="T2" y="T3"/>
                </a:cxn>
                <a:cxn ang="0">
                  <a:pos x="T4" y="T5"/>
                </a:cxn>
                <a:cxn ang="0">
                  <a:pos x="T6" y="T7"/>
                </a:cxn>
                <a:cxn ang="0">
                  <a:pos x="T8" y="T9"/>
                </a:cxn>
              </a:cxnLst>
              <a:rect l="0" t="0" r="r" b="b"/>
              <a:pathLst>
                <a:path w="93" h="169">
                  <a:moveTo>
                    <a:pt x="0" y="57"/>
                  </a:moveTo>
                  <a:cubicBezTo>
                    <a:pt x="0" y="57"/>
                    <a:pt x="20" y="141"/>
                    <a:pt x="77" y="169"/>
                  </a:cubicBezTo>
                  <a:cubicBezTo>
                    <a:pt x="87" y="93"/>
                    <a:pt x="93" y="109"/>
                    <a:pt x="77" y="70"/>
                  </a:cubicBezTo>
                  <a:cubicBezTo>
                    <a:pt x="61" y="30"/>
                    <a:pt x="0" y="0"/>
                    <a:pt x="0" y="0"/>
                  </a:cubicBezTo>
                  <a:lnTo>
                    <a:pt x="0" y="57"/>
                  </a:ln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83" name="Group 44"/>
          <p:cNvGrpSpPr/>
          <p:nvPr/>
        </p:nvGrpSpPr>
        <p:grpSpPr>
          <a:xfrm>
            <a:off x="15151436" y="3070958"/>
            <a:ext cx="781099" cy="781826"/>
            <a:chOff x="3429902" y="885965"/>
            <a:chExt cx="1387567" cy="1388858"/>
          </a:xfrm>
        </p:grpSpPr>
        <p:sp>
          <p:nvSpPr>
            <p:cNvPr id="84" name="Oval 158"/>
            <p:cNvSpPr>
              <a:spLocks noChangeArrowheads="1"/>
            </p:cNvSpPr>
            <p:nvPr/>
          </p:nvSpPr>
          <p:spPr bwMode="auto">
            <a:xfrm>
              <a:off x="3429902" y="885965"/>
              <a:ext cx="1387567" cy="1386276"/>
            </a:xfrm>
            <a:prstGeom prst="ellipse">
              <a:avLst/>
            </a:prstGeom>
            <a:solidFill>
              <a:srgbClr val="6C962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5" name="Freeform 159"/>
            <p:cNvSpPr>
              <a:spLocks/>
            </p:cNvSpPr>
            <p:nvPr/>
          </p:nvSpPr>
          <p:spPr bwMode="auto">
            <a:xfrm>
              <a:off x="4124331" y="885965"/>
              <a:ext cx="693138" cy="1386276"/>
            </a:xfrm>
            <a:custGeom>
              <a:avLst/>
              <a:gdLst>
                <a:gd name="T0" fmla="*/ 340 w 340"/>
                <a:gd name="T1" fmla="*/ 340 h 680"/>
                <a:gd name="T2" fmla="*/ 0 w 340"/>
                <a:gd name="T3" fmla="*/ 0 h 680"/>
                <a:gd name="T4" fmla="*/ 0 w 340"/>
                <a:gd name="T5" fmla="*/ 680 h 680"/>
                <a:gd name="T6" fmla="*/ 340 w 340"/>
                <a:gd name="T7" fmla="*/ 340 h 680"/>
              </a:gdLst>
              <a:ahLst/>
              <a:cxnLst>
                <a:cxn ang="0">
                  <a:pos x="T0" y="T1"/>
                </a:cxn>
                <a:cxn ang="0">
                  <a:pos x="T2" y="T3"/>
                </a:cxn>
                <a:cxn ang="0">
                  <a:pos x="T4" y="T5"/>
                </a:cxn>
                <a:cxn ang="0">
                  <a:pos x="T6" y="T7"/>
                </a:cxn>
              </a:cxnLst>
              <a:rect l="0" t="0" r="r" b="b"/>
              <a:pathLst>
                <a:path w="340" h="680">
                  <a:moveTo>
                    <a:pt x="340" y="340"/>
                  </a:moveTo>
                  <a:cubicBezTo>
                    <a:pt x="340" y="152"/>
                    <a:pt x="188" y="0"/>
                    <a:pt x="0" y="0"/>
                  </a:cubicBezTo>
                  <a:cubicBezTo>
                    <a:pt x="0" y="680"/>
                    <a:pt x="0" y="680"/>
                    <a:pt x="0" y="680"/>
                  </a:cubicBezTo>
                  <a:cubicBezTo>
                    <a:pt x="188" y="680"/>
                    <a:pt x="340" y="528"/>
                    <a:pt x="340" y="340"/>
                  </a:cubicBezTo>
                  <a:close/>
                </a:path>
              </a:pathLst>
            </a:custGeom>
            <a:solidFill>
              <a:srgbClr val="678E23"/>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6" name="Freeform 160"/>
            <p:cNvSpPr>
              <a:spLocks/>
            </p:cNvSpPr>
            <p:nvPr/>
          </p:nvSpPr>
          <p:spPr bwMode="auto">
            <a:xfrm>
              <a:off x="3826165" y="1034402"/>
              <a:ext cx="595040" cy="731861"/>
            </a:xfrm>
            <a:custGeom>
              <a:avLst/>
              <a:gdLst>
                <a:gd name="T0" fmla="*/ 292 w 292"/>
                <a:gd name="T1" fmla="*/ 278 h 359"/>
                <a:gd name="T2" fmla="*/ 146 w 292"/>
                <a:gd name="T3" fmla="*/ 317 h 359"/>
                <a:gd name="T4" fmla="*/ 146 w 292"/>
                <a:gd name="T5" fmla="*/ 317 h 359"/>
                <a:gd name="T6" fmla="*/ 0 w 292"/>
                <a:gd name="T7" fmla="*/ 278 h 359"/>
                <a:gd name="T8" fmla="*/ 0 w 292"/>
                <a:gd name="T9" fmla="*/ 146 h 359"/>
                <a:gd name="T10" fmla="*/ 146 w 292"/>
                <a:gd name="T11" fmla="*/ 0 h 359"/>
                <a:gd name="T12" fmla="*/ 146 w 292"/>
                <a:gd name="T13" fmla="*/ 0 h 359"/>
                <a:gd name="T14" fmla="*/ 292 w 292"/>
                <a:gd name="T15" fmla="*/ 146 h 359"/>
                <a:gd name="T16" fmla="*/ 292 w 292"/>
                <a:gd name="T17" fmla="*/ 278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2" h="359">
                  <a:moveTo>
                    <a:pt x="292" y="278"/>
                  </a:moveTo>
                  <a:cubicBezTo>
                    <a:pt x="292" y="359"/>
                    <a:pt x="227" y="317"/>
                    <a:pt x="146" y="317"/>
                  </a:cubicBezTo>
                  <a:cubicBezTo>
                    <a:pt x="146" y="317"/>
                    <a:pt x="146" y="317"/>
                    <a:pt x="146" y="317"/>
                  </a:cubicBezTo>
                  <a:cubicBezTo>
                    <a:pt x="65" y="317"/>
                    <a:pt x="0" y="359"/>
                    <a:pt x="0" y="278"/>
                  </a:cubicBezTo>
                  <a:cubicBezTo>
                    <a:pt x="0" y="146"/>
                    <a:pt x="0" y="146"/>
                    <a:pt x="0" y="146"/>
                  </a:cubicBezTo>
                  <a:cubicBezTo>
                    <a:pt x="0" y="66"/>
                    <a:pt x="65" y="0"/>
                    <a:pt x="146" y="0"/>
                  </a:cubicBezTo>
                  <a:cubicBezTo>
                    <a:pt x="146" y="0"/>
                    <a:pt x="146" y="0"/>
                    <a:pt x="146" y="0"/>
                  </a:cubicBezTo>
                  <a:cubicBezTo>
                    <a:pt x="227" y="0"/>
                    <a:pt x="292" y="66"/>
                    <a:pt x="292" y="146"/>
                  </a:cubicBezTo>
                  <a:lnTo>
                    <a:pt x="292" y="278"/>
                  </a:ln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7" name="Oval 161"/>
            <p:cNvSpPr>
              <a:spLocks noChangeArrowheads="1"/>
            </p:cNvSpPr>
            <p:nvPr/>
          </p:nvSpPr>
          <p:spPr bwMode="auto">
            <a:xfrm>
              <a:off x="3822293" y="1031821"/>
              <a:ext cx="605366" cy="606657"/>
            </a:xfrm>
            <a:prstGeom prst="ellipse">
              <a:avLst/>
            </a:pr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8" name="Freeform 162"/>
            <p:cNvSpPr>
              <a:spLocks/>
            </p:cNvSpPr>
            <p:nvPr/>
          </p:nvSpPr>
          <p:spPr bwMode="auto">
            <a:xfrm>
              <a:off x="4023652" y="1762391"/>
              <a:ext cx="202649" cy="512432"/>
            </a:xfrm>
            <a:custGeom>
              <a:avLst/>
              <a:gdLst>
                <a:gd name="T0" fmla="*/ 157 w 157"/>
                <a:gd name="T1" fmla="*/ 173 h 397"/>
                <a:gd name="T2" fmla="*/ 78 w 157"/>
                <a:gd name="T3" fmla="*/ 397 h 397"/>
                <a:gd name="T4" fmla="*/ 0 w 157"/>
                <a:gd name="T5" fmla="*/ 173 h 397"/>
                <a:gd name="T6" fmla="*/ 0 w 157"/>
                <a:gd name="T7" fmla="*/ 0 h 397"/>
                <a:gd name="T8" fmla="*/ 157 w 157"/>
                <a:gd name="T9" fmla="*/ 0 h 397"/>
                <a:gd name="T10" fmla="*/ 157 w 157"/>
                <a:gd name="T11" fmla="*/ 173 h 397"/>
              </a:gdLst>
              <a:ahLst/>
              <a:cxnLst>
                <a:cxn ang="0">
                  <a:pos x="T0" y="T1"/>
                </a:cxn>
                <a:cxn ang="0">
                  <a:pos x="T2" y="T3"/>
                </a:cxn>
                <a:cxn ang="0">
                  <a:pos x="T4" y="T5"/>
                </a:cxn>
                <a:cxn ang="0">
                  <a:pos x="T6" y="T7"/>
                </a:cxn>
                <a:cxn ang="0">
                  <a:pos x="T8" y="T9"/>
                </a:cxn>
                <a:cxn ang="0">
                  <a:pos x="T10" y="T11"/>
                </a:cxn>
              </a:cxnLst>
              <a:rect l="0" t="0" r="r" b="b"/>
              <a:pathLst>
                <a:path w="157" h="397">
                  <a:moveTo>
                    <a:pt x="157" y="173"/>
                  </a:moveTo>
                  <a:lnTo>
                    <a:pt x="78" y="397"/>
                  </a:lnTo>
                  <a:lnTo>
                    <a:pt x="0" y="173"/>
                  </a:lnTo>
                  <a:lnTo>
                    <a:pt x="0" y="0"/>
                  </a:lnTo>
                  <a:lnTo>
                    <a:pt x="157" y="0"/>
                  </a:lnTo>
                  <a:lnTo>
                    <a:pt x="157" y="173"/>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9" name="Freeform 163"/>
            <p:cNvSpPr>
              <a:spLocks/>
            </p:cNvSpPr>
            <p:nvPr/>
          </p:nvSpPr>
          <p:spPr bwMode="auto">
            <a:xfrm>
              <a:off x="3871342" y="1146699"/>
              <a:ext cx="254280" cy="675067"/>
            </a:xfrm>
            <a:custGeom>
              <a:avLst/>
              <a:gdLst>
                <a:gd name="T0" fmla="*/ 125 w 125"/>
                <a:gd name="T1" fmla="*/ 0 h 331"/>
                <a:gd name="T2" fmla="*/ 0 w 125"/>
                <a:gd name="T3" fmla="*/ 156 h 331"/>
                <a:gd name="T4" fmla="*/ 39 w 125"/>
                <a:gd name="T5" fmla="*/ 279 h 331"/>
                <a:gd name="T6" fmla="*/ 125 w 125"/>
                <a:gd name="T7" fmla="*/ 331 h 331"/>
                <a:gd name="T8" fmla="*/ 125 w 125"/>
                <a:gd name="T9" fmla="*/ 0 h 331"/>
              </a:gdLst>
              <a:ahLst/>
              <a:cxnLst>
                <a:cxn ang="0">
                  <a:pos x="T0" y="T1"/>
                </a:cxn>
                <a:cxn ang="0">
                  <a:pos x="T2" y="T3"/>
                </a:cxn>
                <a:cxn ang="0">
                  <a:pos x="T4" y="T5"/>
                </a:cxn>
                <a:cxn ang="0">
                  <a:pos x="T6" y="T7"/>
                </a:cxn>
                <a:cxn ang="0">
                  <a:pos x="T8" y="T9"/>
                </a:cxn>
              </a:cxnLst>
              <a:rect l="0" t="0" r="r" b="b"/>
              <a:pathLst>
                <a:path w="125" h="331">
                  <a:moveTo>
                    <a:pt x="125" y="0"/>
                  </a:moveTo>
                  <a:cubicBezTo>
                    <a:pt x="76" y="0"/>
                    <a:pt x="0" y="27"/>
                    <a:pt x="0" y="156"/>
                  </a:cubicBezTo>
                  <a:cubicBezTo>
                    <a:pt x="0" y="230"/>
                    <a:pt x="29" y="265"/>
                    <a:pt x="39" y="279"/>
                  </a:cubicBezTo>
                  <a:cubicBezTo>
                    <a:pt x="49" y="291"/>
                    <a:pt x="99" y="331"/>
                    <a:pt x="125" y="331"/>
                  </a:cubicBezTo>
                  <a:cubicBezTo>
                    <a:pt x="125" y="201"/>
                    <a:pt x="125" y="0"/>
                    <a:pt x="125" y="0"/>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0" name="Freeform 164"/>
            <p:cNvSpPr>
              <a:spLocks/>
            </p:cNvSpPr>
            <p:nvPr/>
          </p:nvSpPr>
          <p:spPr bwMode="auto">
            <a:xfrm>
              <a:off x="3818421" y="1439701"/>
              <a:ext cx="111005" cy="160054"/>
            </a:xfrm>
            <a:custGeom>
              <a:avLst/>
              <a:gdLst>
                <a:gd name="T0" fmla="*/ 2 w 55"/>
                <a:gd name="T1" fmla="*/ 42 h 78"/>
                <a:gd name="T2" fmla="*/ 24 w 55"/>
                <a:gd name="T3" fmla="*/ 2 h 78"/>
                <a:gd name="T4" fmla="*/ 53 w 55"/>
                <a:gd name="T5" fmla="*/ 35 h 78"/>
                <a:gd name="T6" fmla="*/ 31 w 55"/>
                <a:gd name="T7" fmla="*/ 76 h 78"/>
                <a:gd name="T8" fmla="*/ 2 w 55"/>
                <a:gd name="T9" fmla="*/ 42 h 78"/>
              </a:gdLst>
              <a:ahLst/>
              <a:cxnLst>
                <a:cxn ang="0">
                  <a:pos x="T0" y="T1"/>
                </a:cxn>
                <a:cxn ang="0">
                  <a:pos x="T2" y="T3"/>
                </a:cxn>
                <a:cxn ang="0">
                  <a:pos x="T4" y="T5"/>
                </a:cxn>
                <a:cxn ang="0">
                  <a:pos x="T6" y="T7"/>
                </a:cxn>
                <a:cxn ang="0">
                  <a:pos x="T8" y="T9"/>
                </a:cxn>
              </a:cxnLst>
              <a:rect l="0" t="0" r="r" b="b"/>
              <a:pathLst>
                <a:path w="55" h="78">
                  <a:moveTo>
                    <a:pt x="2" y="42"/>
                  </a:moveTo>
                  <a:cubicBezTo>
                    <a:pt x="0" y="22"/>
                    <a:pt x="9" y="4"/>
                    <a:pt x="24" y="2"/>
                  </a:cubicBezTo>
                  <a:cubicBezTo>
                    <a:pt x="38" y="0"/>
                    <a:pt x="51" y="15"/>
                    <a:pt x="53" y="35"/>
                  </a:cubicBezTo>
                  <a:cubicBezTo>
                    <a:pt x="55" y="56"/>
                    <a:pt x="46" y="74"/>
                    <a:pt x="31" y="76"/>
                  </a:cubicBezTo>
                  <a:cubicBezTo>
                    <a:pt x="17" y="78"/>
                    <a:pt x="4" y="63"/>
                    <a:pt x="2" y="42"/>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1" name="Freeform 165"/>
            <p:cNvSpPr>
              <a:spLocks/>
            </p:cNvSpPr>
            <p:nvPr/>
          </p:nvSpPr>
          <p:spPr bwMode="auto">
            <a:xfrm>
              <a:off x="4124331" y="1146699"/>
              <a:ext cx="254280" cy="675067"/>
            </a:xfrm>
            <a:custGeom>
              <a:avLst/>
              <a:gdLst>
                <a:gd name="T0" fmla="*/ 0 w 125"/>
                <a:gd name="T1" fmla="*/ 0 h 331"/>
                <a:gd name="T2" fmla="*/ 125 w 125"/>
                <a:gd name="T3" fmla="*/ 156 h 331"/>
                <a:gd name="T4" fmla="*/ 85 w 125"/>
                <a:gd name="T5" fmla="*/ 279 h 331"/>
                <a:gd name="T6" fmla="*/ 0 w 125"/>
                <a:gd name="T7" fmla="*/ 331 h 331"/>
                <a:gd name="T8" fmla="*/ 0 w 125"/>
                <a:gd name="T9" fmla="*/ 0 h 331"/>
              </a:gdLst>
              <a:ahLst/>
              <a:cxnLst>
                <a:cxn ang="0">
                  <a:pos x="T0" y="T1"/>
                </a:cxn>
                <a:cxn ang="0">
                  <a:pos x="T2" y="T3"/>
                </a:cxn>
                <a:cxn ang="0">
                  <a:pos x="T4" y="T5"/>
                </a:cxn>
                <a:cxn ang="0">
                  <a:pos x="T6" y="T7"/>
                </a:cxn>
                <a:cxn ang="0">
                  <a:pos x="T8" y="T9"/>
                </a:cxn>
              </a:cxnLst>
              <a:rect l="0" t="0" r="r" b="b"/>
              <a:pathLst>
                <a:path w="125" h="331">
                  <a:moveTo>
                    <a:pt x="0" y="0"/>
                  </a:moveTo>
                  <a:cubicBezTo>
                    <a:pt x="49" y="0"/>
                    <a:pt x="125" y="27"/>
                    <a:pt x="125" y="156"/>
                  </a:cubicBezTo>
                  <a:cubicBezTo>
                    <a:pt x="125" y="230"/>
                    <a:pt x="96" y="265"/>
                    <a:pt x="85" y="279"/>
                  </a:cubicBezTo>
                  <a:cubicBezTo>
                    <a:pt x="76" y="291"/>
                    <a:pt x="26" y="331"/>
                    <a:pt x="0" y="331"/>
                  </a:cubicBezTo>
                  <a:cubicBezTo>
                    <a:pt x="0" y="201"/>
                    <a:pt x="0" y="0"/>
                    <a:pt x="0" y="0"/>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2" name="Freeform 166"/>
            <p:cNvSpPr>
              <a:spLocks/>
            </p:cNvSpPr>
            <p:nvPr/>
          </p:nvSpPr>
          <p:spPr bwMode="auto">
            <a:xfrm>
              <a:off x="4319236" y="1439701"/>
              <a:ext cx="114878" cy="160054"/>
            </a:xfrm>
            <a:custGeom>
              <a:avLst/>
              <a:gdLst>
                <a:gd name="T0" fmla="*/ 53 w 56"/>
                <a:gd name="T1" fmla="*/ 42 h 78"/>
                <a:gd name="T2" fmla="*/ 32 w 56"/>
                <a:gd name="T3" fmla="*/ 2 h 78"/>
                <a:gd name="T4" fmla="*/ 2 w 56"/>
                <a:gd name="T5" fmla="*/ 35 h 78"/>
                <a:gd name="T6" fmla="*/ 24 w 56"/>
                <a:gd name="T7" fmla="*/ 76 h 78"/>
                <a:gd name="T8" fmla="*/ 53 w 56"/>
                <a:gd name="T9" fmla="*/ 42 h 78"/>
              </a:gdLst>
              <a:ahLst/>
              <a:cxnLst>
                <a:cxn ang="0">
                  <a:pos x="T0" y="T1"/>
                </a:cxn>
                <a:cxn ang="0">
                  <a:pos x="T2" y="T3"/>
                </a:cxn>
                <a:cxn ang="0">
                  <a:pos x="T4" y="T5"/>
                </a:cxn>
                <a:cxn ang="0">
                  <a:pos x="T6" y="T7"/>
                </a:cxn>
                <a:cxn ang="0">
                  <a:pos x="T8" y="T9"/>
                </a:cxn>
              </a:cxnLst>
              <a:rect l="0" t="0" r="r" b="b"/>
              <a:pathLst>
                <a:path w="56" h="78">
                  <a:moveTo>
                    <a:pt x="53" y="42"/>
                  </a:moveTo>
                  <a:cubicBezTo>
                    <a:pt x="56" y="22"/>
                    <a:pt x="46" y="4"/>
                    <a:pt x="32" y="2"/>
                  </a:cubicBezTo>
                  <a:cubicBezTo>
                    <a:pt x="17" y="0"/>
                    <a:pt x="4" y="15"/>
                    <a:pt x="2" y="35"/>
                  </a:cubicBezTo>
                  <a:cubicBezTo>
                    <a:pt x="0" y="56"/>
                    <a:pt x="10" y="74"/>
                    <a:pt x="24" y="76"/>
                  </a:cubicBezTo>
                  <a:cubicBezTo>
                    <a:pt x="38" y="78"/>
                    <a:pt x="51" y="63"/>
                    <a:pt x="53" y="42"/>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3" name="Freeform 167"/>
            <p:cNvSpPr>
              <a:spLocks/>
            </p:cNvSpPr>
            <p:nvPr/>
          </p:nvSpPr>
          <p:spPr bwMode="auto">
            <a:xfrm>
              <a:off x="3780989" y="1863070"/>
              <a:ext cx="343342" cy="411752"/>
            </a:xfrm>
            <a:custGeom>
              <a:avLst/>
              <a:gdLst>
                <a:gd name="T0" fmla="*/ 168 w 168"/>
                <a:gd name="T1" fmla="*/ 202 h 202"/>
                <a:gd name="T2" fmla="*/ 168 w 168"/>
                <a:gd name="T3" fmla="*/ 66 h 202"/>
                <a:gd name="T4" fmla="*/ 123 w 168"/>
                <a:gd name="T5" fmla="*/ 26 h 202"/>
                <a:gd name="T6" fmla="*/ 119 w 168"/>
                <a:gd name="T7" fmla="*/ 0 h 202"/>
                <a:gd name="T8" fmla="*/ 19 w 168"/>
                <a:gd name="T9" fmla="*/ 56 h 202"/>
                <a:gd name="T10" fmla="*/ 0 w 168"/>
                <a:gd name="T11" fmla="*/ 202 h 202"/>
                <a:gd name="T12" fmla="*/ 168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168" y="202"/>
                  </a:moveTo>
                  <a:cubicBezTo>
                    <a:pt x="168" y="66"/>
                    <a:pt x="168" y="66"/>
                    <a:pt x="168" y="66"/>
                  </a:cubicBezTo>
                  <a:cubicBezTo>
                    <a:pt x="168" y="66"/>
                    <a:pt x="131" y="56"/>
                    <a:pt x="123" y="26"/>
                  </a:cubicBezTo>
                  <a:cubicBezTo>
                    <a:pt x="119" y="12"/>
                    <a:pt x="119" y="0"/>
                    <a:pt x="119" y="0"/>
                  </a:cubicBezTo>
                  <a:cubicBezTo>
                    <a:pt x="119" y="0"/>
                    <a:pt x="38" y="28"/>
                    <a:pt x="19" y="56"/>
                  </a:cubicBezTo>
                  <a:cubicBezTo>
                    <a:pt x="4" y="101"/>
                    <a:pt x="0" y="202"/>
                    <a:pt x="0" y="202"/>
                  </a:cubicBezTo>
                  <a:lnTo>
                    <a:pt x="168" y="20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4" name="Freeform 168"/>
            <p:cNvSpPr>
              <a:spLocks/>
            </p:cNvSpPr>
            <p:nvPr/>
          </p:nvSpPr>
          <p:spPr bwMode="auto">
            <a:xfrm>
              <a:off x="4124331" y="1863070"/>
              <a:ext cx="342051" cy="411752"/>
            </a:xfrm>
            <a:custGeom>
              <a:avLst/>
              <a:gdLst>
                <a:gd name="T0" fmla="*/ 0 w 168"/>
                <a:gd name="T1" fmla="*/ 202 h 202"/>
                <a:gd name="T2" fmla="*/ 0 w 168"/>
                <a:gd name="T3" fmla="*/ 66 h 202"/>
                <a:gd name="T4" fmla="*/ 45 w 168"/>
                <a:gd name="T5" fmla="*/ 26 h 202"/>
                <a:gd name="T6" fmla="*/ 49 w 168"/>
                <a:gd name="T7" fmla="*/ 0 h 202"/>
                <a:gd name="T8" fmla="*/ 148 w 168"/>
                <a:gd name="T9" fmla="*/ 56 h 202"/>
                <a:gd name="T10" fmla="*/ 168 w 168"/>
                <a:gd name="T11" fmla="*/ 202 h 202"/>
                <a:gd name="T12" fmla="*/ 0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0" y="202"/>
                  </a:moveTo>
                  <a:cubicBezTo>
                    <a:pt x="0" y="66"/>
                    <a:pt x="0" y="66"/>
                    <a:pt x="0" y="66"/>
                  </a:cubicBezTo>
                  <a:cubicBezTo>
                    <a:pt x="0" y="66"/>
                    <a:pt x="37" y="56"/>
                    <a:pt x="45" y="26"/>
                  </a:cubicBezTo>
                  <a:cubicBezTo>
                    <a:pt x="49" y="12"/>
                    <a:pt x="49" y="0"/>
                    <a:pt x="49" y="0"/>
                  </a:cubicBezTo>
                  <a:cubicBezTo>
                    <a:pt x="49" y="0"/>
                    <a:pt x="130" y="28"/>
                    <a:pt x="148" y="56"/>
                  </a:cubicBezTo>
                  <a:cubicBezTo>
                    <a:pt x="164" y="101"/>
                    <a:pt x="168" y="202"/>
                    <a:pt x="168" y="202"/>
                  </a:cubicBezTo>
                  <a:lnTo>
                    <a:pt x="0" y="20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5" name="Freeform 169"/>
            <p:cNvSpPr>
              <a:spLocks/>
            </p:cNvSpPr>
            <p:nvPr/>
          </p:nvSpPr>
          <p:spPr bwMode="auto">
            <a:xfrm>
              <a:off x="4054630" y="1677201"/>
              <a:ext cx="140693" cy="52921"/>
            </a:xfrm>
            <a:custGeom>
              <a:avLst/>
              <a:gdLst>
                <a:gd name="T0" fmla="*/ 35 w 69"/>
                <a:gd name="T1" fmla="*/ 26 h 26"/>
                <a:gd name="T2" fmla="*/ 69 w 69"/>
                <a:gd name="T3" fmla="*/ 0 h 26"/>
                <a:gd name="T4" fmla="*/ 0 w 69"/>
                <a:gd name="T5" fmla="*/ 0 h 26"/>
                <a:gd name="T6" fmla="*/ 35 w 69"/>
                <a:gd name="T7" fmla="*/ 26 h 26"/>
              </a:gdLst>
              <a:ahLst/>
              <a:cxnLst>
                <a:cxn ang="0">
                  <a:pos x="T0" y="T1"/>
                </a:cxn>
                <a:cxn ang="0">
                  <a:pos x="T2" y="T3"/>
                </a:cxn>
                <a:cxn ang="0">
                  <a:pos x="T4" y="T5"/>
                </a:cxn>
                <a:cxn ang="0">
                  <a:pos x="T6" y="T7"/>
                </a:cxn>
              </a:cxnLst>
              <a:rect l="0" t="0" r="r" b="b"/>
              <a:pathLst>
                <a:path w="69" h="26">
                  <a:moveTo>
                    <a:pt x="35" y="26"/>
                  </a:moveTo>
                  <a:cubicBezTo>
                    <a:pt x="53" y="26"/>
                    <a:pt x="69" y="14"/>
                    <a:pt x="69" y="0"/>
                  </a:cubicBezTo>
                  <a:cubicBezTo>
                    <a:pt x="0" y="0"/>
                    <a:pt x="0" y="0"/>
                    <a:pt x="0" y="0"/>
                  </a:cubicBezTo>
                  <a:cubicBezTo>
                    <a:pt x="0" y="14"/>
                    <a:pt x="16" y="26"/>
                    <a:pt x="35" y="26"/>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6" name="Freeform 170"/>
            <p:cNvSpPr>
              <a:spLocks/>
            </p:cNvSpPr>
            <p:nvPr/>
          </p:nvSpPr>
          <p:spPr bwMode="auto">
            <a:xfrm>
              <a:off x="3809385" y="1069253"/>
              <a:ext cx="473709" cy="432405"/>
            </a:xfrm>
            <a:custGeom>
              <a:avLst/>
              <a:gdLst>
                <a:gd name="T0" fmla="*/ 148 w 232"/>
                <a:gd name="T1" fmla="*/ 0 h 212"/>
                <a:gd name="T2" fmla="*/ 32 w 232"/>
                <a:gd name="T3" fmla="*/ 113 h 212"/>
                <a:gd name="T4" fmla="*/ 60 w 232"/>
                <a:gd name="T5" fmla="*/ 212 h 212"/>
                <a:gd name="T6" fmla="*/ 60 w 232"/>
                <a:gd name="T7" fmla="*/ 190 h 212"/>
                <a:gd name="T8" fmla="*/ 128 w 232"/>
                <a:gd name="T9" fmla="*/ 139 h 212"/>
                <a:gd name="T10" fmla="*/ 208 w 232"/>
                <a:gd name="T11" fmla="*/ 87 h 212"/>
                <a:gd name="T12" fmla="*/ 148 w 232"/>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232" h="212">
                  <a:moveTo>
                    <a:pt x="148" y="0"/>
                  </a:moveTo>
                  <a:cubicBezTo>
                    <a:pt x="59" y="0"/>
                    <a:pt x="32" y="78"/>
                    <a:pt x="32" y="113"/>
                  </a:cubicBezTo>
                  <a:cubicBezTo>
                    <a:pt x="0" y="158"/>
                    <a:pt x="35" y="198"/>
                    <a:pt x="60" y="212"/>
                  </a:cubicBezTo>
                  <a:cubicBezTo>
                    <a:pt x="60" y="204"/>
                    <a:pt x="60" y="201"/>
                    <a:pt x="60" y="190"/>
                  </a:cubicBezTo>
                  <a:cubicBezTo>
                    <a:pt x="60" y="161"/>
                    <a:pt x="87" y="134"/>
                    <a:pt x="128" y="139"/>
                  </a:cubicBezTo>
                  <a:cubicBezTo>
                    <a:pt x="165" y="143"/>
                    <a:pt x="189" y="122"/>
                    <a:pt x="208" y="87"/>
                  </a:cubicBezTo>
                  <a:cubicBezTo>
                    <a:pt x="232" y="39"/>
                    <a:pt x="202" y="0"/>
                    <a:pt x="148" y="0"/>
                  </a:cubicBez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7" name="Freeform 171"/>
            <p:cNvSpPr>
              <a:spLocks/>
            </p:cNvSpPr>
            <p:nvPr/>
          </p:nvSpPr>
          <p:spPr bwMode="auto">
            <a:xfrm>
              <a:off x="4226301" y="1100231"/>
              <a:ext cx="191032" cy="344633"/>
            </a:xfrm>
            <a:custGeom>
              <a:avLst/>
              <a:gdLst>
                <a:gd name="T0" fmla="*/ 0 w 94"/>
                <a:gd name="T1" fmla="*/ 57 h 169"/>
                <a:gd name="T2" fmla="*/ 78 w 94"/>
                <a:gd name="T3" fmla="*/ 169 h 169"/>
                <a:gd name="T4" fmla="*/ 78 w 94"/>
                <a:gd name="T5" fmla="*/ 70 h 169"/>
                <a:gd name="T6" fmla="*/ 0 w 94"/>
                <a:gd name="T7" fmla="*/ 0 h 169"/>
                <a:gd name="T8" fmla="*/ 0 w 94"/>
                <a:gd name="T9" fmla="*/ 57 h 169"/>
              </a:gdLst>
              <a:ahLst/>
              <a:cxnLst>
                <a:cxn ang="0">
                  <a:pos x="T0" y="T1"/>
                </a:cxn>
                <a:cxn ang="0">
                  <a:pos x="T2" y="T3"/>
                </a:cxn>
                <a:cxn ang="0">
                  <a:pos x="T4" y="T5"/>
                </a:cxn>
                <a:cxn ang="0">
                  <a:pos x="T6" y="T7"/>
                </a:cxn>
                <a:cxn ang="0">
                  <a:pos x="T8" y="T9"/>
                </a:cxn>
              </a:cxnLst>
              <a:rect l="0" t="0" r="r" b="b"/>
              <a:pathLst>
                <a:path w="94" h="169">
                  <a:moveTo>
                    <a:pt x="0" y="57"/>
                  </a:moveTo>
                  <a:cubicBezTo>
                    <a:pt x="0" y="57"/>
                    <a:pt x="21" y="141"/>
                    <a:pt x="78" y="169"/>
                  </a:cubicBezTo>
                  <a:cubicBezTo>
                    <a:pt x="88" y="93"/>
                    <a:pt x="94" y="109"/>
                    <a:pt x="78" y="70"/>
                  </a:cubicBezTo>
                  <a:cubicBezTo>
                    <a:pt x="62" y="30"/>
                    <a:pt x="0" y="0"/>
                    <a:pt x="0" y="0"/>
                  </a:cubicBezTo>
                  <a:lnTo>
                    <a:pt x="0" y="57"/>
                  </a:lnTo>
                  <a:close/>
                </a:path>
              </a:pathLst>
            </a:custGeom>
            <a:solidFill>
              <a:srgbClr val="4618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8" name="Freeform 172"/>
            <p:cNvSpPr>
              <a:spLocks/>
            </p:cNvSpPr>
            <p:nvPr/>
          </p:nvSpPr>
          <p:spPr bwMode="auto">
            <a:xfrm>
              <a:off x="3780989" y="1863070"/>
              <a:ext cx="343342" cy="411752"/>
            </a:xfrm>
            <a:custGeom>
              <a:avLst/>
              <a:gdLst>
                <a:gd name="T0" fmla="*/ 168 w 168"/>
                <a:gd name="T1" fmla="*/ 202 h 202"/>
                <a:gd name="T2" fmla="*/ 168 w 168"/>
                <a:gd name="T3" fmla="*/ 87 h 202"/>
                <a:gd name="T4" fmla="*/ 119 w 168"/>
                <a:gd name="T5" fmla="*/ 0 h 202"/>
                <a:gd name="T6" fmla="*/ 19 w 168"/>
                <a:gd name="T7" fmla="*/ 56 h 202"/>
                <a:gd name="T8" fmla="*/ 0 w 168"/>
                <a:gd name="T9" fmla="*/ 202 h 202"/>
                <a:gd name="T10" fmla="*/ 168 w 168"/>
                <a:gd name="T11" fmla="*/ 202 h 202"/>
              </a:gdLst>
              <a:ahLst/>
              <a:cxnLst>
                <a:cxn ang="0">
                  <a:pos x="T0" y="T1"/>
                </a:cxn>
                <a:cxn ang="0">
                  <a:pos x="T2" y="T3"/>
                </a:cxn>
                <a:cxn ang="0">
                  <a:pos x="T4" y="T5"/>
                </a:cxn>
                <a:cxn ang="0">
                  <a:pos x="T6" y="T7"/>
                </a:cxn>
                <a:cxn ang="0">
                  <a:pos x="T8" y="T9"/>
                </a:cxn>
                <a:cxn ang="0">
                  <a:pos x="T10" y="T11"/>
                </a:cxn>
              </a:cxnLst>
              <a:rect l="0" t="0" r="r" b="b"/>
              <a:pathLst>
                <a:path w="168" h="202">
                  <a:moveTo>
                    <a:pt x="168" y="202"/>
                  </a:moveTo>
                  <a:cubicBezTo>
                    <a:pt x="168" y="87"/>
                    <a:pt x="168" y="87"/>
                    <a:pt x="168" y="87"/>
                  </a:cubicBezTo>
                  <a:cubicBezTo>
                    <a:pt x="119" y="0"/>
                    <a:pt x="119" y="0"/>
                    <a:pt x="119" y="0"/>
                  </a:cubicBezTo>
                  <a:cubicBezTo>
                    <a:pt x="119" y="0"/>
                    <a:pt x="38" y="28"/>
                    <a:pt x="19" y="56"/>
                  </a:cubicBezTo>
                  <a:cubicBezTo>
                    <a:pt x="4" y="101"/>
                    <a:pt x="0" y="202"/>
                    <a:pt x="0" y="202"/>
                  </a:cubicBezTo>
                  <a:lnTo>
                    <a:pt x="168" y="202"/>
                  </a:lnTo>
                  <a:close/>
                </a:path>
              </a:pathLst>
            </a:custGeom>
            <a:solidFill>
              <a:srgbClr val="71B6E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9" name="Freeform 173"/>
            <p:cNvSpPr>
              <a:spLocks/>
            </p:cNvSpPr>
            <p:nvPr/>
          </p:nvSpPr>
          <p:spPr bwMode="auto">
            <a:xfrm>
              <a:off x="4124331" y="1863070"/>
              <a:ext cx="342051" cy="411752"/>
            </a:xfrm>
            <a:custGeom>
              <a:avLst/>
              <a:gdLst>
                <a:gd name="T0" fmla="*/ 0 w 168"/>
                <a:gd name="T1" fmla="*/ 202 h 202"/>
                <a:gd name="T2" fmla="*/ 0 w 168"/>
                <a:gd name="T3" fmla="*/ 87 h 202"/>
                <a:gd name="T4" fmla="*/ 49 w 168"/>
                <a:gd name="T5" fmla="*/ 0 h 202"/>
                <a:gd name="T6" fmla="*/ 148 w 168"/>
                <a:gd name="T7" fmla="*/ 56 h 202"/>
                <a:gd name="T8" fmla="*/ 168 w 168"/>
                <a:gd name="T9" fmla="*/ 202 h 202"/>
                <a:gd name="T10" fmla="*/ 0 w 168"/>
                <a:gd name="T11" fmla="*/ 202 h 202"/>
              </a:gdLst>
              <a:ahLst/>
              <a:cxnLst>
                <a:cxn ang="0">
                  <a:pos x="T0" y="T1"/>
                </a:cxn>
                <a:cxn ang="0">
                  <a:pos x="T2" y="T3"/>
                </a:cxn>
                <a:cxn ang="0">
                  <a:pos x="T4" y="T5"/>
                </a:cxn>
                <a:cxn ang="0">
                  <a:pos x="T6" y="T7"/>
                </a:cxn>
                <a:cxn ang="0">
                  <a:pos x="T8" y="T9"/>
                </a:cxn>
                <a:cxn ang="0">
                  <a:pos x="T10" y="T11"/>
                </a:cxn>
              </a:cxnLst>
              <a:rect l="0" t="0" r="r" b="b"/>
              <a:pathLst>
                <a:path w="168" h="202">
                  <a:moveTo>
                    <a:pt x="0" y="202"/>
                  </a:moveTo>
                  <a:cubicBezTo>
                    <a:pt x="0" y="87"/>
                    <a:pt x="0" y="87"/>
                    <a:pt x="0" y="87"/>
                  </a:cubicBezTo>
                  <a:cubicBezTo>
                    <a:pt x="49" y="0"/>
                    <a:pt x="49" y="0"/>
                    <a:pt x="49" y="0"/>
                  </a:cubicBezTo>
                  <a:cubicBezTo>
                    <a:pt x="49" y="0"/>
                    <a:pt x="130" y="28"/>
                    <a:pt x="148" y="56"/>
                  </a:cubicBezTo>
                  <a:cubicBezTo>
                    <a:pt x="164" y="101"/>
                    <a:pt x="168" y="202"/>
                    <a:pt x="168" y="202"/>
                  </a:cubicBezTo>
                  <a:lnTo>
                    <a:pt x="0" y="202"/>
                  </a:lnTo>
                  <a:close/>
                </a:path>
              </a:pathLst>
            </a:custGeom>
            <a:solidFill>
              <a:srgbClr val="5EACD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0" name="Freeform 174"/>
            <p:cNvSpPr>
              <a:spLocks/>
            </p:cNvSpPr>
            <p:nvPr/>
          </p:nvSpPr>
          <p:spPr bwMode="auto">
            <a:xfrm>
              <a:off x="3932008" y="1863070"/>
              <a:ext cx="192323" cy="205231"/>
            </a:xfrm>
            <a:custGeom>
              <a:avLst/>
              <a:gdLst>
                <a:gd name="T0" fmla="*/ 149 w 149"/>
                <a:gd name="T1" fmla="*/ 137 h 159"/>
                <a:gd name="T2" fmla="*/ 71 w 149"/>
                <a:gd name="T3" fmla="*/ 0 h 159"/>
                <a:gd name="T4" fmla="*/ 0 w 149"/>
                <a:gd name="T5" fmla="*/ 23 h 159"/>
                <a:gd name="T6" fmla="*/ 60 w 149"/>
                <a:gd name="T7" fmla="*/ 159 h 159"/>
                <a:gd name="T8" fmla="*/ 149 w 149"/>
                <a:gd name="T9" fmla="*/ 137 h 159"/>
              </a:gdLst>
              <a:ahLst/>
              <a:cxnLst>
                <a:cxn ang="0">
                  <a:pos x="T0" y="T1"/>
                </a:cxn>
                <a:cxn ang="0">
                  <a:pos x="T2" y="T3"/>
                </a:cxn>
                <a:cxn ang="0">
                  <a:pos x="T4" y="T5"/>
                </a:cxn>
                <a:cxn ang="0">
                  <a:pos x="T6" y="T7"/>
                </a:cxn>
                <a:cxn ang="0">
                  <a:pos x="T8" y="T9"/>
                </a:cxn>
              </a:cxnLst>
              <a:rect l="0" t="0" r="r" b="b"/>
              <a:pathLst>
                <a:path w="149" h="159">
                  <a:moveTo>
                    <a:pt x="149" y="137"/>
                  </a:moveTo>
                  <a:lnTo>
                    <a:pt x="71" y="0"/>
                  </a:lnTo>
                  <a:lnTo>
                    <a:pt x="0" y="23"/>
                  </a:lnTo>
                  <a:lnTo>
                    <a:pt x="60" y="159"/>
                  </a:lnTo>
                  <a:lnTo>
                    <a:pt x="149" y="13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1" name="Freeform 175"/>
            <p:cNvSpPr>
              <a:spLocks/>
            </p:cNvSpPr>
            <p:nvPr/>
          </p:nvSpPr>
          <p:spPr bwMode="auto">
            <a:xfrm>
              <a:off x="4124331" y="1863070"/>
              <a:ext cx="191032" cy="205231"/>
            </a:xfrm>
            <a:custGeom>
              <a:avLst/>
              <a:gdLst>
                <a:gd name="T0" fmla="*/ 0 w 148"/>
                <a:gd name="T1" fmla="*/ 137 h 159"/>
                <a:gd name="T2" fmla="*/ 77 w 148"/>
                <a:gd name="T3" fmla="*/ 0 h 159"/>
                <a:gd name="T4" fmla="*/ 148 w 148"/>
                <a:gd name="T5" fmla="*/ 23 h 159"/>
                <a:gd name="T6" fmla="*/ 88 w 148"/>
                <a:gd name="T7" fmla="*/ 159 h 159"/>
                <a:gd name="T8" fmla="*/ 0 w 148"/>
                <a:gd name="T9" fmla="*/ 137 h 159"/>
              </a:gdLst>
              <a:ahLst/>
              <a:cxnLst>
                <a:cxn ang="0">
                  <a:pos x="T0" y="T1"/>
                </a:cxn>
                <a:cxn ang="0">
                  <a:pos x="T2" y="T3"/>
                </a:cxn>
                <a:cxn ang="0">
                  <a:pos x="T4" y="T5"/>
                </a:cxn>
                <a:cxn ang="0">
                  <a:pos x="T6" y="T7"/>
                </a:cxn>
                <a:cxn ang="0">
                  <a:pos x="T8" y="T9"/>
                </a:cxn>
              </a:cxnLst>
              <a:rect l="0" t="0" r="r" b="b"/>
              <a:pathLst>
                <a:path w="148" h="159">
                  <a:moveTo>
                    <a:pt x="0" y="137"/>
                  </a:moveTo>
                  <a:lnTo>
                    <a:pt x="77" y="0"/>
                  </a:lnTo>
                  <a:lnTo>
                    <a:pt x="148" y="23"/>
                  </a:lnTo>
                  <a:lnTo>
                    <a:pt x="88" y="159"/>
                  </a:lnTo>
                  <a:lnTo>
                    <a:pt x="0" y="137"/>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02" name="Group 15"/>
          <p:cNvGrpSpPr/>
          <p:nvPr/>
        </p:nvGrpSpPr>
        <p:grpSpPr>
          <a:xfrm>
            <a:off x="14208798" y="3070231"/>
            <a:ext cx="780374" cy="781099"/>
            <a:chOff x="3429902" y="5068027"/>
            <a:chExt cx="1387567" cy="1388858"/>
          </a:xfrm>
        </p:grpSpPr>
        <p:sp>
          <p:nvSpPr>
            <p:cNvPr id="103" name="Oval 102"/>
            <p:cNvSpPr>
              <a:spLocks noChangeArrowheads="1"/>
            </p:cNvSpPr>
            <p:nvPr/>
          </p:nvSpPr>
          <p:spPr bwMode="auto">
            <a:xfrm>
              <a:off x="3429902" y="5068027"/>
              <a:ext cx="1387567" cy="1387567"/>
            </a:xfrm>
            <a:prstGeom prst="ellipse">
              <a:avLst/>
            </a:prstGeom>
            <a:solidFill>
              <a:srgbClr val="B5332B"/>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4" name="Freeform 17"/>
            <p:cNvSpPr>
              <a:spLocks/>
            </p:cNvSpPr>
            <p:nvPr/>
          </p:nvSpPr>
          <p:spPr bwMode="auto">
            <a:xfrm>
              <a:off x="4124331" y="5068027"/>
              <a:ext cx="693138" cy="1387567"/>
            </a:xfrm>
            <a:custGeom>
              <a:avLst/>
              <a:gdLst>
                <a:gd name="T0" fmla="*/ 340 w 340"/>
                <a:gd name="T1" fmla="*/ 340 h 680"/>
                <a:gd name="T2" fmla="*/ 0 w 340"/>
                <a:gd name="T3" fmla="*/ 0 h 680"/>
                <a:gd name="T4" fmla="*/ 0 w 340"/>
                <a:gd name="T5" fmla="*/ 680 h 680"/>
                <a:gd name="T6" fmla="*/ 340 w 340"/>
                <a:gd name="T7" fmla="*/ 340 h 680"/>
              </a:gdLst>
              <a:ahLst/>
              <a:cxnLst>
                <a:cxn ang="0">
                  <a:pos x="T0" y="T1"/>
                </a:cxn>
                <a:cxn ang="0">
                  <a:pos x="T2" y="T3"/>
                </a:cxn>
                <a:cxn ang="0">
                  <a:pos x="T4" y="T5"/>
                </a:cxn>
                <a:cxn ang="0">
                  <a:pos x="T6" y="T7"/>
                </a:cxn>
              </a:cxnLst>
              <a:rect l="0" t="0" r="r" b="b"/>
              <a:pathLst>
                <a:path w="340" h="680">
                  <a:moveTo>
                    <a:pt x="340" y="340"/>
                  </a:moveTo>
                  <a:cubicBezTo>
                    <a:pt x="340" y="152"/>
                    <a:pt x="188" y="0"/>
                    <a:pt x="0" y="0"/>
                  </a:cubicBezTo>
                  <a:cubicBezTo>
                    <a:pt x="0" y="680"/>
                    <a:pt x="0" y="680"/>
                    <a:pt x="0" y="680"/>
                  </a:cubicBezTo>
                  <a:cubicBezTo>
                    <a:pt x="188" y="680"/>
                    <a:pt x="340" y="528"/>
                    <a:pt x="340" y="340"/>
                  </a:cubicBezTo>
                  <a:close/>
                </a:path>
              </a:pathLst>
            </a:custGeom>
            <a:solidFill>
              <a:srgbClr val="A22D2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5" name="Freeform 18"/>
            <p:cNvSpPr>
              <a:spLocks/>
            </p:cNvSpPr>
            <p:nvPr/>
          </p:nvSpPr>
          <p:spPr bwMode="auto">
            <a:xfrm>
              <a:off x="3762918" y="5592076"/>
              <a:ext cx="362704" cy="680231"/>
            </a:xfrm>
            <a:custGeom>
              <a:avLst/>
              <a:gdLst>
                <a:gd name="T0" fmla="*/ 178 w 178"/>
                <a:gd name="T1" fmla="*/ 333 h 333"/>
                <a:gd name="T2" fmla="*/ 56 w 178"/>
                <a:gd name="T3" fmla="*/ 333 h 333"/>
                <a:gd name="T4" fmla="*/ 28 w 178"/>
                <a:gd name="T5" fmla="*/ 198 h 333"/>
                <a:gd name="T6" fmla="*/ 82 w 178"/>
                <a:gd name="T7" fmla="*/ 0 h 333"/>
                <a:gd name="T8" fmla="*/ 178 w 178"/>
                <a:gd name="T9" fmla="*/ 0 h 333"/>
                <a:gd name="T10" fmla="*/ 178 w 178"/>
                <a:gd name="T11" fmla="*/ 333 h 333"/>
              </a:gdLst>
              <a:ahLst/>
              <a:cxnLst>
                <a:cxn ang="0">
                  <a:pos x="T0" y="T1"/>
                </a:cxn>
                <a:cxn ang="0">
                  <a:pos x="T2" y="T3"/>
                </a:cxn>
                <a:cxn ang="0">
                  <a:pos x="T4" y="T5"/>
                </a:cxn>
                <a:cxn ang="0">
                  <a:pos x="T6" y="T7"/>
                </a:cxn>
                <a:cxn ang="0">
                  <a:pos x="T8" y="T9"/>
                </a:cxn>
                <a:cxn ang="0">
                  <a:pos x="T10" y="T11"/>
                </a:cxn>
              </a:cxnLst>
              <a:rect l="0" t="0" r="r" b="b"/>
              <a:pathLst>
                <a:path w="178" h="333">
                  <a:moveTo>
                    <a:pt x="178" y="333"/>
                  </a:moveTo>
                  <a:cubicBezTo>
                    <a:pt x="56" y="333"/>
                    <a:pt x="56" y="333"/>
                    <a:pt x="56" y="333"/>
                  </a:cubicBezTo>
                  <a:cubicBezTo>
                    <a:pt x="56" y="333"/>
                    <a:pt x="0" y="279"/>
                    <a:pt x="28" y="198"/>
                  </a:cubicBezTo>
                  <a:cubicBezTo>
                    <a:pt x="56" y="118"/>
                    <a:pt x="80" y="86"/>
                    <a:pt x="82" y="0"/>
                  </a:cubicBezTo>
                  <a:cubicBezTo>
                    <a:pt x="166" y="0"/>
                    <a:pt x="178" y="0"/>
                    <a:pt x="178" y="0"/>
                  </a:cubicBezTo>
                  <a:lnTo>
                    <a:pt x="178" y="333"/>
                  </a:lnTo>
                  <a:close/>
                </a:path>
              </a:pathLst>
            </a:custGeom>
            <a:solidFill>
              <a:srgbClr val="870B1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6" name="Freeform 19"/>
            <p:cNvSpPr>
              <a:spLocks/>
            </p:cNvSpPr>
            <p:nvPr/>
          </p:nvSpPr>
          <p:spPr bwMode="auto">
            <a:xfrm>
              <a:off x="4117877" y="5592076"/>
              <a:ext cx="362704" cy="680231"/>
            </a:xfrm>
            <a:custGeom>
              <a:avLst/>
              <a:gdLst>
                <a:gd name="T0" fmla="*/ 0 w 178"/>
                <a:gd name="T1" fmla="*/ 333 h 333"/>
                <a:gd name="T2" fmla="*/ 122 w 178"/>
                <a:gd name="T3" fmla="*/ 333 h 333"/>
                <a:gd name="T4" fmla="*/ 150 w 178"/>
                <a:gd name="T5" fmla="*/ 198 h 333"/>
                <a:gd name="T6" fmla="*/ 96 w 178"/>
                <a:gd name="T7" fmla="*/ 0 h 333"/>
                <a:gd name="T8" fmla="*/ 0 w 178"/>
                <a:gd name="T9" fmla="*/ 0 h 333"/>
                <a:gd name="T10" fmla="*/ 0 w 178"/>
                <a:gd name="T11" fmla="*/ 333 h 333"/>
              </a:gdLst>
              <a:ahLst/>
              <a:cxnLst>
                <a:cxn ang="0">
                  <a:pos x="T0" y="T1"/>
                </a:cxn>
                <a:cxn ang="0">
                  <a:pos x="T2" y="T3"/>
                </a:cxn>
                <a:cxn ang="0">
                  <a:pos x="T4" y="T5"/>
                </a:cxn>
                <a:cxn ang="0">
                  <a:pos x="T6" y="T7"/>
                </a:cxn>
                <a:cxn ang="0">
                  <a:pos x="T8" y="T9"/>
                </a:cxn>
                <a:cxn ang="0">
                  <a:pos x="T10" y="T11"/>
                </a:cxn>
              </a:cxnLst>
              <a:rect l="0" t="0" r="r" b="b"/>
              <a:pathLst>
                <a:path w="178" h="333">
                  <a:moveTo>
                    <a:pt x="0" y="333"/>
                  </a:moveTo>
                  <a:cubicBezTo>
                    <a:pt x="122" y="333"/>
                    <a:pt x="122" y="333"/>
                    <a:pt x="122" y="333"/>
                  </a:cubicBezTo>
                  <a:cubicBezTo>
                    <a:pt x="122" y="333"/>
                    <a:pt x="178" y="279"/>
                    <a:pt x="150" y="198"/>
                  </a:cubicBezTo>
                  <a:cubicBezTo>
                    <a:pt x="122" y="118"/>
                    <a:pt x="98" y="86"/>
                    <a:pt x="96" y="0"/>
                  </a:cubicBezTo>
                  <a:cubicBezTo>
                    <a:pt x="12" y="0"/>
                    <a:pt x="0" y="0"/>
                    <a:pt x="0" y="0"/>
                  </a:cubicBezTo>
                  <a:lnTo>
                    <a:pt x="0" y="333"/>
                  </a:lnTo>
                  <a:close/>
                </a:path>
              </a:pathLst>
            </a:custGeom>
            <a:solidFill>
              <a:srgbClr val="870B1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7" name="Oval 106"/>
            <p:cNvSpPr>
              <a:spLocks noChangeArrowheads="1"/>
            </p:cNvSpPr>
            <p:nvPr/>
          </p:nvSpPr>
          <p:spPr bwMode="auto">
            <a:xfrm>
              <a:off x="3822293" y="5215174"/>
              <a:ext cx="605366" cy="605366"/>
            </a:xfrm>
            <a:prstGeom prst="ellipse">
              <a:avLst/>
            </a:prstGeom>
            <a:solidFill>
              <a:srgbClr val="870B1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8" name="Freeform 21"/>
            <p:cNvSpPr>
              <a:spLocks/>
            </p:cNvSpPr>
            <p:nvPr/>
          </p:nvSpPr>
          <p:spPr bwMode="auto">
            <a:xfrm>
              <a:off x="4023652" y="5945744"/>
              <a:ext cx="202649" cy="511141"/>
            </a:xfrm>
            <a:custGeom>
              <a:avLst/>
              <a:gdLst>
                <a:gd name="T0" fmla="*/ 157 w 157"/>
                <a:gd name="T1" fmla="*/ 172 h 396"/>
                <a:gd name="T2" fmla="*/ 78 w 157"/>
                <a:gd name="T3" fmla="*/ 396 h 396"/>
                <a:gd name="T4" fmla="*/ 0 w 157"/>
                <a:gd name="T5" fmla="*/ 172 h 396"/>
                <a:gd name="T6" fmla="*/ 0 w 157"/>
                <a:gd name="T7" fmla="*/ 0 h 396"/>
                <a:gd name="T8" fmla="*/ 157 w 157"/>
                <a:gd name="T9" fmla="*/ 0 h 396"/>
                <a:gd name="T10" fmla="*/ 157 w 157"/>
                <a:gd name="T11" fmla="*/ 172 h 396"/>
              </a:gdLst>
              <a:ahLst/>
              <a:cxnLst>
                <a:cxn ang="0">
                  <a:pos x="T0" y="T1"/>
                </a:cxn>
                <a:cxn ang="0">
                  <a:pos x="T2" y="T3"/>
                </a:cxn>
                <a:cxn ang="0">
                  <a:pos x="T4" y="T5"/>
                </a:cxn>
                <a:cxn ang="0">
                  <a:pos x="T6" y="T7"/>
                </a:cxn>
                <a:cxn ang="0">
                  <a:pos x="T8" y="T9"/>
                </a:cxn>
                <a:cxn ang="0">
                  <a:pos x="T10" y="T11"/>
                </a:cxn>
              </a:cxnLst>
              <a:rect l="0" t="0" r="r" b="b"/>
              <a:pathLst>
                <a:path w="157" h="396">
                  <a:moveTo>
                    <a:pt x="157" y="172"/>
                  </a:moveTo>
                  <a:lnTo>
                    <a:pt x="78" y="396"/>
                  </a:lnTo>
                  <a:lnTo>
                    <a:pt x="0" y="172"/>
                  </a:lnTo>
                  <a:lnTo>
                    <a:pt x="0" y="0"/>
                  </a:lnTo>
                  <a:lnTo>
                    <a:pt x="157" y="0"/>
                  </a:lnTo>
                  <a:lnTo>
                    <a:pt x="157" y="172"/>
                  </a:lnTo>
                  <a:close/>
                </a:path>
              </a:pathLst>
            </a:custGeom>
            <a:solidFill>
              <a:srgbClr val="EAC8A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09" name="Freeform 22"/>
            <p:cNvSpPr>
              <a:spLocks/>
            </p:cNvSpPr>
            <p:nvPr/>
          </p:nvSpPr>
          <p:spPr bwMode="auto">
            <a:xfrm>
              <a:off x="3871342" y="5327470"/>
              <a:ext cx="254280" cy="677649"/>
            </a:xfrm>
            <a:custGeom>
              <a:avLst/>
              <a:gdLst>
                <a:gd name="T0" fmla="*/ 125 w 125"/>
                <a:gd name="T1" fmla="*/ 0 h 332"/>
                <a:gd name="T2" fmla="*/ 0 w 125"/>
                <a:gd name="T3" fmla="*/ 157 h 332"/>
                <a:gd name="T4" fmla="*/ 39 w 125"/>
                <a:gd name="T5" fmla="*/ 279 h 332"/>
                <a:gd name="T6" fmla="*/ 125 w 125"/>
                <a:gd name="T7" fmla="*/ 332 h 332"/>
                <a:gd name="T8" fmla="*/ 125 w 125"/>
                <a:gd name="T9" fmla="*/ 0 h 332"/>
              </a:gdLst>
              <a:ahLst/>
              <a:cxnLst>
                <a:cxn ang="0">
                  <a:pos x="T0" y="T1"/>
                </a:cxn>
                <a:cxn ang="0">
                  <a:pos x="T2" y="T3"/>
                </a:cxn>
                <a:cxn ang="0">
                  <a:pos x="T4" y="T5"/>
                </a:cxn>
                <a:cxn ang="0">
                  <a:pos x="T6" y="T7"/>
                </a:cxn>
                <a:cxn ang="0">
                  <a:pos x="T8" y="T9"/>
                </a:cxn>
              </a:cxnLst>
              <a:rect l="0" t="0" r="r" b="b"/>
              <a:pathLst>
                <a:path w="125" h="332">
                  <a:moveTo>
                    <a:pt x="125" y="0"/>
                  </a:moveTo>
                  <a:cubicBezTo>
                    <a:pt x="76" y="0"/>
                    <a:pt x="0" y="28"/>
                    <a:pt x="0" y="157"/>
                  </a:cubicBezTo>
                  <a:cubicBezTo>
                    <a:pt x="0" y="231"/>
                    <a:pt x="29" y="266"/>
                    <a:pt x="39" y="279"/>
                  </a:cubicBezTo>
                  <a:cubicBezTo>
                    <a:pt x="49" y="292"/>
                    <a:pt x="99" y="332"/>
                    <a:pt x="125" y="332"/>
                  </a:cubicBezTo>
                  <a:cubicBezTo>
                    <a:pt x="125" y="202"/>
                    <a:pt x="125" y="0"/>
                    <a:pt x="125" y="0"/>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0" name="Freeform 23"/>
            <p:cNvSpPr>
              <a:spLocks/>
            </p:cNvSpPr>
            <p:nvPr/>
          </p:nvSpPr>
          <p:spPr bwMode="auto">
            <a:xfrm>
              <a:off x="3818421" y="5623054"/>
              <a:ext cx="111005" cy="158763"/>
            </a:xfrm>
            <a:custGeom>
              <a:avLst/>
              <a:gdLst>
                <a:gd name="T0" fmla="*/ 2 w 55"/>
                <a:gd name="T1" fmla="*/ 42 h 78"/>
                <a:gd name="T2" fmla="*/ 24 w 55"/>
                <a:gd name="T3" fmla="*/ 2 h 78"/>
                <a:gd name="T4" fmla="*/ 53 w 55"/>
                <a:gd name="T5" fmla="*/ 35 h 78"/>
                <a:gd name="T6" fmla="*/ 31 w 55"/>
                <a:gd name="T7" fmla="*/ 76 h 78"/>
                <a:gd name="T8" fmla="*/ 2 w 55"/>
                <a:gd name="T9" fmla="*/ 42 h 78"/>
              </a:gdLst>
              <a:ahLst/>
              <a:cxnLst>
                <a:cxn ang="0">
                  <a:pos x="T0" y="T1"/>
                </a:cxn>
                <a:cxn ang="0">
                  <a:pos x="T2" y="T3"/>
                </a:cxn>
                <a:cxn ang="0">
                  <a:pos x="T4" y="T5"/>
                </a:cxn>
                <a:cxn ang="0">
                  <a:pos x="T6" y="T7"/>
                </a:cxn>
                <a:cxn ang="0">
                  <a:pos x="T8" y="T9"/>
                </a:cxn>
              </a:cxnLst>
              <a:rect l="0" t="0" r="r" b="b"/>
              <a:pathLst>
                <a:path w="55" h="78">
                  <a:moveTo>
                    <a:pt x="2" y="42"/>
                  </a:moveTo>
                  <a:cubicBezTo>
                    <a:pt x="0" y="22"/>
                    <a:pt x="9" y="3"/>
                    <a:pt x="24" y="2"/>
                  </a:cubicBezTo>
                  <a:cubicBezTo>
                    <a:pt x="38" y="0"/>
                    <a:pt x="51" y="15"/>
                    <a:pt x="53" y="35"/>
                  </a:cubicBezTo>
                  <a:cubicBezTo>
                    <a:pt x="55" y="56"/>
                    <a:pt x="46" y="74"/>
                    <a:pt x="31" y="76"/>
                  </a:cubicBezTo>
                  <a:cubicBezTo>
                    <a:pt x="17" y="78"/>
                    <a:pt x="4" y="63"/>
                    <a:pt x="2" y="42"/>
                  </a:cubicBezTo>
                  <a:close/>
                </a:path>
              </a:pathLst>
            </a:custGeom>
            <a:solidFill>
              <a:srgbClr val="F2D7B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1" name="Freeform 24"/>
            <p:cNvSpPr>
              <a:spLocks/>
            </p:cNvSpPr>
            <p:nvPr/>
          </p:nvSpPr>
          <p:spPr bwMode="auto">
            <a:xfrm>
              <a:off x="4124331" y="5327470"/>
              <a:ext cx="254280" cy="677649"/>
            </a:xfrm>
            <a:custGeom>
              <a:avLst/>
              <a:gdLst>
                <a:gd name="T0" fmla="*/ 0 w 125"/>
                <a:gd name="T1" fmla="*/ 0 h 332"/>
                <a:gd name="T2" fmla="*/ 125 w 125"/>
                <a:gd name="T3" fmla="*/ 157 h 332"/>
                <a:gd name="T4" fmla="*/ 85 w 125"/>
                <a:gd name="T5" fmla="*/ 279 h 332"/>
                <a:gd name="T6" fmla="*/ 0 w 125"/>
                <a:gd name="T7" fmla="*/ 332 h 332"/>
                <a:gd name="T8" fmla="*/ 0 w 125"/>
                <a:gd name="T9" fmla="*/ 0 h 332"/>
              </a:gdLst>
              <a:ahLst/>
              <a:cxnLst>
                <a:cxn ang="0">
                  <a:pos x="T0" y="T1"/>
                </a:cxn>
                <a:cxn ang="0">
                  <a:pos x="T2" y="T3"/>
                </a:cxn>
                <a:cxn ang="0">
                  <a:pos x="T4" y="T5"/>
                </a:cxn>
                <a:cxn ang="0">
                  <a:pos x="T6" y="T7"/>
                </a:cxn>
                <a:cxn ang="0">
                  <a:pos x="T8" y="T9"/>
                </a:cxn>
              </a:cxnLst>
              <a:rect l="0" t="0" r="r" b="b"/>
              <a:pathLst>
                <a:path w="125" h="332">
                  <a:moveTo>
                    <a:pt x="0" y="0"/>
                  </a:moveTo>
                  <a:cubicBezTo>
                    <a:pt x="49" y="0"/>
                    <a:pt x="125" y="28"/>
                    <a:pt x="125" y="157"/>
                  </a:cubicBezTo>
                  <a:cubicBezTo>
                    <a:pt x="125" y="231"/>
                    <a:pt x="96" y="266"/>
                    <a:pt x="85" y="279"/>
                  </a:cubicBezTo>
                  <a:cubicBezTo>
                    <a:pt x="76" y="292"/>
                    <a:pt x="26" y="332"/>
                    <a:pt x="0" y="332"/>
                  </a:cubicBezTo>
                  <a:cubicBezTo>
                    <a:pt x="0" y="202"/>
                    <a:pt x="0" y="0"/>
                    <a:pt x="0" y="0"/>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2" name="Freeform 25"/>
            <p:cNvSpPr>
              <a:spLocks/>
            </p:cNvSpPr>
            <p:nvPr/>
          </p:nvSpPr>
          <p:spPr bwMode="auto">
            <a:xfrm>
              <a:off x="4319236" y="5623054"/>
              <a:ext cx="114878" cy="158763"/>
            </a:xfrm>
            <a:custGeom>
              <a:avLst/>
              <a:gdLst>
                <a:gd name="T0" fmla="*/ 53 w 56"/>
                <a:gd name="T1" fmla="*/ 42 h 78"/>
                <a:gd name="T2" fmla="*/ 32 w 56"/>
                <a:gd name="T3" fmla="*/ 2 h 78"/>
                <a:gd name="T4" fmla="*/ 2 w 56"/>
                <a:gd name="T5" fmla="*/ 35 h 78"/>
                <a:gd name="T6" fmla="*/ 24 w 56"/>
                <a:gd name="T7" fmla="*/ 76 h 78"/>
                <a:gd name="T8" fmla="*/ 53 w 56"/>
                <a:gd name="T9" fmla="*/ 42 h 78"/>
              </a:gdLst>
              <a:ahLst/>
              <a:cxnLst>
                <a:cxn ang="0">
                  <a:pos x="T0" y="T1"/>
                </a:cxn>
                <a:cxn ang="0">
                  <a:pos x="T2" y="T3"/>
                </a:cxn>
                <a:cxn ang="0">
                  <a:pos x="T4" y="T5"/>
                </a:cxn>
                <a:cxn ang="0">
                  <a:pos x="T6" y="T7"/>
                </a:cxn>
                <a:cxn ang="0">
                  <a:pos x="T8" y="T9"/>
                </a:cxn>
              </a:cxnLst>
              <a:rect l="0" t="0" r="r" b="b"/>
              <a:pathLst>
                <a:path w="56" h="78">
                  <a:moveTo>
                    <a:pt x="53" y="42"/>
                  </a:moveTo>
                  <a:cubicBezTo>
                    <a:pt x="56" y="22"/>
                    <a:pt x="46" y="3"/>
                    <a:pt x="32" y="2"/>
                  </a:cubicBezTo>
                  <a:cubicBezTo>
                    <a:pt x="17" y="0"/>
                    <a:pt x="4" y="15"/>
                    <a:pt x="2" y="35"/>
                  </a:cubicBezTo>
                  <a:cubicBezTo>
                    <a:pt x="0" y="56"/>
                    <a:pt x="10" y="74"/>
                    <a:pt x="24" y="76"/>
                  </a:cubicBezTo>
                  <a:cubicBezTo>
                    <a:pt x="38" y="78"/>
                    <a:pt x="51" y="63"/>
                    <a:pt x="53" y="42"/>
                  </a:cubicBezTo>
                  <a:close/>
                </a:path>
              </a:pathLst>
            </a:custGeom>
            <a:solidFill>
              <a:srgbClr val="EAC0A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3" name="Freeform 26"/>
            <p:cNvSpPr>
              <a:spLocks/>
            </p:cNvSpPr>
            <p:nvPr/>
          </p:nvSpPr>
          <p:spPr bwMode="auto">
            <a:xfrm>
              <a:off x="3830038" y="5264223"/>
              <a:ext cx="362704" cy="383356"/>
            </a:xfrm>
            <a:custGeom>
              <a:avLst/>
              <a:gdLst>
                <a:gd name="T0" fmla="*/ 143 w 178"/>
                <a:gd name="T1" fmla="*/ 0 h 188"/>
                <a:gd name="T2" fmla="*/ 136 w 178"/>
                <a:gd name="T3" fmla="*/ 0 h 188"/>
                <a:gd name="T4" fmla="*/ 31 w 178"/>
                <a:gd name="T5" fmla="*/ 112 h 188"/>
                <a:gd name="T6" fmla="*/ 27 w 178"/>
                <a:gd name="T7" fmla="*/ 188 h 188"/>
                <a:gd name="T8" fmla="*/ 60 w 178"/>
                <a:gd name="T9" fmla="*/ 128 h 188"/>
                <a:gd name="T10" fmla="*/ 147 w 178"/>
                <a:gd name="T11" fmla="*/ 96 h 188"/>
                <a:gd name="T12" fmla="*/ 173 w 178"/>
                <a:gd name="T13" fmla="*/ 24 h 188"/>
                <a:gd name="T14" fmla="*/ 143 w 178"/>
                <a:gd name="T15" fmla="*/ 0 h 1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8" h="188">
                  <a:moveTo>
                    <a:pt x="143" y="0"/>
                  </a:moveTo>
                  <a:cubicBezTo>
                    <a:pt x="141" y="0"/>
                    <a:pt x="138" y="0"/>
                    <a:pt x="136" y="0"/>
                  </a:cubicBezTo>
                  <a:cubicBezTo>
                    <a:pt x="136" y="0"/>
                    <a:pt x="54" y="6"/>
                    <a:pt x="31" y="112"/>
                  </a:cubicBezTo>
                  <a:cubicBezTo>
                    <a:pt x="20" y="120"/>
                    <a:pt x="0" y="152"/>
                    <a:pt x="27" y="188"/>
                  </a:cubicBezTo>
                  <a:cubicBezTo>
                    <a:pt x="30" y="158"/>
                    <a:pt x="41" y="136"/>
                    <a:pt x="60" y="128"/>
                  </a:cubicBezTo>
                  <a:cubicBezTo>
                    <a:pt x="94" y="113"/>
                    <a:pt x="108" y="126"/>
                    <a:pt x="147" y="96"/>
                  </a:cubicBezTo>
                  <a:cubicBezTo>
                    <a:pt x="170" y="79"/>
                    <a:pt x="178" y="44"/>
                    <a:pt x="173" y="24"/>
                  </a:cubicBezTo>
                  <a:cubicBezTo>
                    <a:pt x="164" y="0"/>
                    <a:pt x="141" y="1"/>
                    <a:pt x="143" y="0"/>
                  </a:cubicBezTo>
                  <a:close/>
                </a:path>
              </a:pathLst>
            </a:custGeom>
            <a:solidFill>
              <a:srgbClr val="870B1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4" name="Freeform 27"/>
            <p:cNvSpPr>
              <a:spLocks/>
            </p:cNvSpPr>
            <p:nvPr/>
          </p:nvSpPr>
          <p:spPr bwMode="auto">
            <a:xfrm>
              <a:off x="4111423" y="5302946"/>
              <a:ext cx="326562" cy="338179"/>
            </a:xfrm>
            <a:custGeom>
              <a:avLst/>
              <a:gdLst>
                <a:gd name="T0" fmla="*/ 30 w 160"/>
                <a:gd name="T1" fmla="*/ 11 h 166"/>
                <a:gd name="T2" fmla="*/ 129 w 160"/>
                <a:gd name="T3" fmla="*/ 166 h 166"/>
                <a:gd name="T4" fmla="*/ 30 w 160"/>
                <a:gd name="T5" fmla="*/ 11 h 166"/>
              </a:gdLst>
              <a:ahLst/>
              <a:cxnLst>
                <a:cxn ang="0">
                  <a:pos x="T0" y="T1"/>
                </a:cxn>
                <a:cxn ang="0">
                  <a:pos x="T2" y="T3"/>
                </a:cxn>
                <a:cxn ang="0">
                  <a:pos x="T4" y="T5"/>
                </a:cxn>
              </a:cxnLst>
              <a:rect l="0" t="0" r="r" b="b"/>
              <a:pathLst>
                <a:path w="160" h="166">
                  <a:moveTo>
                    <a:pt x="30" y="11"/>
                  </a:moveTo>
                  <a:cubicBezTo>
                    <a:pt x="30" y="11"/>
                    <a:pt x="0" y="120"/>
                    <a:pt x="129" y="166"/>
                  </a:cubicBezTo>
                  <a:cubicBezTo>
                    <a:pt x="160" y="66"/>
                    <a:pt x="103" y="0"/>
                    <a:pt x="30" y="11"/>
                  </a:cubicBezTo>
                  <a:close/>
                </a:path>
              </a:pathLst>
            </a:custGeom>
            <a:solidFill>
              <a:srgbClr val="870B1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5" name="Freeform 28"/>
            <p:cNvSpPr>
              <a:spLocks/>
            </p:cNvSpPr>
            <p:nvPr/>
          </p:nvSpPr>
          <p:spPr bwMode="auto">
            <a:xfrm>
              <a:off x="3857144" y="5753421"/>
              <a:ext cx="33560" cy="32269"/>
            </a:xfrm>
            <a:custGeom>
              <a:avLst/>
              <a:gdLst>
                <a:gd name="T0" fmla="*/ 12 w 26"/>
                <a:gd name="T1" fmla="*/ 0 h 25"/>
                <a:gd name="T2" fmla="*/ 0 w 26"/>
                <a:gd name="T3" fmla="*/ 13 h 25"/>
                <a:gd name="T4" fmla="*/ 12 w 26"/>
                <a:gd name="T5" fmla="*/ 25 h 25"/>
                <a:gd name="T6" fmla="*/ 26 w 26"/>
                <a:gd name="T7" fmla="*/ 13 h 25"/>
                <a:gd name="T8" fmla="*/ 12 w 26"/>
                <a:gd name="T9" fmla="*/ 0 h 25"/>
              </a:gdLst>
              <a:ahLst/>
              <a:cxnLst>
                <a:cxn ang="0">
                  <a:pos x="T0" y="T1"/>
                </a:cxn>
                <a:cxn ang="0">
                  <a:pos x="T2" y="T3"/>
                </a:cxn>
                <a:cxn ang="0">
                  <a:pos x="T4" y="T5"/>
                </a:cxn>
                <a:cxn ang="0">
                  <a:pos x="T6" y="T7"/>
                </a:cxn>
                <a:cxn ang="0">
                  <a:pos x="T8" y="T9"/>
                </a:cxn>
              </a:cxnLst>
              <a:rect l="0" t="0" r="r" b="b"/>
              <a:pathLst>
                <a:path w="26" h="25">
                  <a:moveTo>
                    <a:pt x="12" y="0"/>
                  </a:moveTo>
                  <a:lnTo>
                    <a:pt x="0" y="13"/>
                  </a:lnTo>
                  <a:lnTo>
                    <a:pt x="12" y="25"/>
                  </a:lnTo>
                  <a:lnTo>
                    <a:pt x="26" y="13"/>
                  </a:lnTo>
                  <a:lnTo>
                    <a:pt x="12" y="0"/>
                  </a:lnTo>
                  <a:close/>
                </a:path>
              </a:pathLst>
            </a:custGeom>
            <a:solidFill>
              <a:srgbClr val="FFF2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6" name="Freeform 29"/>
            <p:cNvSpPr>
              <a:spLocks/>
            </p:cNvSpPr>
            <p:nvPr/>
          </p:nvSpPr>
          <p:spPr bwMode="auto">
            <a:xfrm>
              <a:off x="4361831" y="5753421"/>
              <a:ext cx="33560" cy="32269"/>
            </a:xfrm>
            <a:custGeom>
              <a:avLst/>
              <a:gdLst>
                <a:gd name="T0" fmla="*/ 13 w 26"/>
                <a:gd name="T1" fmla="*/ 0 h 25"/>
                <a:gd name="T2" fmla="*/ 0 w 26"/>
                <a:gd name="T3" fmla="*/ 13 h 25"/>
                <a:gd name="T4" fmla="*/ 13 w 26"/>
                <a:gd name="T5" fmla="*/ 25 h 25"/>
                <a:gd name="T6" fmla="*/ 26 w 26"/>
                <a:gd name="T7" fmla="*/ 13 h 25"/>
                <a:gd name="T8" fmla="*/ 13 w 26"/>
                <a:gd name="T9" fmla="*/ 0 h 25"/>
              </a:gdLst>
              <a:ahLst/>
              <a:cxnLst>
                <a:cxn ang="0">
                  <a:pos x="T0" y="T1"/>
                </a:cxn>
                <a:cxn ang="0">
                  <a:pos x="T2" y="T3"/>
                </a:cxn>
                <a:cxn ang="0">
                  <a:pos x="T4" y="T5"/>
                </a:cxn>
                <a:cxn ang="0">
                  <a:pos x="T6" y="T7"/>
                </a:cxn>
                <a:cxn ang="0">
                  <a:pos x="T8" y="T9"/>
                </a:cxn>
              </a:cxnLst>
              <a:rect l="0" t="0" r="r" b="b"/>
              <a:pathLst>
                <a:path w="26" h="25">
                  <a:moveTo>
                    <a:pt x="13" y="0"/>
                  </a:moveTo>
                  <a:lnTo>
                    <a:pt x="0" y="13"/>
                  </a:lnTo>
                  <a:lnTo>
                    <a:pt x="13" y="25"/>
                  </a:lnTo>
                  <a:lnTo>
                    <a:pt x="26" y="13"/>
                  </a:lnTo>
                  <a:lnTo>
                    <a:pt x="13" y="0"/>
                  </a:lnTo>
                  <a:close/>
                </a:path>
              </a:pathLst>
            </a:custGeom>
            <a:solidFill>
              <a:srgbClr val="FFF2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7" name="Freeform 30"/>
            <p:cNvSpPr>
              <a:spLocks/>
            </p:cNvSpPr>
            <p:nvPr/>
          </p:nvSpPr>
          <p:spPr bwMode="auto">
            <a:xfrm>
              <a:off x="3780989" y="6045133"/>
              <a:ext cx="343342" cy="411752"/>
            </a:xfrm>
            <a:custGeom>
              <a:avLst/>
              <a:gdLst>
                <a:gd name="T0" fmla="*/ 168 w 168"/>
                <a:gd name="T1" fmla="*/ 202 h 202"/>
                <a:gd name="T2" fmla="*/ 168 w 168"/>
                <a:gd name="T3" fmla="*/ 66 h 202"/>
                <a:gd name="T4" fmla="*/ 123 w 168"/>
                <a:gd name="T5" fmla="*/ 26 h 202"/>
                <a:gd name="T6" fmla="*/ 119 w 168"/>
                <a:gd name="T7" fmla="*/ 0 h 202"/>
                <a:gd name="T8" fmla="*/ 19 w 168"/>
                <a:gd name="T9" fmla="*/ 56 h 202"/>
                <a:gd name="T10" fmla="*/ 0 w 168"/>
                <a:gd name="T11" fmla="*/ 202 h 202"/>
                <a:gd name="T12" fmla="*/ 168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168" y="202"/>
                  </a:moveTo>
                  <a:cubicBezTo>
                    <a:pt x="168" y="66"/>
                    <a:pt x="168" y="66"/>
                    <a:pt x="168" y="66"/>
                  </a:cubicBezTo>
                  <a:cubicBezTo>
                    <a:pt x="168" y="66"/>
                    <a:pt x="131" y="56"/>
                    <a:pt x="123" y="26"/>
                  </a:cubicBezTo>
                  <a:cubicBezTo>
                    <a:pt x="119" y="12"/>
                    <a:pt x="119" y="0"/>
                    <a:pt x="119" y="0"/>
                  </a:cubicBezTo>
                  <a:cubicBezTo>
                    <a:pt x="119" y="0"/>
                    <a:pt x="38" y="28"/>
                    <a:pt x="19" y="56"/>
                  </a:cubicBezTo>
                  <a:cubicBezTo>
                    <a:pt x="4" y="101"/>
                    <a:pt x="0" y="202"/>
                    <a:pt x="0" y="202"/>
                  </a:cubicBezTo>
                  <a:lnTo>
                    <a:pt x="168" y="202"/>
                  </a:lnTo>
                  <a:close/>
                </a:path>
              </a:pathLst>
            </a:custGeom>
            <a:solidFill>
              <a:srgbClr val="F8A41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8" name="Freeform 31"/>
            <p:cNvSpPr>
              <a:spLocks/>
            </p:cNvSpPr>
            <p:nvPr/>
          </p:nvSpPr>
          <p:spPr bwMode="auto">
            <a:xfrm>
              <a:off x="4124331" y="6045133"/>
              <a:ext cx="342051" cy="411752"/>
            </a:xfrm>
            <a:custGeom>
              <a:avLst/>
              <a:gdLst>
                <a:gd name="T0" fmla="*/ 0 w 168"/>
                <a:gd name="T1" fmla="*/ 202 h 202"/>
                <a:gd name="T2" fmla="*/ 0 w 168"/>
                <a:gd name="T3" fmla="*/ 66 h 202"/>
                <a:gd name="T4" fmla="*/ 45 w 168"/>
                <a:gd name="T5" fmla="*/ 26 h 202"/>
                <a:gd name="T6" fmla="*/ 49 w 168"/>
                <a:gd name="T7" fmla="*/ 0 h 202"/>
                <a:gd name="T8" fmla="*/ 148 w 168"/>
                <a:gd name="T9" fmla="*/ 56 h 202"/>
                <a:gd name="T10" fmla="*/ 168 w 168"/>
                <a:gd name="T11" fmla="*/ 202 h 202"/>
                <a:gd name="T12" fmla="*/ 0 w 168"/>
                <a:gd name="T13" fmla="*/ 202 h 202"/>
              </a:gdLst>
              <a:ahLst/>
              <a:cxnLst>
                <a:cxn ang="0">
                  <a:pos x="T0" y="T1"/>
                </a:cxn>
                <a:cxn ang="0">
                  <a:pos x="T2" y="T3"/>
                </a:cxn>
                <a:cxn ang="0">
                  <a:pos x="T4" y="T5"/>
                </a:cxn>
                <a:cxn ang="0">
                  <a:pos x="T6" y="T7"/>
                </a:cxn>
                <a:cxn ang="0">
                  <a:pos x="T8" y="T9"/>
                </a:cxn>
                <a:cxn ang="0">
                  <a:pos x="T10" y="T11"/>
                </a:cxn>
                <a:cxn ang="0">
                  <a:pos x="T12" y="T13"/>
                </a:cxn>
              </a:cxnLst>
              <a:rect l="0" t="0" r="r" b="b"/>
              <a:pathLst>
                <a:path w="168" h="202">
                  <a:moveTo>
                    <a:pt x="0" y="202"/>
                  </a:moveTo>
                  <a:cubicBezTo>
                    <a:pt x="0" y="66"/>
                    <a:pt x="0" y="66"/>
                    <a:pt x="0" y="66"/>
                  </a:cubicBezTo>
                  <a:cubicBezTo>
                    <a:pt x="0" y="66"/>
                    <a:pt x="37" y="56"/>
                    <a:pt x="45" y="26"/>
                  </a:cubicBezTo>
                  <a:cubicBezTo>
                    <a:pt x="49" y="12"/>
                    <a:pt x="49" y="0"/>
                    <a:pt x="49" y="0"/>
                  </a:cubicBezTo>
                  <a:cubicBezTo>
                    <a:pt x="49" y="0"/>
                    <a:pt x="130" y="28"/>
                    <a:pt x="148" y="56"/>
                  </a:cubicBezTo>
                  <a:cubicBezTo>
                    <a:pt x="164" y="101"/>
                    <a:pt x="168" y="202"/>
                    <a:pt x="168" y="202"/>
                  </a:cubicBezTo>
                  <a:lnTo>
                    <a:pt x="0" y="202"/>
                  </a:lnTo>
                  <a:close/>
                </a:path>
              </a:pathLst>
            </a:custGeom>
            <a:solidFill>
              <a:srgbClr val="F98E1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sp>
          <p:nvSpPr>
            <p:cNvPr id="119" name="Freeform 32"/>
            <p:cNvSpPr>
              <a:spLocks/>
            </p:cNvSpPr>
            <p:nvPr/>
          </p:nvSpPr>
          <p:spPr bwMode="auto">
            <a:xfrm>
              <a:off x="4054630" y="5859263"/>
              <a:ext cx="140693" cy="52921"/>
            </a:xfrm>
            <a:custGeom>
              <a:avLst/>
              <a:gdLst>
                <a:gd name="T0" fmla="*/ 35 w 69"/>
                <a:gd name="T1" fmla="*/ 26 h 26"/>
                <a:gd name="T2" fmla="*/ 69 w 69"/>
                <a:gd name="T3" fmla="*/ 0 h 26"/>
                <a:gd name="T4" fmla="*/ 0 w 69"/>
                <a:gd name="T5" fmla="*/ 0 h 26"/>
                <a:gd name="T6" fmla="*/ 35 w 69"/>
                <a:gd name="T7" fmla="*/ 26 h 26"/>
              </a:gdLst>
              <a:ahLst/>
              <a:cxnLst>
                <a:cxn ang="0">
                  <a:pos x="T0" y="T1"/>
                </a:cxn>
                <a:cxn ang="0">
                  <a:pos x="T2" y="T3"/>
                </a:cxn>
                <a:cxn ang="0">
                  <a:pos x="T4" y="T5"/>
                </a:cxn>
                <a:cxn ang="0">
                  <a:pos x="T6" y="T7"/>
                </a:cxn>
              </a:cxnLst>
              <a:rect l="0" t="0" r="r" b="b"/>
              <a:pathLst>
                <a:path w="69" h="26">
                  <a:moveTo>
                    <a:pt x="35" y="26"/>
                  </a:moveTo>
                  <a:cubicBezTo>
                    <a:pt x="53" y="26"/>
                    <a:pt x="69" y="14"/>
                    <a:pt x="69" y="0"/>
                  </a:cubicBezTo>
                  <a:cubicBezTo>
                    <a:pt x="0" y="0"/>
                    <a:pt x="0" y="0"/>
                    <a:pt x="0" y="0"/>
                  </a:cubicBezTo>
                  <a:cubicBezTo>
                    <a:pt x="0" y="14"/>
                    <a:pt x="16" y="26"/>
                    <a:pt x="35" y="26"/>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753374" rtl="0" eaLnBrk="1" latinLnBrk="0" hangingPunct="1">
                <a:defRPr sz="1483" kern="1200">
                  <a:solidFill>
                    <a:schemeClr val="tx1"/>
                  </a:solidFill>
                  <a:latin typeface="+mn-lt"/>
                  <a:ea typeface="+mn-ea"/>
                  <a:cs typeface="+mn-cs"/>
                </a:defRPr>
              </a:lvl1pPr>
              <a:lvl2pPr marL="376687" algn="l" defTabSz="753374" rtl="0" eaLnBrk="1" latinLnBrk="0" hangingPunct="1">
                <a:defRPr sz="1483" kern="1200">
                  <a:solidFill>
                    <a:schemeClr val="tx1"/>
                  </a:solidFill>
                  <a:latin typeface="+mn-lt"/>
                  <a:ea typeface="+mn-ea"/>
                  <a:cs typeface="+mn-cs"/>
                </a:defRPr>
              </a:lvl2pPr>
              <a:lvl3pPr marL="753374" algn="l" defTabSz="753374" rtl="0" eaLnBrk="1" latinLnBrk="0" hangingPunct="1">
                <a:defRPr sz="1483" kern="1200">
                  <a:solidFill>
                    <a:schemeClr val="tx1"/>
                  </a:solidFill>
                  <a:latin typeface="+mn-lt"/>
                  <a:ea typeface="+mn-ea"/>
                  <a:cs typeface="+mn-cs"/>
                </a:defRPr>
              </a:lvl3pPr>
              <a:lvl4pPr marL="1130061" algn="l" defTabSz="753374" rtl="0" eaLnBrk="1" latinLnBrk="0" hangingPunct="1">
                <a:defRPr sz="1483" kern="1200">
                  <a:solidFill>
                    <a:schemeClr val="tx1"/>
                  </a:solidFill>
                  <a:latin typeface="+mn-lt"/>
                  <a:ea typeface="+mn-ea"/>
                  <a:cs typeface="+mn-cs"/>
                </a:defRPr>
              </a:lvl4pPr>
              <a:lvl5pPr marL="1506748" algn="l" defTabSz="753374" rtl="0" eaLnBrk="1" latinLnBrk="0" hangingPunct="1">
                <a:defRPr sz="1483" kern="1200">
                  <a:solidFill>
                    <a:schemeClr val="tx1"/>
                  </a:solidFill>
                  <a:latin typeface="+mn-lt"/>
                  <a:ea typeface="+mn-ea"/>
                  <a:cs typeface="+mn-cs"/>
                </a:defRPr>
              </a:lvl5pPr>
              <a:lvl6pPr marL="1883435" algn="l" defTabSz="753374" rtl="0" eaLnBrk="1" latinLnBrk="0" hangingPunct="1">
                <a:defRPr sz="1483" kern="1200">
                  <a:solidFill>
                    <a:schemeClr val="tx1"/>
                  </a:solidFill>
                  <a:latin typeface="+mn-lt"/>
                  <a:ea typeface="+mn-ea"/>
                  <a:cs typeface="+mn-cs"/>
                </a:defRPr>
              </a:lvl6pPr>
              <a:lvl7pPr marL="2260122" algn="l" defTabSz="753374" rtl="0" eaLnBrk="1" latinLnBrk="0" hangingPunct="1">
                <a:defRPr sz="1483" kern="1200">
                  <a:solidFill>
                    <a:schemeClr val="tx1"/>
                  </a:solidFill>
                  <a:latin typeface="+mn-lt"/>
                  <a:ea typeface="+mn-ea"/>
                  <a:cs typeface="+mn-cs"/>
                </a:defRPr>
              </a:lvl7pPr>
              <a:lvl8pPr marL="2636810" algn="l" defTabSz="753374" rtl="0" eaLnBrk="1" latinLnBrk="0" hangingPunct="1">
                <a:defRPr sz="1483" kern="1200">
                  <a:solidFill>
                    <a:schemeClr val="tx1"/>
                  </a:solidFill>
                  <a:latin typeface="+mn-lt"/>
                  <a:ea typeface="+mn-ea"/>
                  <a:cs typeface="+mn-cs"/>
                </a:defRPr>
              </a:lvl8pPr>
              <a:lvl9pPr marL="3013497" algn="l" defTabSz="753374" rtl="0" eaLnBrk="1" latinLnBrk="0" hangingPunct="1">
                <a:defRPr sz="1483" kern="1200">
                  <a:solidFill>
                    <a:schemeClr val="tx1"/>
                  </a:solidFill>
                  <a:latin typeface="+mn-lt"/>
                  <a:ea typeface="+mn-ea"/>
                  <a:cs typeface="+mn-cs"/>
                </a:defRPr>
              </a:lvl9pPr>
            </a:lstStyle>
            <a:p>
              <a:endParaRPr lang="en-US" dirty="0"/>
            </a:p>
          </p:txBody>
        </p:sp>
      </p:grpSp>
      <p:sp>
        <p:nvSpPr>
          <p:cNvPr id="121" name="Rectangle 120"/>
          <p:cNvSpPr/>
          <p:nvPr/>
        </p:nvSpPr>
        <p:spPr>
          <a:xfrm>
            <a:off x="266218" y="1011286"/>
            <a:ext cx="16459199" cy="523220"/>
          </a:xfrm>
          <a:prstGeom prst="rect">
            <a:avLst/>
          </a:prstGeom>
        </p:spPr>
        <p:txBody>
          <a:bodyPr wrap="square">
            <a:spAutoFit/>
          </a:bodyPr>
          <a:lstStyle/>
          <a:p>
            <a:pPr algn="ctr"/>
            <a:r>
              <a:rPr lang="ca-ES" sz="2200" b="1" dirty="0">
                <a:solidFill>
                  <a:schemeClr val="accent6"/>
                </a:solidFill>
              </a:rPr>
              <a:t>Pla de mesures urgents i ajuts directes per a la reactivació socioeconòmica de Catalunya en l’àmbit del treball i de l’ocupació</a:t>
            </a:r>
            <a:r>
              <a:rPr lang="ca-ES" sz="2200" b="1" dirty="0">
                <a:solidFill>
                  <a:schemeClr val="bg1">
                    <a:lumMod val="50000"/>
                  </a:schemeClr>
                </a:solidFill>
              </a:rPr>
              <a:t>    </a:t>
            </a:r>
            <a:r>
              <a:rPr lang="ca-ES" sz="2800" i="1" dirty="0">
                <a:solidFill>
                  <a:schemeClr val="accent1"/>
                </a:solidFill>
              </a:rPr>
              <a:t>#</a:t>
            </a:r>
            <a:r>
              <a:rPr lang="ca-ES" sz="2800" i="1" dirty="0" err="1">
                <a:solidFill>
                  <a:schemeClr val="accent1"/>
                </a:solidFill>
              </a:rPr>
              <a:t>JoActuo</a:t>
            </a:r>
            <a:endParaRPr lang="ca-ES" sz="2800" i="1" dirty="0">
              <a:solidFill>
                <a:schemeClr val="accent1"/>
              </a:solidFill>
            </a:endParaRPr>
          </a:p>
        </p:txBody>
      </p:sp>
    </p:spTree>
    <p:extLst>
      <p:ext uri="{BB962C8B-B14F-4D97-AF65-F5344CB8AC3E}">
        <p14:creationId xmlns:p14="http://schemas.microsoft.com/office/powerpoint/2010/main" xmlns="" val="696449504"/>
      </p:ext>
    </p:extLst>
  </p:cSld>
  <p:clrMapOvr>
    <a:masterClrMapping/>
  </p:clrMapOvr>
</p:sld>
</file>

<file path=ppt/theme/theme1.xml><?xml version="1.0" encoding="utf-8"?>
<a:theme xmlns:a="http://schemas.openxmlformats.org/drawingml/2006/main" name="Tema de l'Office">
  <a:themeElements>
    <a:clrScheme name="Tema de l'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l'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l'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l'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1094</TotalTime>
  <Words>4506</Words>
  <Application>Microsoft Office PowerPoint</Application>
  <PresentationFormat>Personalizado</PresentationFormat>
  <Paragraphs>289</Paragraphs>
  <Slides>6</Slides>
  <Notes>6</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l'Office</vt:lpstr>
      <vt:lpstr>Diapositiva 1</vt:lpstr>
      <vt:lpstr>Diapositiva 2</vt:lpstr>
      <vt:lpstr>Diapositiva 3</vt:lpstr>
      <vt:lpstr>Diapositiva 4</vt:lpstr>
      <vt:lpstr>Diapositiva 5</vt:lpstr>
      <vt:lpstr>Diapositiva 6</vt:lpstr>
    </vt:vector>
  </TitlesOfParts>
  <Company>Deloitte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 del PowerPoint</dc:title>
  <dc:creator>Valado, Miquel</dc:creator>
  <cp:lastModifiedBy>Laura Pascual Alberti</cp:lastModifiedBy>
  <cp:revision>41</cp:revision>
  <dcterms:created xsi:type="dcterms:W3CDTF">2020-04-29T14:18:15Z</dcterms:created>
  <dcterms:modified xsi:type="dcterms:W3CDTF">2020-05-08T08:54:19Z</dcterms:modified>
</cp:coreProperties>
</file>